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D3B12A-8936-4DED-A0B5-978008622ED9}">
  <a:tblStyle styleId="{94D3B12A-8936-4DED-A0B5-978008622E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f13a0d25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8f13a0d257_1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8404ce20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c8404ce206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8404ce20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c8404ce206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8404ce20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c8404ce206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8404ce20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c8404ce206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f13a0d257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8f13a0d257_1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8404ce20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c8404ce206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8404ce2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c8404ce206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8404ce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c8404ce20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8375629b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c8375629b9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8404ce20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c8404ce206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f13a0d25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8f13a0d257_1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404ce20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c8404ce206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f13a0d25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8f13a0d257_1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8375629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c8375629b9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8375629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c8375629b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8945204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c89452043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8404ce20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c8404ce206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f13a0d25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8f13a0d257_1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357389" y="486226"/>
            <a:ext cx="8413200" cy="475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7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HCI - Assignment n.2</a:t>
            </a:r>
            <a:endParaRPr sz="11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pt-PT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prototyping of an application using a human-centered approach </a:t>
            </a:r>
            <a:endParaRPr sz="11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 n. 1: Requirement Analysis</a:t>
            </a:r>
            <a:endParaRPr sz="1100"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Title:  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Group: 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Luís Diogo,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108668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Gonçalo Monteiro, 107758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João Rodrigues, 103947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Class: 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</a:t>
            </a:r>
            <a:b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25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25"/>
          <p:cNvSpPr txBox="1"/>
          <p:nvPr/>
        </p:nvSpPr>
        <p:spPr>
          <a:xfrm>
            <a:off x="288809" y="4762411"/>
            <a:ext cx="20037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1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</a:t>
            </a: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lang="pt-PT" sz="1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-202</a:t>
            </a: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3117" y="251099"/>
            <a:ext cx="2377396" cy="47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58376" y="1337775"/>
            <a:ext cx="3513000" cy="11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100"/>
              <a:t>Scenario 1: Create an account and buy a used computer.</a:t>
            </a:r>
            <a:endParaRPr sz="1100"/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pt-PT" sz="1000"/>
              <a:t>The buyers has all qualitative characteristics presented in a clear and objective way.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34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34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sz="1100"/>
          </a:p>
        </p:txBody>
      </p:sp>
      <p:sp>
        <p:nvSpPr>
          <p:cNvPr id="228" name="Google Shape;228;p34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775" y="1456362"/>
            <a:ext cx="4790501" cy="30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358376" y="1337775"/>
            <a:ext cx="3451500" cy="77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100"/>
              <a:t>Scenario 2: Learn about all characteristics imposed on the computer and buy it.</a:t>
            </a:r>
            <a:endParaRPr sz="1100"/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pt-PT" sz="1000"/>
              <a:t>The buyer is informed to make the purchase.</a:t>
            </a:r>
            <a:endParaRPr sz="1000"/>
          </a:p>
        </p:txBody>
      </p:sp>
      <p:cxnSp>
        <p:nvCxnSpPr>
          <p:cNvPr id="237" name="Google Shape;237;p35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35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sz="1100"/>
          </a:p>
        </p:txBody>
      </p:sp>
      <p:sp>
        <p:nvSpPr>
          <p:cNvPr id="239" name="Google Shape;239;p35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67" y="1456350"/>
            <a:ext cx="4790533" cy="30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358377" y="1337763"/>
            <a:ext cx="6527700" cy="8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100"/>
              <a:t>Scenario 3: Calculate the value of the used computer and book a sale.</a:t>
            </a:r>
            <a:endParaRPr sz="1100"/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pt-PT" sz="1000"/>
              <a:t>The seller will know </a:t>
            </a:r>
            <a:r>
              <a:rPr lang="pt-PT" sz="1000"/>
              <a:t>whether it is worth selling </a:t>
            </a:r>
            <a:endParaRPr sz="1000"/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and will have a date for the sale.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6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36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sz="1100"/>
          </a:p>
        </p:txBody>
      </p:sp>
      <p:sp>
        <p:nvSpPr>
          <p:cNvPr id="250" name="Google Shape;250;p36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027" y="1919500"/>
            <a:ext cx="5644547" cy="25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358377" y="1337763"/>
            <a:ext cx="65277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100"/>
              <a:t>Scenario 4: Inspect the computer that his selling and communicate with the interested party.</a:t>
            </a:r>
            <a:endParaRPr sz="1100"/>
          </a:p>
          <a:p>
            <a:pPr indent="-292100" lvl="1" marL="914400" marR="0" rtl="0" algn="l">
              <a:spcBef>
                <a:spcPts val="0"/>
              </a:spcBef>
              <a:spcAft>
                <a:spcPts val="0"/>
              </a:spcAft>
              <a:buSzPts val="1000"/>
              <a:buChar char="▪"/>
            </a:pPr>
            <a:r>
              <a:rPr lang="pt-PT" sz="1000"/>
              <a:t>The seller will be informed about the status of his computer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7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37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sz="1100"/>
          </a:p>
        </p:txBody>
      </p:sp>
      <p:sp>
        <p:nvSpPr>
          <p:cNvPr id="261" name="Google Shape;261;p37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865" y="1987550"/>
            <a:ext cx="4033635" cy="25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/>
        </p:nvSpPr>
        <p:spPr>
          <a:xfrm>
            <a:off x="8263890" y="4762411"/>
            <a:ext cx="5494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358378" y="1337763"/>
            <a:ext cx="6390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1500"/>
              <a:buFont typeface="Noto Sans Symbols"/>
              <a:buChar char="▪"/>
            </a:pPr>
            <a:r>
              <a:rPr b="0" i="0" lang="pt-PT" sz="15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Functional Requirements for users</a:t>
            </a:r>
            <a:endParaRPr sz="15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1500"/>
              <a:buFont typeface="Calibri"/>
              <a:buChar char="■"/>
            </a:pPr>
            <a:r>
              <a:rPr lang="pt-PT" sz="15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Buyers</a:t>
            </a:r>
            <a:endParaRPr sz="15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system/advanced search filter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display page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pages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WishList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 cart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Checkout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and Comments System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system with a specialist/seller: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clarify doubts/negotiate prices.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system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38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38"/>
          <p:cNvSpPr txBox="1"/>
          <p:nvPr/>
        </p:nvSpPr>
        <p:spPr>
          <a:xfrm>
            <a:off x="288809" y="4762411"/>
            <a:ext cx="24801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24235" r="21898" t="0"/>
          <a:stretch/>
        </p:blipFill>
        <p:spPr>
          <a:xfrm>
            <a:off x="7029453" y="909322"/>
            <a:ext cx="1880949" cy="241251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/>
        </p:nvSpPr>
        <p:spPr>
          <a:xfrm>
            <a:off x="358379" y="251100"/>
            <a:ext cx="8424863" cy="4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100"/>
          </a:p>
        </p:txBody>
      </p:sp>
      <p:sp>
        <p:nvSpPr>
          <p:cNvPr id="274" name="Google Shape;274;p38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358378" y="1337763"/>
            <a:ext cx="63909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1500"/>
              <a:buFont typeface="Noto Sans Symbols"/>
              <a:buChar char="▪"/>
            </a:pPr>
            <a:r>
              <a:rPr b="0" i="0" lang="pt-PT" sz="15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Functional Requirements for users</a:t>
            </a:r>
            <a:endParaRPr sz="15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1500"/>
              <a:buFont typeface="Calibri"/>
              <a:buChar char="■"/>
            </a:pPr>
            <a:r>
              <a:rPr lang="pt-PT" sz="15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PT" sz="15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ellers</a:t>
            </a:r>
            <a:endParaRPr sz="15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pre-evaluation system: to give an approximate value of the sales value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Valuation/sale/… date marking system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of products for sale: if you have chosen mediation, show the page visible to the buyer, number of views, number of wishlists, accept the sale, cancel the sale.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system with a specialist/buyer: to clarify doubts/negotiate prices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system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39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39"/>
          <p:cNvSpPr txBox="1"/>
          <p:nvPr/>
        </p:nvSpPr>
        <p:spPr>
          <a:xfrm>
            <a:off x="2888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3">
            <a:alphaModFix/>
          </a:blip>
          <a:srcRect b="0" l="24235" r="21897" t="0"/>
          <a:stretch/>
        </p:blipFill>
        <p:spPr>
          <a:xfrm>
            <a:off x="7029453" y="909322"/>
            <a:ext cx="1880949" cy="241251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100"/>
          </a:p>
        </p:txBody>
      </p:sp>
      <p:sp>
        <p:nvSpPr>
          <p:cNvPr id="285" name="Google Shape;285;p39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358378" y="1337763"/>
            <a:ext cx="63909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1500"/>
              <a:buFont typeface="Noto Sans Symbols"/>
              <a:buChar char="▪"/>
            </a:pPr>
            <a:r>
              <a:rPr b="0" i="0" lang="pt-PT" sz="15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Functional Requirements for users</a:t>
            </a:r>
            <a:endParaRPr sz="15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1500"/>
              <a:buFont typeface="Calibri"/>
              <a:buChar char="■"/>
            </a:pPr>
            <a:r>
              <a:rPr lang="pt-PT" sz="15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Profile/general</a:t>
            </a:r>
            <a:endParaRPr sz="15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Registration: to facilitate future purchases, order tracking and communication. Also have the option of becoming a seller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Account Management: manage personal accounts, including updating personal information and order history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Guide: Clarify the meaning of each feature evaluated in computers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system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40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40"/>
          <p:cNvSpPr txBox="1"/>
          <p:nvPr/>
        </p:nvSpPr>
        <p:spPr>
          <a:xfrm>
            <a:off x="2888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pic>
        <p:nvPicPr>
          <p:cNvPr id="294" name="Google Shape;294;p40"/>
          <p:cNvPicPr preferRelativeResize="0"/>
          <p:nvPr/>
        </p:nvPicPr>
        <p:blipFill rotWithShape="1">
          <a:blip r:embed="rId3">
            <a:alphaModFix/>
          </a:blip>
          <a:srcRect b="0" l="24235" r="21897" t="0"/>
          <a:stretch/>
        </p:blipFill>
        <p:spPr>
          <a:xfrm>
            <a:off x="7029453" y="909322"/>
            <a:ext cx="1880949" cy="241251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100"/>
          </a:p>
        </p:txBody>
      </p:sp>
      <p:sp>
        <p:nvSpPr>
          <p:cNvPr id="296" name="Google Shape;296;p40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358378" y="1337763"/>
            <a:ext cx="639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1500"/>
              <a:buFont typeface="Noto Sans Symbols"/>
              <a:buChar char="▪"/>
            </a:pPr>
            <a:r>
              <a:rPr b="0" i="0" lang="pt-PT" sz="15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Functional Requirements for administrators</a:t>
            </a:r>
            <a:r>
              <a:rPr lang="pt-PT" sz="15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0" lang="pt-PT" sz="15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specialists</a:t>
            </a:r>
            <a:endParaRPr sz="15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 management: to manage product inventory, including adding, editing and removing items.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support management: live chat, contact forms and characteristics guide to help users with purchase-related questions and issues.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41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41"/>
          <p:cNvSpPr txBox="1"/>
          <p:nvPr/>
        </p:nvSpPr>
        <p:spPr>
          <a:xfrm>
            <a:off x="2888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pic>
        <p:nvPicPr>
          <p:cNvPr id="305" name="Google Shape;305;p41"/>
          <p:cNvPicPr preferRelativeResize="0"/>
          <p:nvPr/>
        </p:nvPicPr>
        <p:blipFill rotWithShape="1">
          <a:blip r:embed="rId3">
            <a:alphaModFix/>
          </a:blip>
          <a:srcRect b="0" l="24235" r="21897" t="0"/>
          <a:stretch/>
        </p:blipFill>
        <p:spPr>
          <a:xfrm>
            <a:off x="7029453" y="909322"/>
            <a:ext cx="1880949" cy="241251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1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100"/>
          </a:p>
        </p:txBody>
      </p:sp>
      <p:sp>
        <p:nvSpPr>
          <p:cNvPr id="307" name="Google Shape;307;p41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358378" y="1337763"/>
            <a:ext cx="63909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rgbClr val="50B400"/>
              </a:buClr>
              <a:buSzPts val="1500"/>
              <a:buFont typeface="Noto Sans Symbols"/>
              <a:buChar char="▪"/>
            </a:pPr>
            <a:r>
              <a:rPr b="0" i="0" lang="pt-PT" sz="1500" u="none" cap="none" strike="noStrike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and privacy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Available, reliable and responsive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Capacity: present 10 thousand products and allow scaling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Usability: intuitive to use and objective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 of product quality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42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42"/>
          <p:cNvSpPr txBox="1"/>
          <p:nvPr/>
        </p:nvSpPr>
        <p:spPr>
          <a:xfrm>
            <a:off x="2888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pic>
        <p:nvPicPr>
          <p:cNvPr id="316" name="Google Shape;316;p42"/>
          <p:cNvPicPr preferRelativeResize="0"/>
          <p:nvPr/>
        </p:nvPicPr>
        <p:blipFill rotWithShape="1">
          <a:blip r:embed="rId3">
            <a:alphaModFix/>
          </a:blip>
          <a:srcRect b="0" l="24235" r="21897" t="0"/>
          <a:stretch/>
        </p:blipFill>
        <p:spPr>
          <a:xfrm>
            <a:off x="7029453" y="909322"/>
            <a:ext cx="1880949" cy="24125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100"/>
          </a:p>
        </p:txBody>
      </p:sp>
      <p:sp>
        <p:nvSpPr>
          <p:cNvPr id="318" name="Google Shape;318;p42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232605" y="1076545"/>
            <a:ext cx="27396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using Figma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quiz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it with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feedback to improve the design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43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43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1"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437197" y="640544"/>
            <a:ext cx="834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</p:txBody>
      </p:sp>
      <p:sp>
        <p:nvSpPr>
          <p:cNvPr id="328" name="Google Shape;328;p43"/>
          <p:cNvSpPr txBox="1"/>
          <p:nvPr/>
        </p:nvSpPr>
        <p:spPr>
          <a:xfrm>
            <a:off x="288808" y="4762411"/>
            <a:ext cx="2003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000" y="1076555"/>
            <a:ext cx="4137499" cy="2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358379" y="251100"/>
            <a:ext cx="8424863" cy="4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100"/>
          </a:p>
        </p:txBody>
      </p:sp>
      <p:sp>
        <p:nvSpPr>
          <p:cNvPr id="137" name="Google Shape;137;p26"/>
          <p:cNvSpPr txBox="1"/>
          <p:nvPr/>
        </p:nvSpPr>
        <p:spPr>
          <a:xfrm>
            <a:off x="8263890" y="4762411"/>
            <a:ext cx="5494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58377" y="1337763"/>
            <a:ext cx="5193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current society is driven by constant technological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results in many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devices getting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obsolete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this project?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➔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 the sell of used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➔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a secure and reliable shopping experience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➔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Promote sustainability and reduce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waste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website idea came from its somewhat absent in the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market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mixed with the search of similar services, and offering users full transparency between the buyers and the sellers, as well as specialized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assistants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area.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26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6"/>
          <p:cNvSpPr txBox="1"/>
          <p:nvPr/>
        </p:nvSpPr>
        <p:spPr>
          <a:xfrm>
            <a:off x="288809" y="4762411"/>
            <a:ext cx="24801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sp>
        <p:nvSpPr>
          <p:cNvPr id="141" name="Google Shape;141;p26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Interviews</a:t>
            </a:r>
            <a:endParaRPr sz="1100"/>
          </a:p>
        </p:txBody>
      </p:sp>
      <p:sp>
        <p:nvSpPr>
          <p:cNvPr id="147" name="Google Shape;147;p27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7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/>
        </p:nvSpPr>
        <p:spPr>
          <a:xfrm>
            <a:off x="2888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sp>
        <p:nvSpPr>
          <p:cNvPr id="150" name="Google Shape;150;p27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" name="Google Shape;151;p27"/>
          <p:cNvGraphicFramePr/>
          <p:nvPr/>
        </p:nvGraphicFramePr>
        <p:xfrm>
          <a:off x="3805225" y="202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{94D3B12A-8936-4DED-A0B5-978008622ED9}</a:tableStyleId>
              </a:tblPr>
              <a:tblGrid>
                <a:gridCol w="4063850"/>
                <a:gridCol w="416125"/>
                <a:gridCol w="442675"/>
                <a:gridCol w="416125"/>
              </a:tblGrid>
              <a:tr h="25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Interviewed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Have you ever considered buying a used/refurbished computer?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Seller-inspired trust (0-10)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5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Feel well served with the used computer sales services available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no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no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0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Would you be interested in a service that showcases all the qualities of the product to the fullest extent possible?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/>
                        <a:t>yes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2" name="Google Shape;152;p27"/>
          <p:cNvSpPr txBox="1"/>
          <p:nvPr/>
        </p:nvSpPr>
        <p:spPr>
          <a:xfrm>
            <a:off x="358375" y="1109000"/>
            <a:ext cx="768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100"/>
              <a:t>1: 21 years old, student, knows little about computers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100"/>
              <a:t>2: 22 years old, worker, knows something about computers but does not have the necessary knowledge to evaluate them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100"/>
              <a:t>3: 35 years old, worker, knows little about computers</a:t>
            </a: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358375" y="2287025"/>
            <a:ext cx="3383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Conclusions: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100"/>
              <a:t>interested parties have already considered purchasing used computers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100"/>
              <a:t>a considerable portion of interested parties do not have the knowledge, much less the means of evaluating the quality of computers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1100"/>
              <a:t>especially for people who are more familiar with the subject, the sellers do not inspire security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8263890" y="4762411"/>
            <a:ext cx="5494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358375" y="1348475"/>
            <a:ext cx="5454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easy method to buy/sell second hand computers.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Helping to m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ake second-hand sales a more common practice.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people a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transparent, enlightening and objective service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inspires confidence.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8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23328" r="26337" t="0"/>
          <a:stretch/>
        </p:blipFill>
        <p:spPr>
          <a:xfrm>
            <a:off x="6734681" y="428078"/>
            <a:ext cx="2035832" cy="240149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358379" y="251100"/>
            <a:ext cx="8424863" cy="4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 sz="1100"/>
          </a:p>
        </p:txBody>
      </p:sp>
      <p:sp>
        <p:nvSpPr>
          <p:cNvPr id="163" name="Google Shape;163;p28"/>
          <p:cNvSpPr txBox="1"/>
          <p:nvPr/>
        </p:nvSpPr>
        <p:spPr>
          <a:xfrm>
            <a:off x="437197" y="640544"/>
            <a:ext cx="834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03109" y="4762411"/>
            <a:ext cx="24801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358378" y="1337764"/>
            <a:ext cx="51843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John, the experienced buyer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Is 28 years old, a software developer that loves tech, single and lives in the city.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Has experience with online shopping and is always on the lookout for good deals around </a:t>
            </a:r>
            <a:r>
              <a:rPr lang="pt-PT">
                <a:latin typeface="Calibri"/>
                <a:ea typeface="Calibri"/>
                <a:cs typeface="Calibri"/>
                <a:sym typeface="Calibri"/>
              </a:rPr>
              <a:t>electronic</a:t>
            </a:r>
            <a:r>
              <a:rPr lang="pt-PT">
                <a:latin typeface="Calibri"/>
                <a:ea typeface="Calibri"/>
                <a:cs typeface="Calibri"/>
                <a:sym typeface="Calibri"/>
              </a:rPr>
              <a:t> devices, and he may invest some time searching for prices.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Wishes to have access to complete and precise information regarding</a:t>
            </a:r>
            <a:r>
              <a:rPr lang="pt-PT">
                <a:latin typeface="Calibri"/>
                <a:ea typeface="Calibri"/>
                <a:cs typeface="Calibri"/>
                <a:sym typeface="Calibri"/>
              </a:rPr>
              <a:t> these products as well as to </a:t>
            </a:r>
            <a:r>
              <a:rPr lang="pt-PT"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pt-PT">
                <a:latin typeface="Calibri"/>
                <a:ea typeface="Calibri"/>
                <a:cs typeface="Calibri"/>
                <a:sym typeface="Calibri"/>
              </a:rPr>
              <a:t> support if any problems appear.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He may find himself with problems finding trustworthy and quality used products.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9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1990" y="1074961"/>
            <a:ext cx="23812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sz="1100"/>
          </a:p>
        </p:txBody>
      </p:sp>
      <p:sp>
        <p:nvSpPr>
          <p:cNvPr id="174" name="Google Shape;174;p29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358378" y="1337764"/>
            <a:ext cx="51843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Mary, the occupied mother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Is 35 years old, works as a consultant in a marketing company and has two small kids.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Prefers </a:t>
            </a:r>
            <a:r>
              <a:rPr lang="pt-PT">
                <a:latin typeface="Calibri"/>
                <a:ea typeface="Calibri"/>
                <a:cs typeface="Calibri"/>
                <a:sym typeface="Calibri"/>
              </a:rPr>
              <a:t>practicality and efficient in her transactions.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Wishes to sell her electronic devices in a fast and easy way, without having to bother to deal directly with the buyers.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May feel overloaded with her daily responsibilities and she may not have time to dedicate to search for prices.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1990" y="1074961"/>
            <a:ext cx="23812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sz="1100"/>
          </a:p>
        </p:txBody>
      </p:sp>
      <p:sp>
        <p:nvSpPr>
          <p:cNvPr id="185" name="Google Shape;185;p30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358378" y="1337764"/>
            <a:ext cx="51843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Thomas</a:t>
            </a:r>
            <a:r>
              <a:rPr lang="pt-PT">
                <a:latin typeface="Calibri"/>
                <a:ea typeface="Calibri"/>
                <a:cs typeface="Calibri"/>
                <a:sym typeface="Calibri"/>
              </a:rPr>
              <a:t>, t</a:t>
            </a:r>
            <a:r>
              <a:rPr lang="pt-PT">
                <a:latin typeface="Calibri"/>
                <a:ea typeface="Calibri"/>
                <a:cs typeface="Calibri"/>
                <a:sym typeface="Calibri"/>
              </a:rPr>
              <a:t>he computer geek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Is 31 years old, works </a:t>
            </a:r>
            <a:r>
              <a:rPr lang="pt-PT"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pt-PT">
                <a:latin typeface="Calibri"/>
                <a:ea typeface="Calibri"/>
                <a:cs typeface="Calibri"/>
                <a:sym typeface="Calibri"/>
              </a:rPr>
              <a:t> a specialist and administrator for the PCReplay.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He loves computers and knows everything about them.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Likes to help others, and have everything organized.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pt-PT">
                <a:latin typeface="Calibri"/>
                <a:ea typeface="Calibri"/>
                <a:cs typeface="Calibri"/>
                <a:sym typeface="Calibri"/>
              </a:rPr>
              <a:t>His biggest problem is the need of a organized environment of work to comply with him.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1990" y="1074961"/>
            <a:ext cx="23812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 sz="1100"/>
          </a:p>
        </p:txBody>
      </p:sp>
      <p:sp>
        <p:nvSpPr>
          <p:cNvPr id="196" name="Google Shape;196;p31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8263890" y="4762411"/>
            <a:ext cx="54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403102" y="2571738"/>
            <a:ext cx="7905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2: Mary’s New bought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ary needs to replace her old computer with a faster one.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needs a salesperson who inspires confidence and helps her with the purchase.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2"/>
          <p:cNvCxnSpPr/>
          <p:nvPr/>
        </p:nvCxnSpPr>
        <p:spPr>
          <a:xfrm>
            <a:off x="357389" y="4626735"/>
            <a:ext cx="8413200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32"/>
          <p:cNvSpPr txBox="1"/>
          <p:nvPr/>
        </p:nvSpPr>
        <p:spPr>
          <a:xfrm>
            <a:off x="358379" y="251100"/>
            <a:ext cx="8424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Scenarios</a:t>
            </a:r>
            <a:endParaRPr sz="1100"/>
          </a:p>
        </p:txBody>
      </p:sp>
      <p:sp>
        <p:nvSpPr>
          <p:cNvPr id="206" name="Google Shape;206;p32"/>
          <p:cNvSpPr txBox="1"/>
          <p:nvPr/>
        </p:nvSpPr>
        <p:spPr>
          <a:xfrm>
            <a:off x="3609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403108" y="4762411"/>
            <a:ext cx="248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sp>
        <p:nvSpPr>
          <p:cNvPr id="208" name="Google Shape;208;p32"/>
          <p:cNvSpPr txBox="1"/>
          <p:nvPr/>
        </p:nvSpPr>
        <p:spPr>
          <a:xfrm>
            <a:off x="357402" y="1287038"/>
            <a:ext cx="7905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1: John’s Tech Hunt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needs a new computer suited to his needs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work requires a flawless computer.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finds PCReplay that guarantees the service he is looking for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8263890" y="4762411"/>
            <a:ext cx="5494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358377" y="1337763"/>
            <a:ext cx="79056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3: Mary’s Quick sale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 needs to sell her old computer quickly to make room for a new one. She doesn't have time to deal with the hassle of finding buyers and negotiating prices.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 wants a reliable service that allows her to sell her products with ease.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can focus on her work and family responsibilities without worrying about the hassle of selling her computer.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33"/>
          <p:cNvCxnSpPr/>
          <p:nvPr/>
        </p:nvCxnSpPr>
        <p:spPr>
          <a:xfrm>
            <a:off x="357389" y="4626735"/>
            <a:ext cx="8413124" cy="0"/>
          </a:xfrm>
          <a:prstGeom prst="straightConnector1">
            <a:avLst/>
          </a:prstGeom>
          <a:noFill/>
          <a:ln cap="flat" cmpd="sng" w="19050">
            <a:solidFill>
              <a:srgbClr val="50B4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33"/>
          <p:cNvSpPr txBox="1"/>
          <p:nvPr/>
        </p:nvSpPr>
        <p:spPr>
          <a:xfrm>
            <a:off x="358379" y="251100"/>
            <a:ext cx="8424863" cy="4132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PT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Scenarios</a:t>
            </a:r>
            <a:endParaRPr sz="1100"/>
          </a:p>
        </p:txBody>
      </p:sp>
      <p:sp>
        <p:nvSpPr>
          <p:cNvPr id="217" name="Google Shape;217;p33"/>
          <p:cNvSpPr txBox="1"/>
          <p:nvPr/>
        </p:nvSpPr>
        <p:spPr>
          <a:xfrm>
            <a:off x="437197" y="640544"/>
            <a:ext cx="834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PT" sz="2100">
                <a:solidFill>
                  <a:srgbClr val="50B400"/>
                </a:solidFill>
                <a:latin typeface="Calibri"/>
                <a:ea typeface="Calibri"/>
                <a:cs typeface="Calibri"/>
                <a:sym typeface="Calibri"/>
              </a:rPr>
              <a:t>PCReplay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50B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403109" y="4762411"/>
            <a:ext cx="248010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HCI 2023-2024</a:t>
            </a:r>
            <a:endParaRPr sz="1100"/>
          </a:p>
        </p:txBody>
      </p:sp>
      <p:sp>
        <p:nvSpPr>
          <p:cNvPr id="219" name="Google Shape;219;p33"/>
          <p:cNvSpPr txBox="1"/>
          <p:nvPr/>
        </p:nvSpPr>
        <p:spPr>
          <a:xfrm>
            <a:off x="403102" y="2861763"/>
            <a:ext cx="7905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4: Mary’s Sale status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◆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her computer for sale, Mary wants to see the status of her product and communicate with an interested party.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