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uís _Diog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9094CF-9CAA-4438-BED5-8FA15C8FD621}">
  <a:tblStyle styleId="{449094CF-9CAA-4438-BED5-8FA15C8FD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5-28T20:27:32.511">
    <p:pos x="6000" y="0"/>
    <p:text>Faz aqui os resultados a avaliacao, tipo o que é que os utilizacores reclamaram e baseado nisso o que decidimos fazer no prototipo(website) @goncalogmonteiro3@gmail.com
_Assigned to goncalogmonteiro3@gmail.com_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052ba4e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e052ba4e92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08a231a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e08a231a39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08a231a39_3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e08a231a3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new material; should be presented in more detail</a:t>
            </a:r>
            <a:endParaRPr/>
          </a:p>
        </p:txBody>
      </p:sp>
      <p:sp>
        <p:nvSpPr>
          <p:cNvPr id="227" name="Google Shape;227;g2e08a231a39_3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0a8947b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e0a8947b1f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0efcc2bc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0efcc2b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e0efcc2bc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0a8947b1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e0a8947b1f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first slides are a recap of the first presentation and should be presented without much detail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0a8947b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e0a8947b1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0a8947b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e0a8947b1f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0a8947b1f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0a8947b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e0a8947b1f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52ba4e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052ba4e92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052ba4e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e052ba4e9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052ba4e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052ba4e9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4ATo5bqHqUHt7T1O04zWdzDzTVDiux_U/view" TargetMode="Externa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22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i-_R1PlgVvl39ExFeoxBZVzYbpWIlB2N/view" TargetMode="External"/><Relationship Id="rId4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igma.com/proto/Po9PG0iPkW6cLVkHNAJEpy/PCReplay?node-id=0-1&amp;t=lqs5vwjiZXOZXJlA-1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76518" y="648301"/>
            <a:ext cx="11217600" cy="628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HCI - Assignment n</a:t>
            </a:r>
            <a:r>
              <a:rPr b="1" lang="en-US" sz="36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º2</a:t>
            </a:r>
            <a:endParaRPr b="1" i="0" sz="3600" u="none" cap="none" strike="noStrike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prototyping of an application using a human-centered approach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Final presentation and demo</a:t>
            </a:r>
            <a:endParaRPr b="1" i="0" sz="32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PCReplay, website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Luís Diogo, 108668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Gonçalo Monteiro, 107758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João Rodrigues, 103947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Class: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 b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156" y="334799"/>
            <a:ext cx="3169861" cy="62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207532" y="1114375"/>
            <a:ext cx="330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IV:</a:t>
            </a:r>
            <a:endParaRPr b="1"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a computer that is selling and communicate with the interest party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Tasks-IV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374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33" y="1114375"/>
            <a:ext cx="7222550" cy="46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08425" y="2242412"/>
            <a:ext cx="8346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sellers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pre-evaluation system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Valuation/sale/… date marketing system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of products for sale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system with a specialist/buyer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system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3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565522" y="88589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897925" y="2242400"/>
            <a:ext cx="5734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profile/general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Registration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Account Management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Guide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system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85075" y="1302550"/>
            <a:ext cx="37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3"/>
          <p:cNvCxnSpPr/>
          <p:nvPr/>
        </p:nvCxnSpPr>
        <p:spPr>
          <a:xfrm>
            <a:off x="7084225" y="2349600"/>
            <a:ext cx="16800" cy="215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49850" y="1950163"/>
            <a:ext cx="6386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buyers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system/advanced search filter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display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and Comments System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system with a specialist/seller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system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3850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565522" y="88589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157625" y="1532400"/>
            <a:ext cx="573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administrators/specialists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 management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85075" y="1302563"/>
            <a:ext cx="37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623375" y="2763900"/>
            <a:ext cx="480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157625" y="3287101"/>
            <a:ext cx="5734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Available, reliable and responsive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capacity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 of product quality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4"/>
          <p:cNvCxnSpPr/>
          <p:nvPr/>
        </p:nvCxnSpPr>
        <p:spPr>
          <a:xfrm>
            <a:off x="6623375" y="1679263"/>
            <a:ext cx="0" cy="409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77837" y="1783684"/>
            <a:ext cx="5848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Calibri"/>
              <a:buChar char="❖"/>
            </a:pPr>
            <a:r>
              <a:rPr b="1" lang="en-US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Main Features</a:t>
            </a:r>
            <a:endParaRPr b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Calculator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side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Favorites and cart drop bars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5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Fidelity Prototype (LFP)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385078" y="6349881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235" name="Google Shape;235;p25" title="2secperpht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992" y="1358009"/>
            <a:ext cx="7363531" cy="41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477850" y="1275675"/>
            <a:ext cx="48960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Figma to create a interactive way to show the users the sketch design of the website with the ability to use buttons and redirect to other design pages. We define these 4 tasks for the users: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1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Task I: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 and buy a used computer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1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Task II: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all characteristics imposed on the computer and buy it.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1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Task III: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value of the used computer and book a sale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1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Task IV: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the computer that his selling and communicate with the interested party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6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LFP User Evaluation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385078" y="6349881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246" name="Google Shape;246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50" y="1937787"/>
            <a:ext cx="6828900" cy="38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18146" r="11589" t="0"/>
          <a:stretch/>
        </p:blipFill>
        <p:spPr>
          <a:xfrm>
            <a:off x="10516417" y="1574779"/>
            <a:ext cx="1346925" cy="12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5521325" y="885825"/>
            <a:ext cx="549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help of 4 anonymous users with ages around 20 years old, we were able to gather some information: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77850" y="1966800"/>
            <a:ext cx="4896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we conclude that the initial results seemed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promising: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learn something from it but not necessary to know any specific information to use it or navigate it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27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LFP User Evaluation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582930" y="854058"/>
            <a:ext cx="1112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385078" y="6349881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259" name="Google Shape;259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850" y="1702237"/>
            <a:ext cx="6828900" cy="38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5">
            <a:alphaModFix/>
          </a:blip>
          <a:srcRect b="0" l="18149" r="11586" t="0"/>
          <a:stretch/>
        </p:blipFill>
        <p:spPr>
          <a:xfrm>
            <a:off x="10516417" y="1339229"/>
            <a:ext cx="1346925" cy="12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6704725" y="1136475"/>
            <a:ext cx="4598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code development due to its versatility, extensive plugin support and integrated development environment features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8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28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Used for the functional prototype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582930" y="854058"/>
            <a:ext cx="1112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39" y="971875"/>
            <a:ext cx="1644727" cy="165279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4686550" y="2866325"/>
            <a:ext cx="399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building the user interface with a component-based architecture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28"/>
          <p:cNvCxnSpPr/>
          <p:nvPr/>
        </p:nvCxnSpPr>
        <p:spPr>
          <a:xfrm flipH="1">
            <a:off x="3934638" y="1275300"/>
            <a:ext cx="6000" cy="263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0899" y="2605700"/>
            <a:ext cx="2444627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037" y="1793050"/>
            <a:ext cx="1321750" cy="1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582925" y="1285150"/>
            <a:ext cx="25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 Service Worker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437213" y="3111750"/>
            <a:ext cx="256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simulate a backend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9193212" y="3735625"/>
            <a:ext cx="156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Vite + React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439" y="4399884"/>
            <a:ext cx="918221" cy="5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217" y="5181950"/>
            <a:ext cx="732650" cy="73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8"/>
          <p:cNvCxnSpPr/>
          <p:nvPr/>
        </p:nvCxnSpPr>
        <p:spPr>
          <a:xfrm flipH="1" rot="10800000">
            <a:off x="582925" y="4144000"/>
            <a:ext cx="4554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8"/>
          <p:cNvSpPr txBox="1"/>
          <p:nvPr/>
        </p:nvSpPr>
        <p:spPr>
          <a:xfrm>
            <a:off x="2048275" y="4257938"/>
            <a:ext cx="302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framework for direct construction in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2048275" y="5213463"/>
            <a:ext cx="302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get some pre-made components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5741225" y="5294313"/>
            <a:ext cx="14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react-icons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672375" y="4419675"/>
            <a:ext cx="156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react-router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8"/>
          <p:cNvCxnSpPr/>
          <p:nvPr/>
        </p:nvCxnSpPr>
        <p:spPr>
          <a:xfrm flipH="1">
            <a:off x="5367675" y="4279400"/>
            <a:ext cx="6300" cy="17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8"/>
          <p:cNvSpPr txBox="1"/>
          <p:nvPr/>
        </p:nvSpPr>
        <p:spPr>
          <a:xfrm>
            <a:off x="8898725" y="4913900"/>
            <a:ext cx="229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>
            <a:off x="9973200" y="4166725"/>
            <a:ext cx="0" cy="8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8"/>
          <p:cNvCxnSpPr/>
          <p:nvPr/>
        </p:nvCxnSpPr>
        <p:spPr>
          <a:xfrm rot="10800000">
            <a:off x="7866825" y="5164238"/>
            <a:ext cx="967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/>
          <p:nvPr/>
        </p:nvCxnSpPr>
        <p:spPr>
          <a:xfrm flipH="1">
            <a:off x="7863225" y="4581350"/>
            <a:ext cx="3600" cy="6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/>
          <p:nvPr/>
        </p:nvCxnSpPr>
        <p:spPr>
          <a:xfrm>
            <a:off x="7866825" y="5164238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/>
          <p:nvPr/>
        </p:nvCxnSpPr>
        <p:spPr>
          <a:xfrm rot="10800000">
            <a:off x="7204588" y="4581775"/>
            <a:ext cx="633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8"/>
          <p:cNvCxnSpPr/>
          <p:nvPr/>
        </p:nvCxnSpPr>
        <p:spPr>
          <a:xfrm rot="10800000">
            <a:off x="7198513" y="5649625"/>
            <a:ext cx="633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77850" y="1346948"/>
            <a:ext cx="4868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endParaRPr b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excels in user login, basic information retrieval, product search, and detailed technical information presentation.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for Improvement: The Calculadora page and scheduling functionalities need significant enhancements to improve user satisfaction and usability.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9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29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Evaluation of the functional prototype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713" y="1150215"/>
            <a:ext cx="4868076" cy="30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 rotWithShape="1">
          <a:blip r:embed="rId4">
            <a:alphaModFix/>
          </a:blip>
          <a:srcRect b="0" l="18146" r="11589" t="0"/>
          <a:stretch/>
        </p:blipFill>
        <p:spPr>
          <a:xfrm>
            <a:off x="10432125" y="1082951"/>
            <a:ext cx="1261901" cy="119515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477850" y="4143000"/>
            <a:ext cx="630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found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the price filter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 guide vs Buyer guide (more objective)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calculate buttons (confusing)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button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/Cancel button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6410911" y="4881900"/>
            <a:ext cx="514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1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By addressing the lower-scoring tasks, particularly the price calculation and scheduling features, the overall user experience can be greatly improved</a:t>
            </a:r>
            <a:endParaRPr sz="26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6668750" y="4369575"/>
            <a:ext cx="49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score of 90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4085" r="7104" t="0"/>
          <a:stretch/>
        </p:blipFill>
        <p:spPr>
          <a:xfrm>
            <a:off x="131150" y="1544500"/>
            <a:ext cx="5862176" cy="36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Evaluation of the functional prototype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 rotWithShape="1">
          <a:blip r:embed="rId4">
            <a:alphaModFix/>
          </a:blip>
          <a:srcRect b="0" l="3081" r="13418" t="0"/>
          <a:stretch/>
        </p:blipFill>
        <p:spPr>
          <a:xfrm>
            <a:off x="6413550" y="1519775"/>
            <a:ext cx="5564424" cy="367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1139550" y="5194875"/>
            <a:ext cx="4034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Calculator Page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7173230" y="5194875"/>
            <a:ext cx="4232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Calculator Page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1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31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 Evaluation of the project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385078" y="6349881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p31"/>
          <p:cNvGraphicFramePr/>
          <p:nvPr/>
        </p:nvGraphicFramePr>
        <p:xfrm>
          <a:off x="952500" y="15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{449094CF-9CAA-4438-BED5-8FA15C8FD621}</a:tableStyleId>
              </a:tblPr>
              <a:tblGrid>
                <a:gridCol w="3429000"/>
                <a:gridCol w="5493775"/>
                <a:gridCol w="1364225"/>
              </a:tblGrid>
              <a:tr h="48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Usability Heuristic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Usability Problems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Median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Severity Degree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Visibility of System Status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shows selected filters, shows favorites, cart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Visibility of System Status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doesn't show the current page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 between system and the real world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icons are intuitive and have subtitles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 between system and the real world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only language is Portuguese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control and freedom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can remove from favorites, cart, logout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control and freedom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you go back, you just go back to the previous page, if you're searching with filters, you'll leave the search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there are no other sorting systems other than id order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Consistency and standards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to other shopping websites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Consistency and standards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pages have differents styles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7" name="Google Shape;327;p31"/>
          <p:cNvSpPr txBox="1"/>
          <p:nvPr/>
        </p:nvSpPr>
        <p:spPr>
          <a:xfrm>
            <a:off x="952500" y="99432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(Severity degree evaluated between 0-4)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6496201" y="1192202"/>
            <a:ext cx="4467000" cy="447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58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77825" y="1783675"/>
            <a:ext cx="5539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PCReplay its a website that facilitates the buying and selling of used computers with transparency and specialized support.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stands out for its detailed qualitative evaluation, direct communication between buyers and sellers, and reliable technical assistance, making it a safe and complete service.</a:t>
            </a:r>
            <a:endParaRPr sz="1600"/>
          </a:p>
        </p:txBody>
      </p:sp>
      <p:cxnSp>
        <p:nvCxnSpPr>
          <p:cNvPr id="100" name="Google Shape;100;p14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952" y="1192135"/>
            <a:ext cx="4577574" cy="447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32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 Evaluation of the project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385078" y="6349881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32"/>
          <p:cNvGraphicFramePr/>
          <p:nvPr/>
        </p:nvGraphicFramePr>
        <p:xfrm>
          <a:off x="952500" y="15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{449094CF-9CAA-4438-BED5-8FA15C8FD621}</a:tableStyleId>
              </a:tblPr>
              <a:tblGrid>
                <a:gridCol w="3429000"/>
                <a:gridCol w="5493775"/>
                <a:gridCol w="136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Usability Heuristic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Usability Problems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Median </a:t>
                      </a: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Severity Degree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prevention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won't let you perform operations that require a login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icons have captions informing of the action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prevention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calculator does not have to error prevention in some sections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rather than recall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informs the user of the number of products in the favorites and in the cart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box in the filters to see what the user has selected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rather than recall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there's no information on the page where it is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rather than recall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doesn't show if we're logged in 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inform the total price of these products in the sidebar, only on their own pages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Flexibility and efficiency of use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creating an account, the person is immediately logged in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7" name="Google Shape;337;p32"/>
          <p:cNvSpPr txBox="1"/>
          <p:nvPr/>
        </p:nvSpPr>
        <p:spPr>
          <a:xfrm>
            <a:off x="952500" y="99432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(Severity degree evaluated between 0-4)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33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33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 Evaluation of the project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385078" y="6349881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" name="Google Shape;346;p33"/>
          <p:cNvGraphicFramePr/>
          <p:nvPr/>
        </p:nvGraphicFramePr>
        <p:xfrm>
          <a:off x="952500" y="15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{449094CF-9CAA-4438-BED5-8FA15C8FD621}</a:tableStyleId>
              </a:tblPr>
              <a:tblGrid>
                <a:gridCol w="3429000"/>
                <a:gridCol w="5493775"/>
                <a:gridCol w="136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Usability Heuristic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Usability Problems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Median </a:t>
                      </a:r>
                      <a:r>
                        <a:rPr b="1" lang="en-US" sz="1800">
                          <a:solidFill>
                            <a:srgbClr val="4A86E8"/>
                          </a:solidFill>
                        </a:rPr>
                        <a:t>Severity Degree</a:t>
                      </a:r>
                      <a:endParaRPr b="1" sz="1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Flexibility and efficiency of use</a:t>
                      </a:r>
                      <a:endParaRPr b="1">
                        <a:solidFill>
                          <a:srgbClr val="0725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possible to go to all the user's functionalities from the header except to go to their appointments and chats, thus requiring 2 steps to do 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Aesthetic and minimalist design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day mode, only night mode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 users recognize, diagnose, and recover from errors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icons where you need to be logged in, it warns you if you're not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pages where you need to be logged in it warns you if you're not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warnings if the account does not exist, or if it was created incorrectly or incompletely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25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 and documentation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although it has a guide to computer features and tests, it should be better structured (perhaps divided) and sequential, in steps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33"/>
          <p:cNvSpPr txBox="1"/>
          <p:nvPr/>
        </p:nvSpPr>
        <p:spPr>
          <a:xfrm>
            <a:off x="952500" y="99432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(Severity degree evaluated between 0-4)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34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34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355" name="Google Shape;355;p34"/>
          <p:cNvSpPr txBox="1"/>
          <p:nvPr/>
        </p:nvSpPr>
        <p:spPr>
          <a:xfrm>
            <a:off x="239841" y="1828375"/>
            <a:ext cx="1586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344929" y="2347625"/>
            <a:ext cx="158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4" title="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029" y="152400"/>
            <a:ext cx="9955570" cy="560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5"/>
          <p:cNvPicPr preferRelativeResize="0"/>
          <p:nvPr/>
        </p:nvPicPr>
        <p:blipFill rotWithShape="1">
          <a:blip r:embed="rId3">
            <a:alphaModFix/>
          </a:blip>
          <a:srcRect b="1283" l="-4266" r="17083" t="10683"/>
          <a:stretch/>
        </p:blipFill>
        <p:spPr>
          <a:xfrm>
            <a:off x="7372350" y="885907"/>
            <a:ext cx="4378817" cy="442151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630186" y="885911"/>
            <a:ext cx="7776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potential future development of this project could focus on, for example: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option to bargain between buyer and seller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the product types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 chat bot to help users, in a simple and fast way, get their questions and doubts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addressing these areas, the project can evolve into a more comprehensive and user-friendly platform, enhancing the buying and selling experience for used and refurbished computers.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5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35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sp>
        <p:nvSpPr>
          <p:cNvPr id="367" name="Google Shape;367;p35"/>
          <p:cNvSpPr txBox="1"/>
          <p:nvPr/>
        </p:nvSpPr>
        <p:spPr>
          <a:xfrm>
            <a:off x="582930" y="4457951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 of each group member</a:t>
            </a:r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630236" y="5203307"/>
            <a:ext cx="7776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 effort or anything else?)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1" type="subTitle"/>
          </p:nvPr>
        </p:nvSpPr>
        <p:spPr>
          <a:xfrm>
            <a:off x="477850" y="2041075"/>
            <a:ext cx="11233200" cy="237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Requirements analysis presentation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LFP: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https://www.figma.com/proto/Po9PG0iPkW6cLVkHNAJEpy/PCReplay?node-id=0-1&amp;t=lqs5vwjiZXOZXJlA-1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Usability test files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Website 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Instructions to run the website in the READ.ME file in the website folder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Annexes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477836" y="1783686"/>
            <a:ext cx="777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usability test participants who contributed their time and provided valuable feedback,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Maintainers of the open-source libraries utilized,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teachers for answering questions and offering suggestions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37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Acknowledgments</a:t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605414" y="3576296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Bibliography  </a:t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605424" y="4596432"/>
            <a:ext cx="112817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Cooper, A., R. Reimann, and D. Cronin,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Face 3 The Essentials of Interaction Design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Wiley Publishing, Inc., 2007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https://www.nngroup.com/articles/ten-usability-heuristics/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605425" y="1173700"/>
            <a:ext cx="53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Special thanks to:</a:t>
            </a:r>
            <a:endParaRPr b="1" sz="2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77850" y="1365150"/>
            <a:ext cx="4743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Char char="➔"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High-level Goals</a:t>
            </a:r>
            <a:endParaRPr b="1" sz="1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transparent and trustworthy platform for buying and selling used laptops or computers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detailed product evaluations and expert technical support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secure and convenient transactions and direct buyer-seller communication</a:t>
            </a:r>
            <a:endParaRPr sz="1700"/>
          </a:p>
        </p:txBody>
      </p:sp>
      <p:cxnSp>
        <p:nvCxnSpPr>
          <p:cNvPr id="110" name="Google Shape;110;p15"/>
          <p:cNvCxnSpPr/>
          <p:nvPr/>
        </p:nvCxnSpPr>
        <p:spPr>
          <a:xfrm>
            <a:off x="538218" y="594883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23328" r="26337" t="0"/>
          <a:stretch/>
        </p:blipFill>
        <p:spPr>
          <a:xfrm>
            <a:off x="5045000" y="4587153"/>
            <a:ext cx="1568624" cy="18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5374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712500" y="1365150"/>
            <a:ext cx="5947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Char char="➔"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Expected Outcomes </a:t>
            </a:r>
            <a:endParaRPr b="1" sz="2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user-friendly website with comprehensive product information, accurate pricing through various methods and reliable logistics for product safety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Char char="➔"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 sz="2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of user trust and satisfaction, streamlined sales process for buyers and sellers and secure and safe online marketplace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1133450" y="5512325"/>
            <a:ext cx="3725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6885400" y="5512325"/>
            <a:ext cx="3725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273373" y="4489650"/>
            <a:ext cx="310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Name</a:t>
            </a:r>
            <a:r>
              <a:rPr lang="en-US" sz="1600">
                <a:solidFill>
                  <a:schemeClr val="dk1"/>
                </a:solidFill>
              </a:rPr>
              <a:t>: Mary Stinson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Gender</a:t>
            </a:r>
            <a:r>
              <a:rPr lang="en-US" sz="1600">
                <a:solidFill>
                  <a:schemeClr val="dk1"/>
                </a:solidFill>
              </a:rPr>
              <a:t>: Female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Age</a:t>
            </a:r>
            <a:r>
              <a:rPr lang="en-US" sz="1600">
                <a:solidFill>
                  <a:schemeClr val="dk1"/>
                </a:solidFill>
              </a:rPr>
              <a:t>: 35 years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Birthplace</a:t>
            </a:r>
            <a:r>
              <a:rPr lang="en-US" sz="1600">
                <a:solidFill>
                  <a:schemeClr val="dk1"/>
                </a:solidFill>
              </a:rPr>
              <a:t>: Porto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Personas - Mary, the busy seller</a:t>
            </a:r>
            <a:endParaRPr>
              <a:solidFill>
                <a:srgbClr val="50B400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374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921" y="769025"/>
            <a:ext cx="2385600" cy="357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537475" y="1187488"/>
            <a:ext cx="4521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Profession: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onsultant in a marketing company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Set: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Mary’s a busy person with few free time, has two kids and prefers practicality and efficiency in her transactions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37475" y="3466113"/>
            <a:ext cx="641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Motivations and goals: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sell her computer in a fast and simple way, without having to bother with dealing directly with the buyer.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Needs: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 may feel overwhelmed with her daily responsibilities and may not have time to dedicate to searching for selling prices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294582" y="4343075"/>
            <a:ext cx="238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Name</a:t>
            </a:r>
            <a:r>
              <a:rPr lang="en-US" sz="1600">
                <a:solidFill>
                  <a:schemeClr val="dk1"/>
                </a:solidFill>
              </a:rPr>
              <a:t>: John Miller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Gender</a:t>
            </a:r>
            <a:r>
              <a:rPr lang="en-US" sz="1600">
                <a:solidFill>
                  <a:schemeClr val="dk1"/>
                </a:solidFill>
              </a:rPr>
              <a:t>: Male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Age</a:t>
            </a:r>
            <a:r>
              <a:rPr lang="en-US" sz="1600">
                <a:solidFill>
                  <a:schemeClr val="dk1"/>
                </a:solidFill>
              </a:rPr>
              <a:t>: 28 years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Birthplace</a:t>
            </a:r>
            <a:r>
              <a:rPr lang="en-US" sz="1600">
                <a:solidFill>
                  <a:schemeClr val="dk1"/>
                </a:solidFill>
              </a:rPr>
              <a:t>: Lisbon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Personas - John, the experienced buyer</a:t>
            </a:r>
            <a:endParaRPr>
              <a:solidFill>
                <a:srgbClr val="50B400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374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476525" y="985175"/>
            <a:ext cx="4521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Profession</a:t>
            </a: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Set: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is single and lives in a flat in the city, loves tech and gadgets, is experienced in online purchases, and is always looking for a good deal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76525" y="3177850"/>
            <a:ext cx="6411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Motivations, goals and needs: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looks for quality computers with accordingly prices, wishes to have full access to precise product’s informations as well as specialized support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may find himself with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difficulties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finding certain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is worried with the possibility that anything may go wrong and the support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doesn't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suffice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19" y="1399324"/>
            <a:ext cx="4413507" cy="29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77850" y="1275299"/>
            <a:ext cx="4726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I:</a:t>
            </a:r>
            <a:endParaRPr b="1" sz="2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is looking for a new laptop that suits his needs, due to the fact that his work requires a flawless machine. John finds that PCReplay guarantees the service that he is looking for.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Scenarios</a:t>
            </a:r>
            <a:endParaRPr b="1" sz="60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374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484975" y="1229100"/>
            <a:ext cx="5266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III: </a:t>
            </a:r>
            <a:endParaRPr b="1" sz="2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wants to sell her old laptop in a way that she doesn’t has to deal with the hassle of finding buyers and bargain the prices. She wants a reliable service that allows her to do that, so she can focus on her work and family responsibilities.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484975" y="3829850"/>
            <a:ext cx="5266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IV:</a:t>
            </a:r>
            <a:endParaRPr b="1" sz="2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wishes to check the status of her product and to communicate with an interested buyer.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76525" y="3829825"/>
            <a:ext cx="46671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II:</a:t>
            </a:r>
            <a:endParaRPr b="1" sz="2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needs to replace her old computer with a better one, and she needs a salesperson who inspires confidence and eases the purchase.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342400" y="3581149"/>
            <a:ext cx="1127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 flipH="1">
            <a:off x="5829213" y="1274399"/>
            <a:ext cx="31200" cy="430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8207532" y="1114375"/>
            <a:ext cx="33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I:</a:t>
            </a:r>
            <a:endParaRPr b="1"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 and buy a used computer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476518" y="6168980"/>
            <a:ext cx="11217499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477839" y="334800"/>
            <a:ext cx="11233150" cy="55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Tasks-I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374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5" y="1114363"/>
            <a:ext cx="7389553" cy="462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207532" y="1114375"/>
            <a:ext cx="330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II:</a:t>
            </a:r>
            <a:endParaRPr b="1"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all characteristics imposed on a computer and buy 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0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Tasks-II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374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4" y="1114375"/>
            <a:ext cx="7351924" cy="46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207532" y="1114375"/>
            <a:ext cx="33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Scenario III:</a:t>
            </a:r>
            <a:endParaRPr b="1"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value of a used computer and book a sale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476518" y="6168980"/>
            <a:ext cx="112176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477839" y="3348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Tasks-III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374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2020-2021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" y="1114375"/>
            <a:ext cx="7435224" cy="43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