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56" r:id="rId2"/>
    <p:sldId id="257" r:id="rId3"/>
    <p:sldId id="261" r:id="rId4"/>
    <p:sldId id="262" r:id="rId5"/>
    <p:sldId id="263" r:id="rId6"/>
    <p:sldId id="259" r:id="rId7"/>
    <p:sldId id="258" r:id="rId8"/>
    <p:sldId id="260" r:id="rId9"/>
    <p:sldId id="279" r:id="rId10"/>
    <p:sldId id="270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80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D6462-65A8-4EDC-BACD-E411D020CC26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055A3-1040-447E-AA0E-DF896C4CC1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847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055A3-1040-447E-AA0E-DF896C4CC1C9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12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73EC-EBFD-4B10-8847-98F17D07CC38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36BB-348C-4284-A4CD-37F8C5677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26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73EC-EBFD-4B10-8847-98F17D07CC38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36BB-348C-4284-A4CD-37F8C5677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8605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73EC-EBFD-4B10-8847-98F17D07CC38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36BB-348C-4284-A4CD-37F8C5677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1573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73EC-EBFD-4B10-8847-98F17D07CC38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36BB-348C-4284-A4CD-37F8C5677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8094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73EC-EBFD-4B10-8847-98F17D07CC38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36BB-348C-4284-A4CD-37F8C5677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9174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73EC-EBFD-4B10-8847-98F17D07CC38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36BB-348C-4284-A4CD-37F8C5677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795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73EC-EBFD-4B10-8847-98F17D07CC38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36BB-348C-4284-A4CD-37F8C5677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1003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73EC-EBFD-4B10-8847-98F17D07CC38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36BB-348C-4284-A4CD-37F8C5677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1724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73EC-EBFD-4B10-8847-98F17D07CC38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36BB-348C-4284-A4CD-37F8C5677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670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73EC-EBFD-4B10-8847-98F17D07CC38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36BB-348C-4284-A4CD-37F8C5677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085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73EC-EBFD-4B10-8847-98F17D07CC38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36BB-348C-4284-A4CD-37F8C5677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174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73EC-EBFD-4B10-8847-98F17D07CC38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36BB-348C-4284-A4CD-37F8C5677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648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73EC-EBFD-4B10-8847-98F17D07CC38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36BB-348C-4284-A4CD-37F8C5677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320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73EC-EBFD-4B10-8847-98F17D07CC38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36BB-348C-4284-A4CD-37F8C5677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41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73EC-EBFD-4B10-8847-98F17D07CC38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36BB-348C-4284-A4CD-37F8C5677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4443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673EC-EBFD-4B10-8847-98F17D07CC38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36BB-348C-4284-A4CD-37F8C5677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155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F91673EC-EBFD-4B10-8847-98F17D07CC38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71836BB-348C-4284-A4CD-37F8C5677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00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91673EC-EBFD-4B10-8847-98F17D07CC38}" type="datetimeFigureOut">
              <a:rPr lang="es-MX" smtClean="0"/>
              <a:t>31/07/2025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71836BB-348C-4284-A4CD-37F8C567761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4813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84BE41-AB2D-0051-A6F1-8F99F25BF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6100" dirty="0"/>
              <a:t>¿Es posible predecir la depresión en estudiantes de Universidad?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94CC13-B35B-C8CE-1BBE-FFD85A905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42384"/>
            <a:ext cx="8676222" cy="628260"/>
          </a:xfrm>
        </p:spPr>
        <p:txBody>
          <a:bodyPr>
            <a:normAutofit/>
          </a:bodyPr>
          <a:lstStyle/>
          <a:p>
            <a:r>
              <a:rPr lang="es-MX" sz="2800">
                <a:solidFill>
                  <a:srgbClr val="E6E6E6"/>
                </a:solidFill>
              </a:rPr>
              <a:t>Por Luis Díaz</a:t>
            </a:r>
          </a:p>
        </p:txBody>
      </p:sp>
    </p:spTree>
    <p:extLst>
      <p:ext uri="{BB962C8B-B14F-4D97-AF65-F5344CB8AC3E}">
        <p14:creationId xmlns:p14="http://schemas.microsoft.com/office/powerpoint/2010/main" val="189865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7C7D9F7-02FE-1825-326F-1AFC999C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Heatmap</a:t>
            </a:r>
            <a:endParaRPr lang="es-MX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3FDAEB0-41AA-F00C-EC7D-68DD675C8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4306889" cy="1828800"/>
          </a:xfrm>
        </p:spPr>
        <p:txBody>
          <a:bodyPr/>
          <a:lstStyle/>
          <a:p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No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parece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haber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una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correlación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fuerte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entre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los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datos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del dataset y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si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el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encuestado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tiene</a:t>
            </a:r>
            <a:r>
              <a:rPr lang="en-US" dirty="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 o no </a:t>
            </a:r>
            <a:r>
              <a:rPr lang="en-US" dirty="0" err="1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5580000" scaled="0"/>
                  <a:tileRect/>
                </a:gradFill>
              </a:rPr>
              <a:t>depresión</a:t>
            </a:r>
            <a:endParaRPr lang="en-US" dirty="0">
              <a:gradFill flip="none" rotWithShape="1">
                <a:gsLst>
                  <a:gs pos="0">
                    <a:sysClr val="window" lastClr="FFFFFF"/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5580000" scaled="0"/>
                <a:tileRect/>
              </a:gradFill>
            </a:endParaRPr>
          </a:p>
          <a:p>
            <a:endParaRPr lang="es-MX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A8055CC8-12C8-A26A-B40F-2EE8ED58E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476" y="0"/>
            <a:ext cx="64849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36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3E51E-75AE-26DB-710B-69446945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PAirplot</a:t>
            </a:r>
            <a:endParaRPr lang="es-MX" dirty="0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E95BCE66-14F4-8078-3C94-86EDDEA0C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675" y="0"/>
            <a:ext cx="7172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85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72C5BD-1D32-B09B-2BA3-A2DE551F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2007703"/>
            <a:ext cx="8676222" cy="18022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Tests con machine learning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C6D1255-1A82-9C7A-258C-47F155DDB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1012" y="3886200"/>
            <a:ext cx="8676222" cy="7955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600"/>
              <a:t>Se optó por generar predicciones mediante Machine learning para determinar si es posible predecir si un alumno tiene o no depresión con la información solicitada por la encuesta</a:t>
            </a:r>
          </a:p>
        </p:txBody>
      </p:sp>
    </p:spTree>
    <p:extLst>
      <p:ext uri="{BB962C8B-B14F-4D97-AF65-F5344CB8AC3E}">
        <p14:creationId xmlns:p14="http://schemas.microsoft.com/office/powerpoint/2010/main" val="329243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8B129-C98C-F258-84CD-4050BFCF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Test 1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F907500-0208-B9A3-94F4-EA749790D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/>
              <a:t>Se excluyó del dataset únicamente la variable de ciudad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A0679BD-AE90-A4ED-6A93-AC907EBFE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260" y="2404133"/>
            <a:ext cx="7310378" cy="204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15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BCD292-956D-CEF9-E9EA-4087D61B1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517B3-B45C-F35E-5CB5-6CCFBF0DD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Test 2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7C8F7B-5DF7-3CAD-3C30-7DC542EB5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sz="1800">
                <a:effectLst/>
              </a:rPr>
              <a:t>Adicional al test anterior, ahora excluiremos el título (Degree) de cada encuestado para ver si podemos mejorar la precisión de la predicción</a:t>
            </a:r>
          </a:p>
        </p:txBody>
      </p:sp>
      <p:pic>
        <p:nvPicPr>
          <p:cNvPr id="5" name="Imagen 4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2F325C1F-7EF1-AF4A-9056-160C6E595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2292005"/>
            <a:ext cx="6916633" cy="19539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7722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2BBD90-6929-BC83-9337-0E952C8C9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44541-36E5-D190-7AB1-7FFBA47D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Test 3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05252F-2AAB-B293-869B-34070D581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sz="1800" dirty="0">
                <a:effectLst/>
              </a:rPr>
              <a:t>Incluir solamente variables que eran </a:t>
            </a:r>
            <a:r>
              <a:rPr lang="es-MX" sz="1800" dirty="0" err="1">
                <a:effectLst/>
              </a:rPr>
              <a:t>númericas</a:t>
            </a:r>
            <a:r>
              <a:rPr lang="es-MX" sz="1800" dirty="0">
                <a:effectLst/>
              </a:rPr>
              <a:t> antes de la transformación de datos y que son resultado de la interpretación del encuestado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DC517DB-9464-5BFD-DC05-8E1E2E95B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014" y="2676420"/>
            <a:ext cx="767822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331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28614D-1B13-8F53-3301-B364F0D0F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6E2555-EB2A-FDEE-7E8E-7E1216470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Test 4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72FC3A-3B55-3397-F0CB-2B115EBF7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12477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 dirty="0">
                <a:effectLst/>
              </a:rPr>
              <a:t>Incluir en el entrenamiento solamente variables que pudieran afectar la estabilidad mental de una persona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AA8994E-EB2C-E0D7-5961-B713BE36E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98" y="5076721"/>
            <a:ext cx="11479227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65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256D96-DD6E-296B-6C89-BFC7D9FBD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DAA6C-22EF-701A-A1BC-CAC7377FB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Test 5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6C82C-BF5E-EB06-012A-D1CE2AA93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dirty="0">
                <a:effectLst/>
              </a:rPr>
              <a:t>Tomar en cuenta en el entrenamiento variables relacionadas al estilo de vida de las personas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D73170F-93DB-3D43-6328-AC2B0B3A7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488" y="2505022"/>
            <a:ext cx="6654977" cy="18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56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E28233-A088-0886-C5BF-0DAD3AC34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D2D84-087B-6AC8-2B70-352173D7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Test 6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068776-B89B-A4D3-B9F2-93BA4CB42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dirty="0">
                <a:effectLst/>
              </a:rPr>
              <a:t>Tomar en cuenta en el entrenamiento únicamente variables relacionadas al ámbito académico de cada encuestado</a:t>
            </a:r>
          </a:p>
          <a:p>
            <a:endParaRPr lang="es-MX" dirty="0">
              <a:effectLst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68A6CDC-9A8E-0DB3-B756-AD770532B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895" y="2481211"/>
            <a:ext cx="7016099" cy="189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684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BE5A92-E1A4-3142-0896-A8078603F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75CFAA-1E35-E6FD-4136-455389CE0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Test 7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E18125-F29F-1394-1C4A-B497C9A31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14923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 dirty="0">
                <a:effectLst/>
              </a:rPr>
              <a:t>Predecir si un alumno tiene depresión tomando en cuenta solo las variables con mayor correlación con la variable depresión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3028AB2-413D-B79B-1187-BA64B5894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158" y="4385631"/>
            <a:ext cx="6733684" cy="182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0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206B0-F451-961C-18F3-2E99ED82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2409825"/>
          </a:xfrm>
        </p:spPr>
        <p:txBody>
          <a:bodyPr anchor="ctr">
            <a:normAutofit/>
          </a:bodyPr>
          <a:lstStyle/>
          <a:p>
            <a:r>
              <a:rPr lang="es-MX" sz="3700" dirty="0"/>
              <a:t>Descripción del </a:t>
            </a:r>
            <a:r>
              <a:rPr lang="es-MX" sz="3700" dirty="0" err="1"/>
              <a:t>Dataset</a:t>
            </a:r>
            <a:endParaRPr lang="es-MX" sz="3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7EC479-67CC-D3F7-E8E6-8AB942986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 lnSpcReduction="10000"/>
          </a:bodyPr>
          <a:lstStyle/>
          <a:p>
            <a:r>
              <a:rPr lang="es-MX" dirty="0" err="1">
                <a:solidFill>
                  <a:schemeClr val="tx1"/>
                </a:solidFill>
              </a:rPr>
              <a:t>Dataset</a:t>
            </a:r>
            <a:r>
              <a:rPr lang="es-MX" dirty="0">
                <a:solidFill>
                  <a:schemeClr val="tx1"/>
                </a:solidFill>
              </a:rPr>
              <a:t> de </a:t>
            </a:r>
            <a:r>
              <a:rPr lang="es-MX" dirty="0" err="1">
                <a:solidFill>
                  <a:schemeClr val="tx1"/>
                </a:solidFill>
              </a:rPr>
              <a:t>Kaggle</a:t>
            </a:r>
            <a:endParaRPr lang="es-MX" dirty="0">
              <a:solidFill>
                <a:schemeClr val="tx1"/>
              </a:solidFill>
            </a:endParaRPr>
          </a:p>
          <a:p>
            <a:r>
              <a:rPr lang="es-MX" dirty="0">
                <a:solidFill>
                  <a:schemeClr val="tx1"/>
                </a:solidFill>
              </a:rPr>
              <a:t>27901 personas de la India encuestadas</a:t>
            </a:r>
          </a:p>
          <a:p>
            <a:pPr lvl="1"/>
            <a:r>
              <a:rPr lang="es-MX" dirty="0">
                <a:solidFill>
                  <a:schemeClr val="tx1"/>
                </a:solidFill>
              </a:rPr>
              <a:t>12354 Mujeres</a:t>
            </a:r>
          </a:p>
          <a:p>
            <a:pPr lvl="1"/>
            <a:r>
              <a:rPr lang="es-MX" dirty="0">
                <a:solidFill>
                  <a:schemeClr val="tx1"/>
                </a:solidFill>
              </a:rPr>
              <a:t>15547 Hombres</a:t>
            </a:r>
          </a:p>
          <a:p>
            <a:r>
              <a:rPr lang="es-MX" dirty="0">
                <a:solidFill>
                  <a:schemeClr val="tx1"/>
                </a:solidFill>
              </a:rPr>
              <a:t>En su mayoría, fueron encuestados estudiantes de Universidad, pero también se encuestó a profesores, ingenieros, doctores, etc.</a:t>
            </a:r>
          </a:p>
          <a:p>
            <a:r>
              <a:rPr lang="es-MX" dirty="0">
                <a:solidFill>
                  <a:schemeClr val="tx1"/>
                </a:solidFill>
              </a:rPr>
              <a:t>Temas principales:</a:t>
            </a:r>
          </a:p>
          <a:p>
            <a:pPr lvl="1"/>
            <a:r>
              <a:rPr lang="es-MX" dirty="0">
                <a:solidFill>
                  <a:schemeClr val="tx1"/>
                </a:solidFill>
              </a:rPr>
              <a:t>Estilo de vida</a:t>
            </a:r>
          </a:p>
          <a:p>
            <a:pPr lvl="1"/>
            <a:r>
              <a:rPr lang="es-MX" dirty="0">
                <a:solidFill>
                  <a:schemeClr val="tx1"/>
                </a:solidFill>
              </a:rPr>
              <a:t>Desempeño académico</a:t>
            </a:r>
          </a:p>
          <a:p>
            <a:pPr lvl="1"/>
            <a:r>
              <a:rPr lang="es-MX" dirty="0">
                <a:solidFill>
                  <a:schemeClr val="tx1"/>
                </a:solidFill>
              </a:rPr>
              <a:t>Actividad laboral</a:t>
            </a:r>
          </a:p>
          <a:p>
            <a:pPr lvl="1"/>
            <a:r>
              <a:rPr lang="es-MX" dirty="0">
                <a:solidFill>
                  <a:schemeClr val="tx1"/>
                </a:solidFill>
              </a:rPr>
              <a:t>¿El encuestado ha tenido pensamientos suicidas?</a:t>
            </a:r>
          </a:p>
          <a:p>
            <a:pPr lvl="1"/>
            <a:r>
              <a:rPr lang="es-MX" dirty="0">
                <a:solidFill>
                  <a:schemeClr val="tx1"/>
                </a:solidFill>
              </a:rPr>
              <a:t>¿El encuestado tiene depresión?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A00F5A-CA05-45D0-3759-013B2759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18" y="2914649"/>
            <a:ext cx="3083275" cy="345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8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62A813-A78B-21D8-BB76-8C90FAEF4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8B4652-4B68-5DF5-64BD-9DCB1D549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A9C1E0-9C87-61A4-0492-8855BE228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840B4D-C44D-7F1D-16AA-3B53970B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Test 8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4F638C-CECC-5A5A-6D86-A0C3456DD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374795"/>
            <a:ext cx="7696199" cy="14923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 dirty="0">
                <a:effectLst/>
              </a:rPr>
              <a:t>Predecir si un alumno puede llegar a tener pensamientos suicidas tomando en las variables numéricas utilizadas en el test 3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B4578BF-5041-710E-2700-B6FFC5835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835" y="4246705"/>
            <a:ext cx="952632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09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9C4E44-2F4F-85AD-034C-D3A774C89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3897A-52BF-EC25-969F-8E5546890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Test 9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E6A9DC7-6226-3021-090F-63982924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 dirty="0">
                <a:effectLst/>
              </a:rPr>
              <a:t>Predecir si un alumno puede llegar a tener pensamientos suicidas excluyendo únicamente las variables </a:t>
            </a:r>
            <a:r>
              <a:rPr lang="es-MX" dirty="0" err="1">
                <a:effectLst/>
              </a:rPr>
              <a:t>Depression</a:t>
            </a:r>
            <a:r>
              <a:rPr lang="es-MX" dirty="0">
                <a:effectLst/>
              </a:rPr>
              <a:t>, City y </a:t>
            </a:r>
            <a:r>
              <a:rPr lang="es-MX" dirty="0" err="1">
                <a:effectLst/>
              </a:rPr>
              <a:t>Degree</a:t>
            </a:r>
            <a:r>
              <a:rPr lang="es-MX" dirty="0">
                <a:effectLst/>
              </a:rPr>
              <a:t> del entrenamiento 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5192710-8D88-DF99-FB15-5F2E7358D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980" y="2476500"/>
            <a:ext cx="6861887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664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09BBC8-28F8-52EA-B143-F0931B77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065451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BFBFBF"/>
                </a:solidFill>
              </a:rPr>
              <a:t>Conclusión</a:t>
            </a:r>
            <a:endParaRPr lang="es-MX" dirty="0">
              <a:solidFill>
                <a:srgbClr val="BFBFB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F86C2E-B1D9-7DF9-F21A-E8DD81B78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encuesta</a:t>
            </a:r>
            <a:r>
              <a:rPr lang="en-US" dirty="0"/>
              <a:t> </a:t>
            </a:r>
            <a:r>
              <a:rPr lang="en-US" dirty="0" err="1"/>
              <a:t>proporciona</a:t>
            </a:r>
            <a:r>
              <a:rPr lang="en-US" dirty="0"/>
              <a:t> </a:t>
            </a:r>
            <a:r>
              <a:rPr lang="en-US" dirty="0" err="1"/>
              <a:t>informaci</a:t>
            </a:r>
            <a:r>
              <a:rPr lang="es-MX" dirty="0" err="1"/>
              <a:t>ón</a:t>
            </a:r>
            <a:r>
              <a:rPr lang="es-MX" dirty="0"/>
              <a:t> que puede servir para predecir si un estudiante tiene o no depresión, sin embargo, se debe valorar la incorporación de nuevas variables en la encuesta o modificar las opciones de cada pregunta de la encuesta para aumentar el porcentaje de precisión de la predicción con ML.</a:t>
            </a:r>
          </a:p>
        </p:txBody>
      </p:sp>
    </p:spTree>
    <p:extLst>
      <p:ext uri="{BB962C8B-B14F-4D97-AF65-F5344CB8AC3E}">
        <p14:creationId xmlns:p14="http://schemas.microsoft.com/office/powerpoint/2010/main" val="370157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D3B81-6798-205C-6A5C-E204074E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s-MX" sz="4000"/>
              <a:t>Limpieza de datos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22299-727E-8269-661B-235975829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tx1"/>
                </a:solidFill>
              </a:rPr>
              <a:t>Se eliminaron registros del dataset que cumplieran con las siguientes condiciones:</a:t>
            </a:r>
          </a:p>
          <a:p>
            <a:pPr lvl="1"/>
            <a:r>
              <a:rPr lang="es-MX">
                <a:solidFill>
                  <a:schemeClr val="tx1"/>
                </a:solidFill>
              </a:rPr>
              <a:t>No se especificó un valor en los campos Financial_Stress, Sleep_Duration y Dietary_Habits</a:t>
            </a:r>
          </a:p>
          <a:p>
            <a:pPr lvl="1"/>
            <a:r>
              <a:rPr lang="es-MX">
                <a:solidFill>
                  <a:schemeClr val="tx1"/>
                </a:solidFill>
              </a:rPr>
              <a:t>No es estudiante</a:t>
            </a:r>
          </a:p>
          <a:p>
            <a:pPr lvl="1"/>
            <a:r>
              <a:rPr lang="es-MX">
                <a:solidFill>
                  <a:schemeClr val="tx1"/>
                </a:solidFill>
              </a:rPr>
              <a:t>El nombre de la ciudad contiene algún carácter que no forma parte del abecedario</a:t>
            </a:r>
          </a:p>
        </p:txBody>
      </p:sp>
    </p:spTree>
    <p:extLst>
      <p:ext uri="{BB962C8B-B14F-4D97-AF65-F5344CB8AC3E}">
        <p14:creationId xmlns:p14="http://schemas.microsoft.com/office/powerpoint/2010/main" val="133082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68C7A-099A-2B9F-F04A-9F0DDCA61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6842381" cy="1905000"/>
          </a:xfrm>
        </p:spPr>
        <p:txBody>
          <a:bodyPr>
            <a:normAutofit/>
          </a:bodyPr>
          <a:lstStyle/>
          <a:p>
            <a:r>
              <a:rPr lang="es-MX" dirty="0"/>
              <a:t>Limpieza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AE04D-CA28-4E80-D693-0F0F4242C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3805491" cy="3124201"/>
          </a:xfrm>
        </p:spPr>
        <p:txBody>
          <a:bodyPr>
            <a:normAutofit/>
          </a:bodyPr>
          <a:lstStyle/>
          <a:p>
            <a:r>
              <a:rPr lang="es-MX" dirty="0"/>
              <a:t>26545 registros tras limpieza de datos:</a:t>
            </a:r>
          </a:p>
          <a:p>
            <a:pPr lvl="1"/>
            <a:r>
              <a:rPr lang="es-MX" dirty="0"/>
              <a:t>11606 Mujeres</a:t>
            </a:r>
          </a:p>
          <a:p>
            <a:pPr lvl="1"/>
            <a:r>
              <a:rPr lang="es-MX" dirty="0"/>
              <a:t>14939 Hombres</a:t>
            </a:r>
          </a:p>
          <a:p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7A4B4A5-F224-2D41-C9B5-2B71ABB9C9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495"/>
          <a:stretch>
            <a:fillRect/>
          </a:stretch>
        </p:blipFill>
        <p:spPr>
          <a:xfrm>
            <a:off x="6040019" y="1775079"/>
            <a:ext cx="2158258" cy="42538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0C01E86B-31D7-541B-E373-5B8224478590}"/>
              </a:ext>
            </a:extLst>
          </p:cNvPr>
          <p:cNvGrpSpPr/>
          <p:nvPr/>
        </p:nvGrpSpPr>
        <p:grpSpPr>
          <a:xfrm>
            <a:off x="8412760" y="1775079"/>
            <a:ext cx="3427220" cy="4253834"/>
            <a:chOff x="6567185" y="532537"/>
            <a:chExt cx="4429743" cy="5734850"/>
          </a:xfrm>
        </p:grpSpPr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3A9AE597-FF3A-C287-C065-82796D588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7185" y="532537"/>
              <a:ext cx="4429743" cy="495369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29DC5166-9FFC-4DD2-357C-E4409EF4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67185" y="1027906"/>
              <a:ext cx="4334480" cy="52394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751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804FA5-16F9-5D26-C091-573569A8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s-MX" dirty="0"/>
              <a:t>Transformación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075AE9-DFAD-59B7-D45A-7B54E2FE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7000"/>
            <a:ext cx="9905998" cy="1114426"/>
          </a:xfrm>
        </p:spPr>
        <p:txBody>
          <a:bodyPr>
            <a:normAutofit/>
          </a:bodyPr>
          <a:lstStyle/>
          <a:p>
            <a:r>
              <a:rPr lang="es-MX" dirty="0"/>
              <a:t>Se cambiaron variables categóricas a variables numéricas (en el caso de respuestas Sí y no, se manejó el estándar 1 = Sí, 0 = No)</a:t>
            </a:r>
          </a:p>
          <a:p>
            <a:endParaRPr lang="es-MX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14B301D-9656-1EB7-B8FC-93D1EA9BC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7271" y="3962803"/>
            <a:ext cx="7074277" cy="495983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D36981E-24FB-53FB-41E2-5C89FCA0A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30" y="5133879"/>
            <a:ext cx="11498961" cy="104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6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C071A028-026D-43DF-A184-6F9045B45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85634" y="1111590"/>
            <a:ext cx="0" cy="229565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254AE2C4-542E-463C-BBD7-09C19618E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20507" y="1111590"/>
            <a:ext cx="0" cy="2295659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2" name="Rectangle: Rounded Corners 2071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oundRect">
            <a:avLst>
              <a:gd name="adj" fmla="val 5576"/>
            </a:avLst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/>
          <a:lstStyle/>
          <a:p>
            <a:endParaRPr lang="es-MX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ED20B1-48C4-5677-3C38-5FB5832A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885" y="4430331"/>
            <a:ext cx="9754476" cy="9538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A6A6A6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Análisis</a:t>
            </a:r>
            <a:r>
              <a:rPr lang="en-US" sz="4800" dirty="0">
                <a:gradFill flip="none" rotWithShape="1">
                  <a:gsLst>
                    <a:gs pos="0">
                      <a:srgbClr val="FFFFFF"/>
                    </a:gs>
                    <a:gs pos="100000">
                      <a:srgbClr val="A6A6A6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4800" dirty="0" err="1">
                <a:gradFill flip="none" rotWithShape="1">
                  <a:gsLst>
                    <a:gs pos="0">
                      <a:srgbClr val="FFFFFF"/>
                    </a:gs>
                    <a:gs pos="100000">
                      <a:srgbClr val="A6A6A6"/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preliminares</a:t>
            </a:r>
            <a:endParaRPr lang="en-US" sz="4800" dirty="0">
              <a:gradFill flip="none" rotWithShape="1">
                <a:gsLst>
                  <a:gs pos="0">
                    <a:srgbClr val="FFFFFF"/>
                  </a:gs>
                  <a:gs pos="100000">
                    <a:srgbClr val="A6A6A6"/>
                  </a:gs>
                </a:gsLst>
                <a:lin ang="5580000" scaled="0"/>
                <a:tileRect/>
              </a:gradFill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9D161CE-47A9-C39C-E466-1085F00F7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29" r="-4" b="2643"/>
          <a:stretch>
            <a:fillRect/>
          </a:stretch>
        </p:blipFill>
        <p:spPr bwMode="auto">
          <a:xfrm>
            <a:off x="643192" y="899374"/>
            <a:ext cx="3393570" cy="2720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EA1B3F4-E791-B587-49D9-4B2A2216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2" r="1" b="12109"/>
          <a:stretch>
            <a:fillRect/>
          </a:stretch>
        </p:blipFill>
        <p:spPr bwMode="auto">
          <a:xfrm>
            <a:off x="4358495" y="892914"/>
            <a:ext cx="3406262" cy="273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DFD01BE-5FA5-BC68-EF60-3997A1A28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1" r="1" b="2516"/>
          <a:stretch>
            <a:fillRect/>
          </a:stretch>
        </p:blipFill>
        <p:spPr bwMode="auto">
          <a:xfrm>
            <a:off x="8086489" y="875648"/>
            <a:ext cx="3449313" cy="276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935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756FD-22A7-1953-FFB4-88D82B7D9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64" y="280416"/>
            <a:ext cx="11298872" cy="57024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Distribución</a:t>
            </a:r>
            <a:r>
              <a:rPr lang="en-US" sz="2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en-US" sz="2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encuestas</a:t>
            </a:r>
            <a:r>
              <a:rPr lang="en-US" sz="2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realizadas</a:t>
            </a:r>
            <a:r>
              <a:rPr lang="en-US" sz="2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por</a:t>
            </a:r>
            <a:r>
              <a:rPr lang="en-US" sz="2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ciudad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797C3DE-BC62-D6E4-BD2B-17C551D6E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4370" y="996969"/>
            <a:ext cx="8603259" cy="56781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96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7" name="Picture 4106" descr="Lupa resalta un rendimiento económico decreciente">
            <a:extLst>
              <a:ext uri="{FF2B5EF4-FFF2-40B4-BE49-F238E27FC236}">
                <a16:creationId xmlns:a16="http://schemas.microsoft.com/office/drawing/2014/main" id="{6B67CAE1-FA87-7836-307C-209CD8C2F8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220" b="1451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1AAD788-198E-493C-46E6-0F13DF79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18573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Análisis</a:t>
            </a: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 la </a:t>
            </a:r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edad</a:t>
            </a: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los</a:t>
            </a:r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sz="4800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encuestados</a:t>
            </a:r>
            <a:endParaRPr lang="en-US" sz="4800" dirty="0">
              <a:effectLst>
                <a:glow rad="38100">
                  <a:schemeClr val="bg1">
                    <a:lumMod val="65000"/>
                    <a:lumOff val="35000"/>
                    <a:alpha val="50000"/>
                  </a:schemeClr>
                </a:glow>
                <a:outerShdw blurRad="28575" dist="31750" dir="132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137991F-CA7A-C019-E7F2-5F44EA338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354" y="3027600"/>
            <a:ext cx="5353292" cy="32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65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68FA-9B9D-309A-EFD4-44136D0D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62075"/>
          </a:xfrm>
        </p:spPr>
        <p:txBody>
          <a:bodyPr/>
          <a:lstStyle/>
          <a:p>
            <a:r>
              <a:rPr lang="en-US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Análisis</a:t>
            </a:r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 la </a:t>
            </a:r>
            <a:r>
              <a:rPr lang="en-US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edad</a:t>
            </a:r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de </a:t>
            </a:r>
            <a:r>
              <a:rPr lang="en-US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los</a:t>
            </a:r>
            <a:r>
              <a:rPr lang="en-US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encuestados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43CC97-9E73-3D5D-5779-5BE3AA2F4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CE28DB2-FB49-806B-56EF-F32BBFDA2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566988"/>
            <a:ext cx="3552825" cy="350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8AD229-AEC2-0878-7DB8-3C13B296A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498" y="3000202"/>
            <a:ext cx="2715004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10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174</TotalTime>
  <Words>483</Words>
  <Application>Microsoft Office PowerPoint</Application>
  <PresentationFormat>Panorámica</PresentationFormat>
  <Paragraphs>55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Aptos</vt:lpstr>
      <vt:lpstr>Arial</vt:lpstr>
      <vt:lpstr>Century Gothic</vt:lpstr>
      <vt:lpstr>Malla</vt:lpstr>
      <vt:lpstr>¿Es posible predecir la depresión en estudiantes de Universidad?</vt:lpstr>
      <vt:lpstr>Descripción del Dataset</vt:lpstr>
      <vt:lpstr>Limpieza de datos</vt:lpstr>
      <vt:lpstr>Limpieza de datos</vt:lpstr>
      <vt:lpstr>Transformación de datos</vt:lpstr>
      <vt:lpstr>Análisis preliminares</vt:lpstr>
      <vt:lpstr>Distribución de encuestas realizadas por ciudad</vt:lpstr>
      <vt:lpstr>Análisis de la edad de los encuestados</vt:lpstr>
      <vt:lpstr>Análisis de la edad de los encuestados</vt:lpstr>
      <vt:lpstr>Heatmap</vt:lpstr>
      <vt:lpstr>PAirplot</vt:lpstr>
      <vt:lpstr>Tests con machine learning</vt:lpstr>
      <vt:lpstr>Test 1</vt:lpstr>
      <vt:lpstr>Test 2</vt:lpstr>
      <vt:lpstr>Test 3</vt:lpstr>
      <vt:lpstr>Test 4</vt:lpstr>
      <vt:lpstr>Test 5</vt:lpstr>
      <vt:lpstr>Test 6</vt:lpstr>
      <vt:lpstr>Test 7</vt:lpstr>
      <vt:lpstr>Test 8</vt:lpstr>
      <vt:lpstr>Test 9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Díaz GDL</dc:creator>
  <cp:lastModifiedBy>Luis Díaz GDL</cp:lastModifiedBy>
  <cp:revision>4</cp:revision>
  <dcterms:created xsi:type="dcterms:W3CDTF">2025-08-01T00:47:36Z</dcterms:created>
  <dcterms:modified xsi:type="dcterms:W3CDTF">2025-08-01T03:41:58Z</dcterms:modified>
</cp:coreProperties>
</file>