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4" r:id="rId10"/>
    <p:sldId id="268" r:id="rId11"/>
    <p:sldId id="269" r:id="rId12"/>
    <p:sldId id="267" r:id="rId13"/>
    <p:sldId id="266" r:id="rId14"/>
    <p:sldId id="270" r:id="rId15"/>
    <p:sldId id="261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53" d="100"/>
          <a:sy n="53" d="100"/>
        </p:scale>
        <p:origin x="13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D215-6F92-B3D9-EF33-A0614853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4F240-999D-77BF-64D1-F58A02750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5894D-1731-EBE8-0FD9-1815FEC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33817-6AF5-EC15-BA1F-3D75F99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AA5F5-380D-0D8E-049A-45A631FA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47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A81BE-82CE-F267-E0AB-1146F665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AC6B9-DCF1-0ECC-8574-5E005465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C8938-7CF4-F486-60EF-D40FCE15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3C1CC-16DD-57A1-EAA3-86DD6938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140CB-3507-4880-233A-936D5A42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50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E60D0-8907-32F2-721D-B3F83408F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44B88-F698-291F-78D3-242FA04D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849C9-A79C-C984-64D9-CE0E4F1F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82FED-379A-7C2C-C6DE-3DADF3CD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810B2-3E6E-BB0B-6036-D0DA9AA3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2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9429-D163-35D7-BEB7-357711F8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C8934-624D-9287-57F7-8AF077D1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2122D-DBC1-D374-63C7-A2F7370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B6B83-7188-18BD-0C40-F623E089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AF2DF-D025-4684-3B4B-4D54294D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23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6F04-F830-11C7-7A63-AC2FC1A1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90B73-F996-C992-C0C0-0FBB28CB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0E97F-16E3-B178-3F00-7121768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732D4-980A-4872-724D-C9366006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5BDAA-DE87-33C7-9A65-A28351D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3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C29C-9D8A-1F54-91A8-E916971F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D99DB-0F86-3E48-9EDD-D3827DCFF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CFC49-E408-33F7-5277-C9DD3CAB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3914F-645D-719B-096B-1DE496AF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3CAD8-68F3-8894-21B6-268F8D3D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237B6-73D9-FC41-6A6E-4083EBD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46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8790-5DF3-6CA5-D423-DFA57BD9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8EEE2-FD39-4626-26CE-C1D6DCFC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AF26C0-5C22-8261-0C4C-8C077E32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BBB994-B3BD-00EF-0031-BF2C99A7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C89812-172D-C140-93F9-5BE3AE90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77D70-7377-C886-F53D-1864DE72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85A67-8718-4DB8-BEC3-BA49265E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925EB0-47B5-F860-4F53-849FA3D7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106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C2A4-475A-CF4C-77B0-56B97B20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8649D6-5494-1C09-B693-8AD140FF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CC37F1-CC80-CB43-2C0A-C47E0D45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3BECD9-4DE5-8977-E897-52E33E67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99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323CB0-96DC-DAD6-3102-689371A7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5F8A22-33E6-9975-A893-07014EDE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333191-0B2A-D631-6F8B-B892B518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7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510F-889E-A6BF-E4EB-48A307A9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49FAD-FC65-7416-DD00-3E7EABA6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F028F1-B2B8-FF1D-7F96-EB878809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E9B54-4602-EC2E-3F7D-A6964A94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E84-D757-122F-B130-C37EA089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BA7795-8D6E-BF61-AC64-7E0E43D5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3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419D-722D-680D-426B-30D69885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60F16A-D098-26FD-E7B5-F4518AB89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08FFAA-FBBE-5B1F-88B1-C9B742B8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53300-70BF-CAB4-3896-7BA7D7C7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C0383-F841-372E-128A-A9ACE42D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1A5D1-27E1-7C19-E2E2-23F757D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D8CE2E-E218-85A4-06ED-21B334B9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E098D-003B-0225-23F9-C502AB84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A2384-8085-22F2-A444-44FAF3FC5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BD36-023E-433D-8083-B092E9B6320F}" type="datetimeFigureOut">
              <a:rPr lang="es-PE" smtClean="0"/>
              <a:t>12/10/2023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F3CB3-55BB-685A-5C8B-574CBAE6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CEB43-89FA-2E07-6343-8881EF5D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64F7-2681-45BF-BD48-B2C8DF5AE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exportcomment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oogle Shape;95;p2">
            <a:extLst>
              <a:ext uri="{FF2B5EF4-FFF2-40B4-BE49-F238E27FC236}">
                <a16:creationId xmlns:a16="http://schemas.microsoft.com/office/drawing/2014/main" id="{B926F1A2-3F0C-49DE-C455-99CA14D79C4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21559" y="6014369"/>
            <a:ext cx="2398081" cy="47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6;p27">
            <a:extLst>
              <a:ext uri="{FF2B5EF4-FFF2-40B4-BE49-F238E27FC236}">
                <a16:creationId xmlns:a16="http://schemas.microsoft.com/office/drawing/2014/main" id="{D003A55F-1917-66E1-DD23-8D58FDF7A79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8063" y="5660874"/>
            <a:ext cx="1350608" cy="11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niversidad Tecnológica del Perú - Ofertas de empleo ...">
            <a:extLst>
              <a:ext uri="{FF2B5EF4-FFF2-40B4-BE49-F238E27FC236}">
                <a16:creationId xmlns:a16="http://schemas.microsoft.com/office/drawing/2014/main" id="{E59EC716-6044-E3DD-24E0-F0C2B259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0" b="34256"/>
          <a:stretch/>
        </p:blipFill>
        <p:spPr bwMode="auto">
          <a:xfrm>
            <a:off x="7571232" y="5860003"/>
            <a:ext cx="2381250" cy="78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18B51F9-655E-B3DA-A63E-B1645C456B73}"/>
              </a:ext>
            </a:extLst>
          </p:cNvPr>
          <p:cNvSpPr txBox="1"/>
          <p:nvPr/>
        </p:nvSpPr>
        <p:spPr>
          <a:xfrm>
            <a:off x="819334" y="2609583"/>
            <a:ext cx="1104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CF0B3F"/>
                </a:solidFill>
                <a:latin typeface="Montserrat" pitchFamily="2" charset="0"/>
              </a:rPr>
              <a:t>ANÁLISIS DE SENTIMIENTOS EN RED SOCIAL: INSTAGRAM</a:t>
            </a:r>
            <a:endParaRPr lang="es-PE" sz="2800" b="1" dirty="0">
              <a:solidFill>
                <a:srgbClr val="CF0B3F"/>
              </a:solidFill>
              <a:latin typeface="Montserrat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A0F1A7-9E91-B42F-B13E-2CFBA517E36E}"/>
              </a:ext>
            </a:extLst>
          </p:cNvPr>
          <p:cNvSpPr txBox="1"/>
          <p:nvPr/>
        </p:nvSpPr>
        <p:spPr>
          <a:xfrm>
            <a:off x="3538182" y="4924134"/>
            <a:ext cx="520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>
                <a:latin typeface="Montserrat" pitchFamily="2" charset="0"/>
              </a:rPr>
              <a:t>Luis Eduardo Márquez Brazón</a:t>
            </a:r>
            <a:endParaRPr lang="es-PE" sz="2400" b="1" i="1" dirty="0">
              <a:latin typeface="Montserrat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53B565-7C59-B339-88AA-1812B22C6838}"/>
              </a:ext>
            </a:extLst>
          </p:cNvPr>
          <p:cNvSpPr txBox="1"/>
          <p:nvPr/>
        </p:nvSpPr>
        <p:spPr>
          <a:xfrm>
            <a:off x="2461611" y="3132803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ontserrat" pitchFamily="2" charset="0"/>
              </a:rPr>
              <a:t>CASO DE ESTUDIO: Mundial 2030 / asignación de cupos al evento</a:t>
            </a:r>
            <a:endParaRPr lang="es-PE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3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54500" y="1607206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282797"/>
            <a:ext cx="9306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Uno de los primeros pasos al descargar la data de los comentarios, es asignarle un valor a cada uno. A nivel interpretativo se le asignaron los siguientes valores:</a:t>
            </a:r>
          </a:p>
          <a:p>
            <a:pPr algn="just"/>
            <a:endParaRPr lang="es-ES" sz="2800" dirty="0">
              <a:latin typeface="Montserrat" pitchFamily="2" charset="0"/>
            </a:endParaRPr>
          </a:p>
          <a:p>
            <a:pPr algn="just"/>
            <a:r>
              <a:rPr lang="es-ES" sz="2800" dirty="0">
                <a:latin typeface="Montserrat" pitchFamily="2" charset="0"/>
              </a:rPr>
              <a:t>- Positivo (0)</a:t>
            </a:r>
          </a:p>
          <a:p>
            <a:pPr algn="just"/>
            <a:r>
              <a:rPr lang="es-ES" sz="2800" dirty="0">
                <a:latin typeface="Montserrat" pitchFamily="2" charset="0"/>
              </a:rPr>
              <a:t>- Negativo (1)</a:t>
            </a:r>
          </a:p>
          <a:p>
            <a:pPr algn="just"/>
            <a:r>
              <a:rPr lang="es-ES" sz="2800" dirty="0">
                <a:latin typeface="Montserrat" pitchFamily="2" charset="0"/>
              </a:rPr>
              <a:t>- Neutro (2)</a:t>
            </a:r>
            <a:endParaRPr lang="es-PE" sz="2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54500" y="1607206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282797"/>
            <a:ext cx="9306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La asignación de estos valores se pudo llevar a cabo de manera manual, debido a que en español existen pocos modelos que permitan corregir o identificar de manera automática los tipos de palabras, por lo que se asignaron los valores manuales pero se creó un diccionario de palabras según el valor de cada comentarios.</a:t>
            </a:r>
          </a:p>
        </p:txBody>
      </p:sp>
    </p:spTree>
    <p:extLst>
      <p:ext uri="{BB962C8B-B14F-4D97-AF65-F5344CB8AC3E}">
        <p14:creationId xmlns:p14="http://schemas.microsoft.com/office/powerpoint/2010/main" val="10461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3186389" y="1375125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B7C540-50BF-C456-B63C-34FBE6FC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4" y="2276816"/>
            <a:ext cx="4584001" cy="372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C6B3526-68F9-B344-1CBA-22DFD58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23" y="2142796"/>
            <a:ext cx="5819223" cy="447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915670" y="1534054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D59267-36D4-69FC-60D2-EADD1AE4B1F7}"/>
              </a:ext>
            </a:extLst>
          </p:cNvPr>
          <p:cNvSpPr txBox="1"/>
          <p:nvPr/>
        </p:nvSpPr>
        <p:spPr>
          <a:xfrm>
            <a:off x="915670" y="2216817"/>
            <a:ext cx="10532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Para el entrenamiento y prueba del </a:t>
            </a:r>
            <a:r>
              <a:rPr lang="es-ES" sz="2800" b="1" dirty="0">
                <a:latin typeface="Montserrat" pitchFamily="2" charset="0"/>
              </a:rPr>
              <a:t>modelo se utilizó el algoritmo de regresión logística</a:t>
            </a:r>
            <a:r>
              <a:rPr lang="es-ES" sz="2800" dirty="0">
                <a:latin typeface="Montserrat" pitchFamily="2" charset="0"/>
              </a:rPr>
              <a:t>. Utilizando el parámetro 80/20. Y se aplicaron varías métricas como: </a:t>
            </a:r>
            <a:r>
              <a:rPr lang="es-ES" sz="2800" dirty="0" err="1">
                <a:latin typeface="Montserrat" pitchFamily="2" charset="0"/>
              </a:rPr>
              <a:t>Precision</a:t>
            </a:r>
            <a:r>
              <a:rPr lang="es-ES" sz="2800" dirty="0">
                <a:latin typeface="Montserrat" pitchFamily="2" charset="0"/>
              </a:rPr>
              <a:t>, </a:t>
            </a:r>
            <a:r>
              <a:rPr lang="es-ES" sz="2800" dirty="0" err="1">
                <a:latin typeface="Montserrat" pitchFamily="2" charset="0"/>
              </a:rPr>
              <a:t>Recall</a:t>
            </a:r>
            <a:r>
              <a:rPr lang="es-ES" sz="2800" dirty="0">
                <a:latin typeface="Montserrat" pitchFamily="2" charset="0"/>
              </a:rPr>
              <a:t>, F1-Score y </a:t>
            </a:r>
            <a:r>
              <a:rPr lang="es-ES" sz="2800" dirty="0" err="1">
                <a:latin typeface="Montserrat" pitchFamily="2" charset="0"/>
              </a:rPr>
              <a:t>Support</a:t>
            </a:r>
            <a:r>
              <a:rPr lang="es-ES" sz="28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13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915670" y="1534054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3BF54B-CA62-B0F2-1D25-37969F2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67" y="2209180"/>
            <a:ext cx="9279066" cy="38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36212" y="1474505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Conclusiones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154781"/>
            <a:ext cx="103669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- Al aplicar análisis de sentimientos en publicaciones en Español , se carecen de modelos </a:t>
            </a:r>
            <a:r>
              <a:rPr lang="es-ES" sz="2800" dirty="0" err="1">
                <a:latin typeface="Montserrat" pitchFamily="2" charset="0"/>
              </a:rPr>
              <a:t>pre-entrenados</a:t>
            </a:r>
            <a:r>
              <a:rPr lang="es-ES" sz="2800" dirty="0">
                <a:latin typeface="Montserrat" pitchFamily="2" charset="0"/>
              </a:rPr>
              <a:t> que nos permitan hacer comparaciones de las palabras que expresan los comentarios u opiniones que pueda dar el público, lo que hace más largo el proceso.</a:t>
            </a:r>
          </a:p>
          <a:p>
            <a:pPr algn="just"/>
            <a:endParaRPr lang="es-ES" sz="2800" dirty="0">
              <a:latin typeface="Montserrat" pitchFamily="2" charset="0"/>
            </a:endParaRPr>
          </a:p>
          <a:p>
            <a:pPr algn="just"/>
            <a:r>
              <a:rPr lang="es-ES" sz="2800" dirty="0">
                <a:latin typeface="Montserrat" pitchFamily="2" charset="0"/>
              </a:rPr>
              <a:t>- El modelo creado debe ser ajustado para poder dar mejores resultados si se desea aplicar en otras publicaciones.</a:t>
            </a:r>
          </a:p>
          <a:p>
            <a:endParaRPr lang="es-ES" sz="2800" dirty="0">
              <a:latin typeface="Montserrat" pitchFamily="2" charset="0"/>
            </a:endParaRPr>
          </a:p>
          <a:p>
            <a:r>
              <a:rPr lang="es-ES" sz="2800" dirty="0">
                <a:latin typeface="Montserrat" pitchFamily="2" charset="0"/>
              </a:rPr>
              <a:t> </a:t>
            </a:r>
            <a:endParaRPr lang="es-PE" sz="2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36212" y="1587853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Objetivos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264509"/>
            <a:ext cx="10509608" cy="1312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Montserrat" pitchFamily="2" charset="0"/>
              </a:rPr>
              <a:t>Obtener un método que permita medir el nivel de 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Montserrat" pitchFamily="2" charset="0"/>
              </a:rPr>
              <a:t>aceptación de una publicación en la red social Instagram.</a:t>
            </a:r>
            <a:endParaRPr lang="es-PE" sz="2800" dirty="0">
              <a:latin typeface="Montserrat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D35CB1-DE62-0DD8-BADC-897C1B820B13}"/>
              </a:ext>
            </a:extLst>
          </p:cNvPr>
          <p:cNvSpPr txBox="1"/>
          <p:nvPr/>
        </p:nvSpPr>
        <p:spPr>
          <a:xfrm>
            <a:off x="1136212" y="3602083"/>
            <a:ext cx="9756197" cy="1312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Montserrat" pitchFamily="2" charset="0"/>
              </a:rPr>
              <a:t>Analizar este método mediante el uso de Machine 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Montserrat" pitchFamily="2" charset="0"/>
              </a:rPr>
              <a:t>Learning y métricas de aceptación.</a:t>
            </a:r>
            <a:endParaRPr lang="es-PE" sz="2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3221044" y="1148941"/>
            <a:ext cx="604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Descripción de la problemática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3552F-FB90-B938-1CFD-91DB86DCEA35}"/>
              </a:ext>
            </a:extLst>
          </p:cNvPr>
          <p:cNvSpPr txBox="1"/>
          <p:nvPr/>
        </p:nvSpPr>
        <p:spPr>
          <a:xfrm>
            <a:off x="850392" y="2153381"/>
            <a:ext cx="4398264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Montserrat" pitchFamily="2" charset="0"/>
              </a:rPr>
              <a:t>Estamos en una sociedad que crece vertiginosamente mediante el aprovechamiento de los “datos”, en la cual, el poder utilizarlos de manera correcta, nos puede posicionar como empresa o individuo, con mejores productos o servicios. </a:t>
            </a:r>
            <a:endParaRPr lang="es-PE" sz="2000" dirty="0">
              <a:latin typeface="Montserrat" pitchFamily="2" charset="0"/>
            </a:endParaRPr>
          </a:p>
        </p:txBody>
      </p:sp>
      <p:pic>
        <p:nvPicPr>
          <p:cNvPr id="4098" name="Picture 2" descr="Qué es la gestión de datos de investigación? Te explicamos en 5 pasos  esenciales - Abierto al Público">
            <a:extLst>
              <a:ext uri="{FF2B5EF4-FFF2-40B4-BE49-F238E27FC236}">
                <a16:creationId xmlns:a16="http://schemas.microsoft.com/office/drawing/2014/main" id="{C7B91B9C-3D50-D1F4-9234-D2DAD7B48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6339" r="711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3280"/>
          <a:stretch/>
        </p:blipFill>
        <p:spPr bwMode="auto">
          <a:xfrm>
            <a:off x="6086333" y="1579027"/>
            <a:ext cx="5045682" cy="48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637032" y="365125"/>
            <a:ext cx="3816095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PE" sz="2800" b="1" kern="1200" dirty="0">
                <a:solidFill>
                  <a:schemeClr val="tx1"/>
                </a:solidFill>
                <a:latin typeface="Montserrat" pitchFamily="2" charset="0"/>
                <a:ea typeface="+mj-ea"/>
                <a:cs typeface="+mj-cs"/>
              </a:rPr>
              <a:t>Descripción de la problemática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43552F-FB90-B938-1CFD-91DB86DCEA35}"/>
              </a:ext>
            </a:extLst>
          </p:cNvPr>
          <p:cNvSpPr txBox="1"/>
          <p:nvPr/>
        </p:nvSpPr>
        <p:spPr>
          <a:xfrm>
            <a:off x="637031" y="1333937"/>
            <a:ext cx="4450079" cy="523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PE" sz="1700" dirty="0">
                <a:latin typeface="Montserrat" pitchFamily="2" charset="0"/>
              </a:rPr>
              <a:t>Una de esas ventajas la podemos encontrar en el uso del Machine Learning para poder crear modelos automatizados que permitan predecir o clasificar etiquetas con el fin de medir sentimientos, sensaciones, parámetros, con el cual saber que ofrecer o no en el mercado empresarial. En esta investigación, tenemos como objetivo la utilización del machine Learning en una red social para mediar el nivel de aceptación de una publicación</a:t>
            </a:r>
            <a:r>
              <a:rPr lang="en-US" sz="1700" dirty="0">
                <a:latin typeface="Montserrat" pitchFamily="2" charset="0"/>
              </a:rPr>
              <a:t>.</a:t>
            </a:r>
          </a:p>
        </p:txBody>
      </p:sp>
      <p:pic>
        <p:nvPicPr>
          <p:cNvPr id="2050" name="Picture 2" descr="Por qué mi empresa debe estar en redes sociales? | Contenttu">
            <a:extLst>
              <a:ext uri="{FF2B5EF4-FFF2-40B4-BE49-F238E27FC236}">
                <a16:creationId xmlns:a16="http://schemas.microsoft.com/office/drawing/2014/main" id="{8E7D4460-398A-8767-193B-6445E4275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 r="34345" b="16031"/>
          <a:stretch/>
        </p:blipFill>
        <p:spPr bwMode="auto">
          <a:xfrm>
            <a:off x="5090159" y="-5"/>
            <a:ext cx="7101841" cy="6858005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7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3923770" y="1402757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Tecnologías utilizadas</a:t>
            </a:r>
            <a:endParaRPr lang="es-PE" sz="2800" b="1" dirty="0">
              <a:latin typeface="Montserrat" pitchFamily="2" charset="0"/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BCAED0-FBF5-506A-B1D0-11A30C48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06" y="2395653"/>
            <a:ext cx="3962944" cy="2229156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D224AEE1-E47C-1539-1FB8-773A7A68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44" y="4255467"/>
            <a:ext cx="3576971" cy="1609637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265B305F-B68E-2716-09A5-651325AEB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64" y="4202809"/>
            <a:ext cx="2662656" cy="1433258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2A1D18D-CD67-51D7-9184-7D7CFFE4F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76" y="2395653"/>
            <a:ext cx="3985175" cy="1609637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D949A453-FF16-E524-F0CB-1C9E36882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7" y="2602533"/>
            <a:ext cx="1508733" cy="16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36212" y="1971901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Datos utilizados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685133"/>
            <a:ext cx="320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Montserrat" pitchFamily="2" charset="0"/>
              </a:rPr>
              <a:t>Escogimos una publicación de Instagram del Portal</a:t>
            </a:r>
          </a:p>
          <a:p>
            <a:r>
              <a:rPr lang="es-ES" sz="2800" dirty="0">
                <a:latin typeface="Montserrat" pitchFamily="2" charset="0"/>
              </a:rPr>
              <a:t>de RRPNOTICIAS:</a:t>
            </a:r>
            <a:endParaRPr lang="es-PE" sz="2800" dirty="0">
              <a:latin typeface="Montserrat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6F5DF8-932C-A755-A947-DE681271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26" y="1485685"/>
            <a:ext cx="6300100" cy="3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1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6F5DF8-932C-A755-A947-DE681271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600036"/>
            <a:ext cx="9171318" cy="56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36212" y="1971901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685133"/>
            <a:ext cx="9306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Para la fecha de la consulta habían alrededor de </a:t>
            </a:r>
          </a:p>
          <a:p>
            <a:pPr algn="just"/>
            <a:r>
              <a:rPr lang="es-ES" sz="2800" dirty="0">
                <a:latin typeface="Montserrat" pitchFamily="2" charset="0"/>
              </a:rPr>
              <a:t>120 comentarios (10 de Octubre de 2023). </a:t>
            </a:r>
            <a:r>
              <a:rPr lang="es-ES" sz="2800" b="1" i="1" dirty="0">
                <a:latin typeface="Montserrat" pitchFamily="2" charset="0"/>
              </a:rPr>
              <a:t>Se tomó una muestra de 100 comentarios </a:t>
            </a:r>
            <a:r>
              <a:rPr lang="es-ES" sz="2800" dirty="0">
                <a:latin typeface="Montserrat" pitchFamily="2" charset="0"/>
              </a:rPr>
              <a:t>(Alrededor de 80%) de los  comentarios hasta ese día</a:t>
            </a:r>
            <a:endParaRPr lang="es-PE" sz="2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">
            <a:extLst>
              <a:ext uri="{FF2B5EF4-FFF2-40B4-BE49-F238E27FC236}">
                <a16:creationId xmlns:a16="http://schemas.microsoft.com/office/drawing/2014/main" id="{3F570C4F-0406-D3B7-43BF-9EC6C2D9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CFE436-7A5D-51EB-6BD1-652A65637D8F}"/>
              </a:ext>
            </a:extLst>
          </p:cNvPr>
          <p:cNvSpPr txBox="1"/>
          <p:nvPr/>
        </p:nvSpPr>
        <p:spPr>
          <a:xfrm>
            <a:off x="1136212" y="1680358"/>
            <a:ext cx="581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itchFamily="2" charset="0"/>
              </a:rPr>
              <a:t>Resultados e interpretaciones</a:t>
            </a:r>
            <a:endParaRPr lang="es-PE" sz="2800" b="1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737F25-B139-073A-40F3-E9D2BE302BAF}"/>
              </a:ext>
            </a:extLst>
          </p:cNvPr>
          <p:cNvSpPr txBox="1"/>
          <p:nvPr/>
        </p:nvSpPr>
        <p:spPr>
          <a:xfrm>
            <a:off x="1136212" y="2447389"/>
            <a:ext cx="9306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ontserrat" pitchFamily="2" charset="0"/>
              </a:rPr>
              <a:t>Para obtener estos comentarios se utilizó la herramienta libre:</a:t>
            </a:r>
          </a:p>
          <a:p>
            <a:pPr algn="just"/>
            <a:endParaRPr lang="es-ES" sz="2800" dirty="0">
              <a:latin typeface="Montserrat" pitchFamily="2" charset="0"/>
            </a:endParaRPr>
          </a:p>
          <a:p>
            <a:pPr algn="just"/>
            <a:r>
              <a:rPr lang="es-PE" sz="2800" dirty="0">
                <a:latin typeface="Montserrat" pitchFamily="2" charset="0"/>
                <a:hlinkClick r:id="rId3"/>
              </a:rPr>
              <a:t>https://es.exportcomments.com/</a:t>
            </a:r>
            <a:endParaRPr lang="es-PE" sz="2800" dirty="0">
              <a:latin typeface="Montserrat" pitchFamily="2" charset="0"/>
            </a:endParaRPr>
          </a:p>
          <a:p>
            <a:pPr algn="just"/>
            <a:endParaRPr lang="es-PE" sz="2800" dirty="0">
              <a:latin typeface="Montserrat" pitchFamily="2" charset="0"/>
            </a:endParaRPr>
          </a:p>
          <a:p>
            <a:pPr algn="just"/>
            <a:r>
              <a:rPr lang="es-PE" sz="2800" dirty="0">
                <a:latin typeface="Montserrat" pitchFamily="2" charset="0"/>
              </a:rPr>
              <a:t>La cual permite extraer 100 comentarios de cualquier publicación de red social en su versión gratuita. </a:t>
            </a:r>
          </a:p>
        </p:txBody>
      </p:sp>
    </p:spTree>
    <p:extLst>
      <p:ext uri="{BB962C8B-B14F-4D97-AF65-F5344CB8AC3E}">
        <p14:creationId xmlns:p14="http://schemas.microsoft.com/office/powerpoint/2010/main" val="319379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490</Words>
  <Application>Microsoft Office PowerPoint</Application>
  <PresentationFormat>Panorámica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pxlmarqu (Marquez Brazon, Luis Eduardo)</dc:creator>
  <cp:lastModifiedBy>pxlmarqu (Marquez Brazon, Luis Eduardo)</cp:lastModifiedBy>
  <cp:revision>4</cp:revision>
  <dcterms:created xsi:type="dcterms:W3CDTF">2023-10-12T16:05:24Z</dcterms:created>
  <dcterms:modified xsi:type="dcterms:W3CDTF">2023-10-12T21:13:06Z</dcterms:modified>
</cp:coreProperties>
</file>