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270" r:id="rId12"/>
    <p:sldId id="291" r:id="rId13"/>
    <p:sldId id="271" r:id="rId14"/>
    <p:sldId id="296" r:id="rId15"/>
    <p:sldId id="294" r:id="rId16"/>
    <p:sldId id="295" r:id="rId17"/>
    <p:sldId id="272" r:id="rId18"/>
    <p:sldId id="274" r:id="rId19"/>
    <p:sldId id="275" r:id="rId20"/>
    <p:sldId id="276" r:id="rId21"/>
    <p:sldId id="277" r:id="rId22"/>
    <p:sldId id="292" r:id="rId23"/>
    <p:sldId id="289" r:id="rId24"/>
    <p:sldId id="297" r:id="rId25"/>
    <p:sldId id="278" r:id="rId26"/>
    <p:sldId id="298" r:id="rId27"/>
    <p:sldId id="279" r:id="rId28"/>
    <p:sldId id="293" r:id="rId29"/>
    <p:sldId id="280" r:id="rId30"/>
    <p:sldId id="281" r:id="rId31"/>
    <p:sldId id="282" r:id="rId32"/>
    <p:sldId id="284" r:id="rId33"/>
    <p:sldId id="283" r:id="rId34"/>
    <p:sldId id="286" r:id="rId35"/>
    <p:sldId id="287" r:id="rId36"/>
    <p:sldId id="300" r:id="rId37"/>
    <p:sldId id="288" r:id="rId3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57" d="100"/>
          <a:sy n="57" d="100"/>
        </p:scale>
        <p:origin x="56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/>
              <a:t>CS 5/7320 </a:t>
            </a:r>
            <a:br>
              <a:rPr lang="en-US" sz="2900"/>
            </a:br>
            <a:r>
              <a:rPr lang="en-US" sz="2900"/>
              <a:t>Artificial Intelligence</a:t>
            </a:r>
            <a:br>
              <a:rPr lang="en-US" sz="2900"/>
            </a:br>
            <a:br>
              <a:rPr lang="en-US" sz="2900" b="1"/>
            </a:br>
            <a:r>
              <a:rPr lang="en-US" sz="2900" b="1"/>
              <a:t>Adversarial Search and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AIMA Chapter 5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Slides by </a:t>
            </a:r>
            <a:r>
              <a:rPr lang="en-US" sz="1700"/>
              <a:t>Michael Hahsler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500748" y="5842752"/>
            <a:ext cx="779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states in belief state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This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games!</a:t>
                </a:r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actually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(362,880)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-&gt;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for each state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that cannot be part of the solution.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Games typically confront the agent with a competitive (adversarial) environment affected by an opponent.</a:t>
            </a:r>
          </a:p>
          <a:p>
            <a:endParaRPr lang="en-US" sz="2000" dirty="0"/>
          </a:p>
          <a:p>
            <a:r>
              <a:rPr lang="en-US" sz="2000" dirty="0"/>
              <a:t>We will focus on deterministic two-player zero-sum games with perfect information.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150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=minimax search + pruning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6019800" y="4724400"/>
            <a:ext cx="292897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Pruning can be made more effective by </a:t>
            </a:r>
            <a:r>
              <a:rPr lang="en-US" b="1" dirty="0"/>
              <a:t>move ordering</a:t>
            </a:r>
            <a:r>
              <a:rPr lang="en-US" dirty="0"/>
              <a:t>: Check known good moves first to get a good bound early.</a:t>
            </a:r>
          </a:p>
          <a:p>
            <a:r>
              <a:rPr lang="en-US" dirty="0"/>
              <a:t>Optimal decision algorithms still scale poorly!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(state space is too large)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Stop search in a state before the terminal node is reached. 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 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735595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poor. Poor can be evaluated in several ways:</a:t>
            </a:r>
          </a:p>
          <a:p>
            <a:r>
              <a:rPr lang="en-US" dirty="0"/>
              <a:t>Low evaluation value after shallow search.</a:t>
            </a:r>
          </a:p>
          <a:p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Forward Pruning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x best actions using the heuristic minimax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7F7D5-3205-4382-9446-7ABBDFBBBF1F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C861F9-5BC7-4143-B122-8651236D8238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D188B-6F71-4A31-A67F-B4503627A77A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6B5264-7BC2-497C-B583-58F40C1CF963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61082-0028-400F-881D-C96D331FD10A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A46EE-7312-4ED0-8A04-17CE1C864B22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F8C872-EEE8-4D75-BFD8-18F15C0AC8E8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9ADD5D-014F-4951-90A1-86F64CC0F4B8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9286D-EBEA-4FC9-9C9D-7DFAC41A571C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a number of simulation runs to the terminal state (called playouts).</a:t>
                </a:r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How many simulations/playouts should we run each time?</a:t>
                </a:r>
              </a:p>
              <a:p>
                <a:pPr lvl="1"/>
                <a:r>
                  <a:rPr lang="en-US" dirty="0"/>
                  <a:t>From what state should the playouts start?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5631F5C8-36EB-414D-B076-3BB116400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917" r="4406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starting state for playouts to </a:t>
            </a:r>
            <a:r>
              <a:rPr lang="en-US" b="1" dirty="0"/>
              <a:t>focus</a:t>
            </a:r>
            <a:r>
              <a:rPr lang="en-US" dirty="0"/>
              <a:t> on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search from states that have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7412"/>
              <a:gd name="adj2" fmla="val -114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) 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5256463" y="4080797"/>
            <a:ext cx="2590800" cy="762000"/>
          </a:xfrm>
          <a:prstGeom prst="wedgeRectCallout">
            <a:avLst>
              <a:gd name="adj1" fmla="val -44535"/>
              <a:gd name="adj2" fmla="val -1177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leaf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6312352" y="59436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447426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3"/>
            <a:ext cx="3819289" cy="525451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each player plays optimal 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search tree and use heuristic evaluation function 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average the results.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161410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742041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5" y="3824082"/>
                <a:ext cx="2743200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state space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=19,683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is the complete game tree size much larger?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9!=362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3824082"/>
                <a:ext cx="2743200" cy="2031325"/>
              </a:xfrm>
              <a:prstGeom prst="rect">
                <a:avLst/>
              </a:prstGeom>
              <a:blipFill>
                <a:blip r:embed="rId3"/>
                <a:stretch>
                  <a:fillRect l="-1766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413BAA-B254-4479-8C8B-717C112B7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98" t="53075" r="71698" b="36069"/>
          <a:stretch/>
        </p:blipFill>
        <p:spPr>
          <a:xfrm>
            <a:off x="4800600" y="4343399"/>
            <a:ext cx="533400" cy="53340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(state space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5791200" y="228600"/>
            <a:ext cx="3228975" cy="1597025"/>
          </a:xfrm>
          <a:prstGeom prst="wedgeRectCallout">
            <a:avLst>
              <a:gd name="adj1" fmla="val -71263"/>
              <a:gd name="adj2" fmla="val 563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15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set of possible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belief state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agent. 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2326</Words>
  <Application>Microsoft Office PowerPoint</Application>
  <PresentationFormat>On-screen Show (4:3)</PresentationFormat>
  <Paragraphs>326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Adversarial Search and Games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PowerPoint Presentation</vt:lpstr>
      <vt:lpstr>Heuristic Alpha-Beta Tree Search</vt:lpstr>
      <vt:lpstr>Methods for Adversarial Games</vt:lpstr>
      <vt:lpstr>Idea: Cutting off search</vt:lpstr>
      <vt:lpstr>Heuristic Alpha-Beta Tree Search: Cutting off search</vt:lpstr>
      <vt:lpstr>Idea: Forward pruning</vt:lpstr>
      <vt:lpstr>Heuristic Alpha-Beta Tree Search: Forward Pruning Example</vt:lpstr>
      <vt:lpstr>Monte Carlo Tree Search (MCTS)</vt:lpstr>
      <vt:lpstr>Methods for Adversarial Games</vt:lpstr>
      <vt:lpstr>Idea</vt:lpstr>
      <vt:lpstr>Pure Monte Carlo Search</vt:lpstr>
      <vt:lpstr>Selection Policy</vt:lpstr>
      <vt:lpstr>Selection using Upper Confidence Bounds applied to Trees (UCT)</vt:lpstr>
      <vt:lpstr>PowerPoint Presentation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</cp:lastModifiedBy>
  <cp:revision>17</cp:revision>
  <dcterms:created xsi:type="dcterms:W3CDTF">2021-03-18T20:20:32Z</dcterms:created>
  <dcterms:modified xsi:type="dcterms:W3CDTF">2021-04-08T17:52:33Z</dcterms:modified>
</cp:coreProperties>
</file>