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372" r:id="rId2"/>
    <p:sldId id="360" r:id="rId3"/>
    <p:sldId id="379" r:id="rId4"/>
    <p:sldId id="259" r:id="rId5"/>
    <p:sldId id="376" r:id="rId6"/>
    <p:sldId id="258" r:id="rId7"/>
    <p:sldId id="375" r:id="rId8"/>
    <p:sldId id="281" r:id="rId9"/>
    <p:sldId id="371" r:id="rId10"/>
    <p:sldId id="282" r:id="rId11"/>
    <p:sldId id="377" r:id="rId12"/>
    <p:sldId id="370" r:id="rId13"/>
    <p:sldId id="272" r:id="rId14"/>
    <p:sldId id="280" r:id="rId15"/>
    <p:sldId id="365" r:id="rId16"/>
    <p:sldId id="361" r:id="rId17"/>
    <p:sldId id="362" r:id="rId18"/>
    <p:sldId id="363" r:id="rId19"/>
    <p:sldId id="364" r:id="rId20"/>
    <p:sldId id="367" r:id="rId21"/>
    <p:sldId id="368" r:id="rId22"/>
    <p:sldId id="382" r:id="rId23"/>
    <p:sldId id="383" r:id="rId24"/>
    <p:sldId id="330" r:id="rId25"/>
    <p:sldId id="284" r:id="rId26"/>
    <p:sldId id="373" r:id="rId27"/>
    <p:sldId id="260" r:id="rId28"/>
    <p:sldId id="261" r:id="rId29"/>
    <p:sldId id="266" r:id="rId30"/>
    <p:sldId id="268" r:id="rId31"/>
    <p:sldId id="270" r:id="rId32"/>
    <p:sldId id="271" r:id="rId33"/>
    <p:sldId id="374" r:id="rId34"/>
    <p:sldId id="326" r:id="rId35"/>
    <p:sldId id="378" r:id="rId36"/>
    <p:sldId id="381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79866" autoAdjust="0"/>
  </p:normalViewPr>
  <p:slideViewPr>
    <p:cSldViewPr>
      <p:cViewPr varScale="1">
        <p:scale>
          <a:sx n="57" d="100"/>
          <a:sy n="57" d="100"/>
        </p:scale>
        <p:origin x="13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/>
            <a:t>Logic</a:t>
          </a:r>
          <a:r>
            <a:rPr lang="en-US"/>
            <a:t> is a formal system for manipulating facts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FAC19-E002-495B-A8E7-E12D7D1E2122}" type="doc">
      <dgm:prSet loTypeId="urn:microsoft.com/office/officeart/2018/5/layout/IconLeafLabelList" loCatId="icon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8D80C3-BF2B-49CC-A832-5F2209159C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Propositional logic</a:t>
          </a:r>
        </a:p>
      </dgm:t>
    </dgm:pt>
    <dgm:pt modelId="{BCB59E8B-C4D8-4ED9-8B7A-1F52ED11CF2C}" type="parTrans" cxnId="{4583E821-D942-48A3-B6B9-AA034E35B34C}">
      <dgm:prSet/>
      <dgm:spPr/>
      <dgm:t>
        <a:bodyPr/>
        <a:lstStyle/>
        <a:p>
          <a:endParaRPr lang="en-US"/>
        </a:p>
      </dgm:t>
    </dgm:pt>
    <dgm:pt modelId="{76267117-592C-4C71-8B8D-45344E9E26CF}" type="sibTrans" cxnId="{4583E821-D942-48A3-B6B9-AA034E35B34C}">
      <dgm:prSet/>
      <dgm:spPr/>
      <dgm:t>
        <a:bodyPr/>
        <a:lstStyle/>
        <a:p>
          <a:endParaRPr lang="en-US"/>
        </a:p>
      </dgm:t>
    </dgm:pt>
    <dgm:pt modelId="{5461B5ED-A2BC-4323-A37D-68406FEEAE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First order logic </a:t>
          </a:r>
        </a:p>
      </dgm:t>
    </dgm:pt>
    <dgm:pt modelId="{C7E5D096-9895-4890-AA75-76E9D2DF4D41}" type="parTrans" cxnId="{CE36FC47-27DF-4B2C-9462-615D064C0696}">
      <dgm:prSet/>
      <dgm:spPr/>
      <dgm:t>
        <a:bodyPr/>
        <a:lstStyle/>
        <a:p>
          <a:endParaRPr lang="en-US"/>
        </a:p>
      </dgm:t>
    </dgm:pt>
    <dgm:pt modelId="{CD879A7B-5B31-47D7-B53E-E1F9A201B46D}" type="sibTrans" cxnId="{CE36FC47-27DF-4B2C-9462-615D064C0696}">
      <dgm:prSet/>
      <dgm:spPr/>
      <dgm:t>
        <a:bodyPr/>
        <a:lstStyle/>
        <a:p>
          <a:endParaRPr lang="en-US"/>
        </a:p>
      </dgm:t>
    </dgm:pt>
    <dgm:pt modelId="{9F7349CD-D245-465B-A261-6AB17AC33C79}" type="pres">
      <dgm:prSet presAssocID="{0DDFAC19-E002-495B-A8E7-E12D7D1E2122}" presName="root" presStyleCnt="0">
        <dgm:presLayoutVars>
          <dgm:dir/>
          <dgm:resizeHandles val="exact"/>
        </dgm:presLayoutVars>
      </dgm:prSet>
      <dgm:spPr/>
    </dgm:pt>
    <dgm:pt modelId="{8DC87899-8396-457A-9491-008C6E74B516}" type="pres">
      <dgm:prSet presAssocID="{C18D80C3-BF2B-49CC-A832-5F2209159CDA}" presName="compNode" presStyleCnt="0"/>
      <dgm:spPr/>
    </dgm:pt>
    <dgm:pt modelId="{5439E94E-1ADE-4C65-BBD0-309C41E477F0}" type="pres">
      <dgm:prSet presAssocID="{C18D80C3-BF2B-49CC-A832-5F2209159CD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B869B83-E336-4001-838F-E927077CD2D9}" type="pres">
      <dgm:prSet presAssocID="{C18D80C3-BF2B-49CC-A832-5F2209159C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B19DF19-9B60-422B-986B-DD59F8A16D18}" type="pres">
      <dgm:prSet presAssocID="{C18D80C3-BF2B-49CC-A832-5F2209159CDA}" presName="spaceRect" presStyleCnt="0"/>
      <dgm:spPr/>
    </dgm:pt>
    <dgm:pt modelId="{9B271079-B672-4972-99A7-E0A1F9CCA6A9}" type="pres">
      <dgm:prSet presAssocID="{C18D80C3-BF2B-49CC-A832-5F2209159CDA}" presName="textRect" presStyleLbl="revTx" presStyleIdx="0" presStyleCnt="2">
        <dgm:presLayoutVars>
          <dgm:chMax val="1"/>
          <dgm:chPref val="1"/>
        </dgm:presLayoutVars>
      </dgm:prSet>
      <dgm:spPr/>
    </dgm:pt>
    <dgm:pt modelId="{D3D73544-CC5F-4D1D-8C92-E4939EA37E28}" type="pres">
      <dgm:prSet presAssocID="{76267117-592C-4C71-8B8D-45344E9E26CF}" presName="sibTrans" presStyleCnt="0"/>
      <dgm:spPr/>
    </dgm:pt>
    <dgm:pt modelId="{6B850F42-4714-4CB5-B027-D033C96BCB0A}" type="pres">
      <dgm:prSet presAssocID="{5461B5ED-A2BC-4323-A37D-68406FEEAE8E}" presName="compNode" presStyleCnt="0"/>
      <dgm:spPr/>
    </dgm:pt>
    <dgm:pt modelId="{A06B7FED-12DE-41C4-8489-27ED01753977}" type="pres">
      <dgm:prSet presAssocID="{5461B5ED-A2BC-4323-A37D-68406FEEAE8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9451CD9-7B32-4CD5-925C-518348F65CB8}" type="pres">
      <dgm:prSet presAssocID="{5461B5ED-A2BC-4323-A37D-68406FEEAE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50AFC35-09F7-42AF-A924-7714425654FA}" type="pres">
      <dgm:prSet presAssocID="{5461B5ED-A2BC-4323-A37D-68406FEEAE8E}" presName="spaceRect" presStyleCnt="0"/>
      <dgm:spPr/>
    </dgm:pt>
    <dgm:pt modelId="{9F38D4B6-F86B-4F5D-958F-A7D79528A78D}" type="pres">
      <dgm:prSet presAssocID="{5461B5ED-A2BC-4323-A37D-68406FEEAE8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83E821-D942-48A3-B6B9-AA034E35B34C}" srcId="{0DDFAC19-E002-495B-A8E7-E12D7D1E2122}" destId="{C18D80C3-BF2B-49CC-A832-5F2209159CDA}" srcOrd="0" destOrd="0" parTransId="{BCB59E8B-C4D8-4ED9-8B7A-1F52ED11CF2C}" sibTransId="{76267117-592C-4C71-8B8D-45344E9E26CF}"/>
    <dgm:cxn modelId="{CE36FC47-27DF-4B2C-9462-615D064C0696}" srcId="{0DDFAC19-E002-495B-A8E7-E12D7D1E2122}" destId="{5461B5ED-A2BC-4323-A37D-68406FEEAE8E}" srcOrd="1" destOrd="0" parTransId="{C7E5D096-9895-4890-AA75-76E9D2DF4D41}" sibTransId="{CD879A7B-5B31-47D7-B53E-E1F9A201B46D}"/>
    <dgm:cxn modelId="{78A5ACCB-426D-4767-A68A-A7476F0C8216}" type="presOf" srcId="{C18D80C3-BF2B-49CC-A832-5F2209159CDA}" destId="{9B271079-B672-4972-99A7-E0A1F9CCA6A9}" srcOrd="0" destOrd="0" presId="urn:microsoft.com/office/officeart/2018/5/layout/IconLeafLabelList"/>
    <dgm:cxn modelId="{9A2821D1-6504-4681-BE5C-8577BECAF1D8}" type="presOf" srcId="{0DDFAC19-E002-495B-A8E7-E12D7D1E2122}" destId="{9F7349CD-D245-465B-A261-6AB17AC33C79}" srcOrd="0" destOrd="0" presId="urn:microsoft.com/office/officeart/2018/5/layout/IconLeafLabelList"/>
    <dgm:cxn modelId="{1994E3E3-080D-4E3F-B5AF-89D620512982}" type="presOf" srcId="{5461B5ED-A2BC-4323-A37D-68406FEEAE8E}" destId="{9F38D4B6-F86B-4F5D-958F-A7D79528A78D}" srcOrd="0" destOrd="0" presId="urn:microsoft.com/office/officeart/2018/5/layout/IconLeafLabelList"/>
    <dgm:cxn modelId="{29723A72-F3B4-45FB-8763-84B18BE215BC}" type="presParOf" srcId="{9F7349CD-D245-465B-A261-6AB17AC33C79}" destId="{8DC87899-8396-457A-9491-008C6E74B516}" srcOrd="0" destOrd="0" presId="urn:microsoft.com/office/officeart/2018/5/layout/IconLeafLabelList"/>
    <dgm:cxn modelId="{363F0A3D-3800-4363-98FC-2D15C13DDB22}" type="presParOf" srcId="{8DC87899-8396-457A-9491-008C6E74B516}" destId="{5439E94E-1ADE-4C65-BBD0-309C41E477F0}" srcOrd="0" destOrd="0" presId="urn:microsoft.com/office/officeart/2018/5/layout/IconLeafLabelList"/>
    <dgm:cxn modelId="{CAFD6ACD-2E9B-4004-AAE5-B0584A8E074D}" type="presParOf" srcId="{8DC87899-8396-457A-9491-008C6E74B516}" destId="{7B869B83-E336-4001-838F-E927077CD2D9}" srcOrd="1" destOrd="0" presId="urn:microsoft.com/office/officeart/2018/5/layout/IconLeafLabelList"/>
    <dgm:cxn modelId="{F5A3FA80-B5E1-4714-B85E-280616841B38}" type="presParOf" srcId="{8DC87899-8396-457A-9491-008C6E74B516}" destId="{EB19DF19-9B60-422B-986B-DD59F8A16D18}" srcOrd="2" destOrd="0" presId="urn:microsoft.com/office/officeart/2018/5/layout/IconLeafLabelList"/>
    <dgm:cxn modelId="{07939B4A-AED8-403C-AEB1-E190B534A2CA}" type="presParOf" srcId="{8DC87899-8396-457A-9491-008C6E74B516}" destId="{9B271079-B672-4972-99A7-E0A1F9CCA6A9}" srcOrd="3" destOrd="0" presId="urn:microsoft.com/office/officeart/2018/5/layout/IconLeafLabelList"/>
    <dgm:cxn modelId="{8741251B-9129-4F53-AD76-6F0B60CD38A6}" type="presParOf" srcId="{9F7349CD-D245-465B-A261-6AB17AC33C79}" destId="{D3D73544-CC5F-4D1D-8C92-E4939EA37E28}" srcOrd="1" destOrd="0" presId="urn:microsoft.com/office/officeart/2018/5/layout/IconLeafLabelList"/>
    <dgm:cxn modelId="{6B329F4B-C489-4E39-BBAE-517E41D59131}" type="presParOf" srcId="{9F7349CD-D245-465B-A261-6AB17AC33C79}" destId="{6B850F42-4714-4CB5-B027-D033C96BCB0A}" srcOrd="2" destOrd="0" presId="urn:microsoft.com/office/officeart/2018/5/layout/IconLeafLabelList"/>
    <dgm:cxn modelId="{018C26B2-F5A1-4115-8193-F9A44B0E2751}" type="presParOf" srcId="{6B850F42-4714-4CB5-B027-D033C96BCB0A}" destId="{A06B7FED-12DE-41C4-8489-27ED01753977}" srcOrd="0" destOrd="0" presId="urn:microsoft.com/office/officeart/2018/5/layout/IconLeafLabelList"/>
    <dgm:cxn modelId="{CF6720D3-6DA5-4024-BF6E-343BF2E5F507}" type="presParOf" srcId="{6B850F42-4714-4CB5-B027-D033C96BCB0A}" destId="{59451CD9-7B32-4CD5-925C-518348F65CB8}" srcOrd="1" destOrd="0" presId="urn:microsoft.com/office/officeart/2018/5/layout/IconLeafLabelList"/>
    <dgm:cxn modelId="{6699D9BD-2CCB-4AF7-B454-61A61041EC72}" type="presParOf" srcId="{6B850F42-4714-4CB5-B027-D033C96BCB0A}" destId="{250AFC35-09F7-42AF-A924-7714425654FA}" srcOrd="2" destOrd="0" presId="urn:microsoft.com/office/officeart/2018/5/layout/IconLeafLabelList"/>
    <dgm:cxn modelId="{3F42F16C-0414-4448-A00C-FC798F659E2B}" type="presParOf" srcId="{6B850F42-4714-4CB5-B027-D033C96BCB0A}" destId="{9F38D4B6-F86B-4F5D-958F-A7D79528A7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 (called a tautology)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Logic</a:t>
          </a:r>
          <a:r>
            <a:rPr lang="en-US" sz="1800" kern="1200"/>
            <a:t> is a formal system for manipulating facts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9E94E-1ADE-4C65-BBD0-309C41E477F0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869B83-E336-4001-838F-E927077CD2D9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271079-B672-4972-99A7-E0A1F9CCA6A9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Propositional logic</a:t>
          </a:r>
        </a:p>
      </dsp:txBody>
      <dsp:txXfrm>
        <a:off x="28349" y="3255669"/>
        <a:ext cx="3600000" cy="720000"/>
      </dsp:txXfrm>
    </dsp:sp>
    <dsp:sp modelId="{A06B7FED-12DE-41C4-8489-27ED01753977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451CD9-7B32-4CD5-925C-518348F65CB8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38D4B6-F86B-4F5D-958F-A7D79528A78D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First order logic </a:t>
          </a:r>
        </a:p>
      </dsp:txBody>
      <dsp:txXfrm>
        <a:off x="425835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>
              <a:solidFill>
                <a:schemeClr val="bg1"/>
              </a:solidFill>
            </a:rPr>
            <a:t>valid</a:t>
          </a:r>
          <a:r>
            <a:rPr lang="en-US" sz="2200" kern="1200" dirty="0"/>
            <a:t> if it is true in </a:t>
          </a:r>
          <a:r>
            <a:rPr lang="en-US" sz="2200" b="1" kern="1200" dirty="0"/>
            <a:t>all</a:t>
          </a:r>
          <a:r>
            <a:rPr lang="en-US" sz="2200" kern="1200" dirty="0"/>
            <a:t> models (called a tautology)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/>
            <a:t>satisfiable</a:t>
          </a:r>
          <a:r>
            <a:rPr lang="en-US" sz="2200" kern="1200" dirty="0"/>
            <a:t> if it is true in </a:t>
          </a:r>
          <a:r>
            <a:rPr lang="en-US" sz="2200" b="1" kern="1200" dirty="0"/>
            <a:t>some</a:t>
          </a:r>
          <a:r>
            <a:rPr lang="en-US" sz="22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/>
            <a:t>unsatisfiable</a:t>
          </a:r>
          <a:r>
            <a:rPr lang="en-US" sz="22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26" y="932688"/>
            <a:ext cx="2578608" cy="1411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Agents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AIMA Chapter 7</a:t>
            </a:r>
          </a:p>
          <a:p>
            <a:pPr marL="0" indent="0" defTabSz="914400">
              <a:spcBef>
                <a:spcPts val="1000"/>
              </a:spcBef>
              <a:buNone/>
            </a:pPr>
            <a:endParaRPr lang="en-US" sz="1500" dirty="0"/>
          </a:p>
          <a:p>
            <a:pPr marL="0" indent="0" defTabSz="914400">
              <a:spcBef>
                <a:spcPts val="1000"/>
              </a:spcBef>
              <a:buNone/>
            </a:pPr>
            <a:endParaRPr lang="en-US" sz="1500" dirty="0"/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</a:t>
            </a:r>
            <a:r>
              <a:rPr lang="en-US" sz="1500" dirty="0" err="1"/>
              <a:t>Hahsler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/>
              <a:t>based on slides by Svetlana </a:t>
            </a:r>
            <a:r>
              <a:rPr lang="en-US" sz="1500" dirty="0" err="1"/>
              <a:t>Lazepnik</a:t>
            </a:r>
            <a:r>
              <a:rPr lang="en-US" sz="1500" dirty="0"/>
              <a:t>	</a:t>
            </a:r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FE7BFCD8-CF74-4C3A-A876-9E23585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1568C-1D35-4F93-AB71-23FCF857DC00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495800" y="6324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"Exercise Plays Vital Role Maintaining Brain Health"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143000" y="2674937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Entailment</a:t>
            </a:r>
            <a:r>
              <a:rPr lang="en-US" sz="2800" dirty="0"/>
              <a:t> means that a sentence </a:t>
            </a:r>
            <a:r>
              <a:rPr lang="en-US" sz="2800" dirty="0">
                <a:solidFill>
                  <a:srgbClr val="FF0000"/>
                </a:solidFill>
              </a:rPr>
              <a:t>follows from </a:t>
            </a:r>
            <a:r>
              <a:rPr lang="en-US" sz="2800" dirty="0"/>
              <a:t>the premises contained in the knowledge base:</a:t>
            </a:r>
            <a:br>
              <a:rPr lang="en-US" sz="2800" dirty="0"/>
            </a:br>
            <a:endParaRPr lang="en-US" sz="800" dirty="0"/>
          </a:p>
          <a:p>
            <a:pPr algn="ctr">
              <a:buFontTx/>
              <a:buNone/>
            </a:pPr>
            <a:r>
              <a:rPr lang="en-US" sz="2800" b="1" i="1" dirty="0"/>
              <a:t>KB</a:t>
            </a:r>
            <a:r>
              <a:rPr lang="en-US" sz="2800" b="1" dirty="0"/>
              <a:t> </a:t>
            </a:r>
            <a:r>
              <a:rPr lang="en-US" sz="2800" b="1" dirty="0">
                <a:cs typeface="Arial" charset="0"/>
              </a:rPr>
              <a:t>╞</a:t>
            </a:r>
            <a:r>
              <a:rPr lang="en-US" sz="2800" b="1" dirty="0"/>
              <a:t> </a:t>
            </a:r>
            <a:r>
              <a:rPr lang="el-GR" sz="2800" b="1" i="1" dirty="0">
                <a:cs typeface="Arial" charset="0"/>
              </a:rPr>
              <a:t>α</a:t>
            </a:r>
            <a:endParaRPr lang="en-US" sz="2800" b="1" i="1" dirty="0">
              <a:cs typeface="Arial" charset="0"/>
            </a:endParaRPr>
          </a:p>
          <a:p>
            <a:pPr algn="ctr">
              <a:buFontTx/>
              <a:buNone/>
            </a:pPr>
            <a:endParaRPr lang="en-US" sz="800" dirty="0"/>
          </a:p>
          <a:p>
            <a:r>
              <a:rPr lang="en-US" sz="2800" dirty="0"/>
              <a:t>The knowledge base </a:t>
            </a:r>
            <a:r>
              <a:rPr lang="en-US" sz="2800" i="1" dirty="0"/>
              <a:t>KB</a:t>
            </a:r>
            <a:r>
              <a:rPr lang="en-US" sz="2800" dirty="0"/>
              <a:t> entails sentence </a:t>
            </a:r>
            <a:r>
              <a:rPr lang="en-US" sz="2800" i="1" dirty="0"/>
              <a:t>α</a:t>
            </a:r>
            <a:r>
              <a:rPr lang="en-US" sz="2800" dirty="0"/>
              <a:t> </a:t>
            </a:r>
            <a:r>
              <a:rPr lang="en-US" sz="2800" i="1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α</a:t>
            </a:r>
            <a:r>
              <a:rPr lang="en-US" sz="2800" dirty="0"/>
              <a:t> is true in all models where </a:t>
            </a:r>
            <a:r>
              <a:rPr lang="en-US" sz="2800" i="1" dirty="0"/>
              <a:t>KB</a:t>
            </a:r>
            <a:r>
              <a:rPr lang="en-US" sz="2800" dirty="0"/>
              <a:t> is true</a:t>
            </a:r>
            <a:endParaRPr lang="en-US" sz="1800" dirty="0"/>
          </a:p>
          <a:p>
            <a:pPr lvl="1"/>
            <a:r>
              <a:rPr lang="en-US" sz="2400" dirty="0"/>
              <a:t>E.g., KB with x = 0  entails sentence  x * y = 0</a:t>
            </a:r>
          </a:p>
          <a:p>
            <a:r>
              <a:rPr lang="en-US" sz="2700" dirty="0"/>
              <a:t>Tests for entailment</a:t>
            </a:r>
          </a:p>
          <a:p>
            <a:pPr lvl="2"/>
            <a:r>
              <a:rPr lang="en-US" sz="2200" b="1" i="1" dirty="0"/>
              <a:t>KB</a:t>
            </a:r>
            <a:r>
              <a:rPr lang="en-US" sz="2200" b="1" dirty="0"/>
              <a:t> ╞ α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KB</a:t>
            </a:r>
            <a:r>
              <a:rPr lang="en-US" sz="2200" b="1" dirty="0"/>
              <a:t> </a:t>
            </a:r>
            <a:r>
              <a:rPr lang="en-US" sz="2200" b="1" dirty="0">
                <a:sym typeface="Symbol" pitchFamily="18" charset="2"/>
              </a:rPr>
              <a:t> </a:t>
            </a:r>
            <a:r>
              <a:rPr lang="en-US" sz="2200" b="1" dirty="0"/>
              <a:t>α)</a:t>
            </a:r>
            <a:r>
              <a:rPr lang="en-US" sz="2200" dirty="0"/>
              <a:t> is </a:t>
            </a:r>
            <a:r>
              <a:rPr lang="en-US" sz="2200" i="1" dirty="0"/>
              <a:t>valid</a:t>
            </a:r>
            <a:endParaRPr lang="en-US" sz="2200" dirty="0"/>
          </a:p>
          <a:p>
            <a:pPr lvl="2"/>
            <a:r>
              <a:rPr lang="en-US" sz="2200" b="1" i="1" dirty="0"/>
              <a:t>KB</a:t>
            </a:r>
            <a:r>
              <a:rPr lang="en-US" sz="2200" b="1" dirty="0"/>
              <a:t> ╞ α</a:t>
            </a:r>
            <a:r>
              <a:rPr lang="en-US" sz="2200" dirty="0"/>
              <a:t>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KB</a:t>
            </a:r>
            <a:r>
              <a:rPr lang="en-US" sz="2200" b="1" dirty="0"/>
              <a:t> </a:t>
            </a:r>
            <a:r>
              <a:rPr lang="en-US" sz="2200" b="1" dirty="0">
                <a:sym typeface="Symbol" pitchFamily="18" charset="2"/>
              </a:rPr>
              <a:t></a:t>
            </a:r>
            <a:r>
              <a:rPr lang="en-US" sz="2200" b="1" dirty="0"/>
              <a:t>α) </a:t>
            </a:r>
            <a:r>
              <a:rPr lang="en-US" sz="2200" dirty="0"/>
              <a:t>is </a:t>
            </a:r>
            <a:r>
              <a:rPr lang="en-US" sz="2200" i="1" dirty="0" err="1"/>
              <a:t>unsatisfiable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a knowledge base KB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Is this sound (if an answer is produced, it is correct)?</a:t>
            </a:r>
          </a:p>
          <a:p>
            <a:pPr lvl="1"/>
            <a:r>
              <a:rPr lang="en-US" sz="2400" dirty="0"/>
              <a:t>Is this complete (guaranteed to produce the correct answer)?</a:t>
            </a:r>
          </a:p>
          <a:p>
            <a:pPr lvl="1"/>
            <a:r>
              <a:rPr lang="en-US" sz="2100" dirty="0"/>
              <a:t>Problem: if KB contains </a:t>
            </a:r>
            <a:r>
              <a:rPr lang="en-US" sz="2100" i="1" dirty="0"/>
              <a:t>n</a:t>
            </a:r>
            <a:r>
              <a:rPr lang="en-US" sz="2100" dirty="0"/>
              <a:t> symbols, the truth table will be of size </a:t>
            </a:r>
            <a:r>
              <a:rPr lang="en-US" sz="2100" i="1" dirty="0"/>
              <a:t>2</a:t>
            </a:r>
            <a:r>
              <a:rPr lang="en-US" sz="21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7931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380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What is logic?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572254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09697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running time</a:t>
            </a:r>
          </a:p>
          <a:p>
            <a:endParaRPr lang="en-US" dirty="0"/>
          </a:p>
          <a:p>
            <a:r>
              <a:rPr lang="en-US" dirty="0"/>
              <a:t>Efficient inference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98B-2C70-4155-B400-75A19755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coding logic in AI using Theorem Proving – mc.ai">
            <a:extLst>
              <a:ext uri="{FF2B5EF4-FFF2-40B4-BE49-F238E27FC236}">
                <a16:creationId xmlns:a16="http://schemas.microsoft.com/office/drawing/2014/main" id="{9B251AB6-84EA-4424-9DAF-FDFEB1494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19918" b="1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First-Order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3846-003D-4394-96CD-460A779E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you want to say “All humans are mortal”</a:t>
            </a:r>
          </a:p>
          <a:p>
            <a:pPr lvl="1"/>
            <a:r>
              <a:rPr lang="en-US" dirty="0"/>
              <a:t>In propositional logic, you would need ~6.7 billion statements of the form: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MichaelIsHuman</a:t>
            </a:r>
            <a:r>
              <a:rPr lang="en-US" dirty="0"/>
              <a:t> and </a:t>
            </a:r>
            <a:r>
              <a:rPr lang="en-US" dirty="0" err="1"/>
              <a:t>MichaelIsMortal</a:t>
            </a:r>
            <a:r>
              <a:rPr lang="en-US" dirty="0"/>
              <a:t>,</a:t>
            </a:r>
          </a:p>
          <a:p>
            <a:pPr marL="342900" lvl="1" indent="0">
              <a:buNone/>
            </a:pPr>
            <a:r>
              <a:rPr lang="en-US" dirty="0"/>
              <a:t>		</a:t>
            </a:r>
            <a:r>
              <a:rPr lang="en-US" dirty="0" err="1"/>
              <a:t>SarahIsHuman</a:t>
            </a:r>
            <a:r>
              <a:rPr lang="en-US" dirty="0"/>
              <a:t> and </a:t>
            </a:r>
            <a:r>
              <a:rPr lang="en-US" dirty="0" err="1"/>
              <a:t>SarahIsMortal</a:t>
            </a:r>
            <a:r>
              <a:rPr lang="en-US" dirty="0"/>
              <a:t>, …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sz="2800" dirty="0"/>
              <a:t>Suppose you want to say “Some people can run a marathon”</a:t>
            </a:r>
          </a:p>
          <a:p>
            <a:pPr lvl="1"/>
            <a:r>
              <a:rPr lang="en-US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MichaelcanRunAMarathon</a:t>
            </a:r>
            <a:r>
              <a:rPr lang="en-US" dirty="0"/>
              <a:t> or … or </a:t>
            </a:r>
            <a:r>
              <a:rPr lang="en-US" dirty="0" err="1"/>
              <a:t>SarahCanRunAMarathon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 to represent Knowledge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 between Knowledge Representation and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dirty="0"/>
              <a:t>Learning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sentence logically follows from what we already know.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458200" cy="279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FA40A-0546-40AF-BD76-C6771F1F278D}"/>
              </a:ext>
            </a:extLst>
          </p:cNvPr>
          <p:cNvSpPr txBox="1"/>
          <p:nvPr/>
        </p:nvSpPr>
        <p:spPr>
          <a:xfrm>
            <a:off x="721549" y="1796534"/>
            <a:ext cx="122180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276600" y="19812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C7EBB-48FF-4535-B610-B33016725762}"/>
              </a:ext>
            </a:extLst>
          </p:cNvPr>
          <p:cNvSpPr txBox="1"/>
          <p:nvPr/>
        </p:nvSpPr>
        <p:spPr>
          <a:xfrm rot="5400000">
            <a:off x="2964174" y="249978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88CF6-F378-479E-9C82-65A3CDA2C7E6}"/>
              </a:ext>
            </a:extLst>
          </p:cNvPr>
          <p:cNvSpPr/>
          <p:nvPr/>
        </p:nvSpPr>
        <p:spPr>
          <a:xfrm>
            <a:off x="2286000" y="1697547"/>
            <a:ext cx="1600199" cy="352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7EA7F-C2EE-439A-B96F-6A4AB9391EDA}"/>
              </a:ext>
            </a:extLst>
          </p:cNvPr>
          <p:cNvSpPr txBox="1"/>
          <p:nvPr/>
        </p:nvSpPr>
        <p:spPr>
          <a:xfrm>
            <a:off x="3352800" y="1859398"/>
            <a:ext cx="71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Facts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C8760-C61F-4367-96B1-AA1F31E78E2D}"/>
              </a:ext>
            </a:extLst>
          </p:cNvPr>
          <p:cNvSpPr txBox="1"/>
          <p:nvPr/>
        </p:nvSpPr>
        <p:spPr>
          <a:xfrm>
            <a:off x="6874194" y="1666345"/>
            <a:ext cx="78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/ Fact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is complicated.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0C452-4B43-4CF3-8E5C-C9CB2408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cannot collect enough knowledge to make a decision </a:t>
            </a:r>
            <a:br>
              <a:rPr lang="en-US" dirty="0"/>
            </a:br>
            <a:r>
              <a:rPr lang="en-US" dirty="0"/>
              <a:t>	e.g., the environment if only partially observable</a:t>
            </a:r>
          </a:p>
          <a:p>
            <a:r>
              <a:rPr lang="en-US" dirty="0"/>
              <a:t>What about facts about the future?</a:t>
            </a:r>
            <a:br>
              <a:rPr lang="en-US" dirty="0"/>
            </a:br>
            <a:r>
              <a:rPr lang="en-US" dirty="0"/>
              <a:t>	 grade(Michael, AI, </a:t>
            </a:r>
            <a:r>
              <a:rPr lang="en-US" dirty="0" err="1"/>
              <a:t>this_semester</a:t>
            </a:r>
            <a:r>
              <a:rPr lang="en-US" dirty="0"/>
              <a:t>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528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5334000" y="4876800"/>
            <a:ext cx="2209800" cy="381000"/>
          </a:xfrm>
          <a:prstGeom prst="rect">
            <a:avLst/>
          </a:prstGeom>
          <a:solidFill>
            <a:srgbClr val="ED7D31">
              <a:alpha val="12941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980317-ED6B-4067-A98E-168DDA02861F}"/>
              </a:ext>
            </a:extLst>
          </p:cNvPr>
          <p:cNvSpPr/>
          <p:nvPr/>
        </p:nvSpPr>
        <p:spPr>
          <a:xfrm>
            <a:off x="209550" y="4876800"/>
            <a:ext cx="40005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/>
          <a:lstStyle/>
          <a:p>
            <a:r>
              <a:rPr lang="en-US" sz="2000" dirty="0"/>
              <a:t>Knowledge base (KB) =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</a:t>
            </a:r>
            <a:r>
              <a:rPr lang="en-US" sz="2000" dirty="0"/>
              <a:t> language (knowledge representation) that are known to be true = </a:t>
            </a:r>
            <a:r>
              <a:rPr lang="en-US" sz="2000" b="1" dirty="0">
                <a:solidFill>
                  <a:schemeClr val="accent2"/>
                </a:solidFill>
              </a:rPr>
              <a:t>set of facts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</a:t>
            </a:r>
            <a:endParaRPr lang="en-US" sz="2000" dirty="0"/>
          </a:p>
          <a:p>
            <a:r>
              <a:rPr lang="en-US" sz="2000" dirty="0"/>
              <a:t>Distinction between data (knowledge) and program (inference)</a:t>
            </a:r>
          </a:p>
          <a:p>
            <a:r>
              <a:rPr lang="en-US" sz="2000" dirty="0"/>
              <a:t>Fullest realization of this philosophy was in the field of expert systems or knowledge-based systems in the 1970s and 1980s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6670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Inference engine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28940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16493" y="2709446"/>
            <a:ext cx="3089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352468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249830" y="2183191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Domain-specific content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414463" y="1739295"/>
            <a:ext cx="1447800" cy="10401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7400"/>
            <a:ext cx="6215975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1800225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41775" y="4427537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29362" y="3105834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Ask for logical 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stCxn id="5" idx="1"/>
          </p:cNvCxnSpPr>
          <p:nvPr/>
        </p:nvCxnSpPr>
        <p:spPr>
          <a:xfrm flipH="1">
            <a:off x="4876800" y="2123391"/>
            <a:ext cx="1852562" cy="982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803081" y="3429000"/>
            <a:ext cx="926281" cy="115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7800" y="4009340"/>
            <a:ext cx="1483975" cy="7413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Overview</a:t>
            </a:r>
          </a:p>
        </p:txBody>
      </p:sp>
      <p:graphicFrame>
        <p:nvGraphicFramePr>
          <p:cNvPr id="4101" name="Rectangle 3">
            <a:extLst>
              <a:ext uri="{FF2B5EF4-FFF2-40B4-BE49-F238E27FC236}">
                <a16:creationId xmlns:a16="http://schemas.microsoft.com/office/drawing/2014/main" id="{CC6CDEE2-2810-4C52-94B3-D4D70D6FD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2762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coding logic in AI using Theorem Proving – mc.ai">
            <a:extLst>
              <a:ext uri="{FF2B5EF4-FFF2-40B4-BE49-F238E27FC236}">
                <a16:creationId xmlns:a16="http://schemas.microsoft.com/office/drawing/2014/main" id="{739603B8-2288-4913-A245-2D667DC41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19918" b="1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4BCD03-1A21-48E2-B1C8-7FE39C9D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Propositional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8F392-B2EB-433F-9500-458312A0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1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Syntax in BN-Form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00"/>
          <a:stretch/>
        </p:blipFill>
        <p:spPr>
          <a:xfrm>
            <a:off x="-261391" y="1828801"/>
            <a:ext cx="86868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58000" y="3048000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781800" y="2253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1546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2298</Words>
  <Application>Microsoft Office PowerPoint</Application>
  <PresentationFormat>On-screen Show (4:3)</PresentationFormat>
  <Paragraphs>271</Paragraphs>
  <Slides>36</Slides>
  <Notes>30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Logical Agents</vt:lpstr>
      <vt:lpstr>What is logic?</vt:lpstr>
      <vt:lpstr>Relation between Knowledge Representation and the World</vt:lpstr>
      <vt:lpstr>Knowledge-based agents</vt:lpstr>
      <vt:lpstr>Generic Knowledge-based Agent</vt:lpstr>
      <vt:lpstr>Overview</vt:lpstr>
      <vt:lpstr>Propositional Logic</vt:lpstr>
      <vt:lpstr>Propositional logic: Syntax in BN-Form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First-Order Logic</vt:lpstr>
      <vt:lpstr>Limitations of propositional logic</vt:lpstr>
      <vt:lpstr>Other Languages to represent Knowledge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  <vt:lpstr>Limitations of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michael</cp:lastModifiedBy>
  <cp:revision>29</cp:revision>
  <dcterms:created xsi:type="dcterms:W3CDTF">2020-10-08T15:56:48Z</dcterms:created>
  <dcterms:modified xsi:type="dcterms:W3CDTF">2021-04-08T18:16:24Z</dcterms:modified>
</cp:coreProperties>
</file>