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 b="1" dirty="0"/>
            <a:t>Reference class problem</a:t>
          </a:r>
          <a:r>
            <a:rPr lang="en-US" dirty="0"/>
            <a:t>. E.g., how do we define comparable elections?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3717" b="-59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122408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Frequentism (Empirical)</a:t>
          </a:r>
          <a:endParaRPr lang="en-US" sz="2200" kern="1200" dirty="0"/>
        </a:p>
      </dsp:txBody>
      <dsp:txXfrm>
        <a:off x="25759" y="148167"/>
        <a:ext cx="7835182" cy="476152"/>
      </dsp:txXfrm>
    </dsp:sp>
    <dsp:sp modelId="{D39D1585-2E67-4C1E-939D-5CFF85764D44}">
      <dsp:nvSpPr>
        <dsp:cNvPr id="0" name=""/>
        <dsp:cNvSpPr/>
      </dsp:nvSpPr>
      <dsp:spPr>
        <a:xfrm>
          <a:off x="0" y="650078"/>
          <a:ext cx="78867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Reference class problem</a:t>
          </a:r>
          <a:r>
            <a:rPr lang="en-US" sz="1700" kern="1200" dirty="0"/>
            <a:t>. E.g., how do we define comparable elections?</a:t>
          </a:r>
        </a:p>
      </dsp:txBody>
      <dsp:txXfrm>
        <a:off x="0" y="650078"/>
        <a:ext cx="7886700" cy="1639440"/>
      </dsp:txXfrm>
    </dsp:sp>
    <dsp:sp modelId="{AB558D38-78F4-48B3-A599-14FD9D1539C7}">
      <dsp:nvSpPr>
        <dsp:cNvPr id="0" name=""/>
        <dsp:cNvSpPr/>
      </dsp:nvSpPr>
      <dsp:spPr>
        <a:xfrm>
          <a:off x="0" y="22895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Subjectivism (Bayesian Statistics)</a:t>
          </a:r>
          <a:endParaRPr lang="en-US" sz="2200" kern="1200" dirty="0"/>
        </a:p>
      </dsp:txBody>
      <dsp:txXfrm>
        <a:off x="25759" y="2315278"/>
        <a:ext cx="7835182" cy="476152"/>
      </dsp:txXfrm>
    </dsp:sp>
    <dsp:sp modelId="{7F89E9DB-56D6-4826-AAA5-65B763AE49E6}">
      <dsp:nvSpPr>
        <dsp:cNvPr id="0" name=""/>
        <dsp:cNvSpPr/>
      </dsp:nvSpPr>
      <dsp:spPr>
        <a:xfrm>
          <a:off x="0" y="2817189"/>
          <a:ext cx="78867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update our degrees of belief?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What would make sure that agents hold consistent beliefs? E.g., The coin will land heads up and tails up at the same time.</a:t>
          </a:r>
        </a:p>
      </dsp:txBody>
      <dsp:txXfrm>
        <a:off x="0" y="2817189"/>
        <a:ext cx="7886700" cy="141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AIMA Chapter 12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Slides by Michael </a:t>
            </a:r>
            <a:r>
              <a:rPr lang="en-US" sz="1700" dirty="0" err="1"/>
              <a:t>Hahsler</a:t>
            </a:r>
            <a:r>
              <a:rPr lang="en-US" sz="1700" dirty="0"/>
              <a:t> based on slides by Svetlana </a:t>
            </a:r>
            <a:r>
              <a:rPr lang="en-US" sz="1700" dirty="0" err="1"/>
              <a:t>Lazepnik</a:t>
            </a:r>
            <a:r>
              <a:rPr lang="en-US" sz="1700" dirty="0"/>
              <a:t>	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Notation: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b="1" dirty="0"/>
              <a:t>P</a:t>
            </a:r>
            <a:r>
              <a:rPr lang="en-US" sz="2400" dirty="0"/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1539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4" y="4195465"/>
            <a:ext cx="200245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9" y="398462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Example: Catching a Flight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action </a:t>
            </a:r>
            <a:r>
              <a:rPr lang="en-US" sz="1600" i="1" dirty="0">
                <a:solidFill>
                  <a:srgbClr val="0066FF"/>
                </a:solidFill>
              </a:rPr>
              <a:t>A</a:t>
            </a:r>
            <a:r>
              <a:rPr lang="en-US" sz="1600" i="1" baseline="-25000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= leave for airport </a:t>
            </a:r>
            <a:r>
              <a:rPr lang="en-US" sz="1600" i="1" dirty="0">
                <a:solidFill>
                  <a:srgbClr val="0066FF"/>
                </a:solidFill>
              </a:rPr>
              <a:t>t</a:t>
            </a:r>
            <a:r>
              <a:rPr lang="en-US" sz="16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Question</a:t>
            </a:r>
            <a:r>
              <a:rPr lang="en-US" sz="1600" dirty="0"/>
              <a:t>: Will </a:t>
            </a:r>
            <a:r>
              <a:rPr lang="en-US" sz="1600" i="1" dirty="0"/>
              <a:t>A</a:t>
            </a:r>
            <a:r>
              <a:rPr lang="en-US" sz="1600" i="1" baseline="-25000" dirty="0"/>
              <a:t>t</a:t>
            </a:r>
            <a:r>
              <a:rPr lang="en-US" sz="1600" dirty="0"/>
              <a:t> get me there on time?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Problems</a:t>
            </a:r>
            <a:r>
              <a:rPr lang="en-US" sz="1600" dirty="0"/>
              <a:t>:</a:t>
            </a:r>
          </a:p>
          <a:p>
            <a:pPr marL="746125" lvl="2" indent="-346075"/>
            <a:r>
              <a:rPr lang="en-US" sz="1400" dirty="0"/>
              <a:t>Partial observability (road state, other drivers' plans, etc.)</a:t>
            </a:r>
          </a:p>
          <a:p>
            <a:pPr marL="746125" lvl="2" indent="-346075"/>
            <a:r>
              <a:rPr lang="en-US" sz="1400" dirty="0"/>
              <a:t>Noisy sensors (traffic reports)</a:t>
            </a:r>
          </a:p>
          <a:p>
            <a:pPr marL="746125" lvl="2" indent="-346075"/>
            <a:r>
              <a:rPr lang="en-US" sz="1400" dirty="0"/>
              <a:t>Uncertainty in action outcomes (flat tire, etc.)</a:t>
            </a:r>
          </a:p>
          <a:p>
            <a:pPr marL="746125" lvl="2" indent="-346075"/>
            <a:r>
              <a:rPr lang="en-US" sz="1400" dirty="0"/>
              <a:t>Complexity of modeling and predicting traffic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 purely logical approach l</a:t>
            </a:r>
            <a:r>
              <a:rPr lang="en-US" sz="14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400" i="1" dirty="0"/>
              <a:t>A</a:t>
            </a:r>
            <a:r>
              <a:rPr lang="en-US" sz="1400" i="1" baseline="-25000" dirty="0"/>
              <a:t>25</a:t>
            </a:r>
            <a:r>
              <a:rPr lang="en-US" sz="14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 dirty="0" err="1"/>
              <a:t>A</a:t>
            </a:r>
            <a:r>
              <a:rPr lang="en-US" sz="1400" i="1" baseline="-25000" dirty="0" err="1"/>
              <a:t>Inf</a:t>
            </a:r>
            <a:r>
              <a:rPr lang="en-US" sz="1400" dirty="0"/>
              <a:t> guarantees to get there in time, but who lives forever?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/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DAEBF9-E575-4FB3-B9CB-E90C9B4F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81000"/>
                <a:ext cx="20955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</a:t>
            </a:r>
            <a:r>
              <a:rPr lang="en-US" baseline="0" dirty="0" err="1">
                <a:solidFill>
                  <a:schemeClr val="tx1"/>
                </a:solidFill>
              </a:rPr>
              <a:t>X,y</a:t>
            </a:r>
            <a:r>
              <a:rPr lang="en-US" baseline="0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004814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2963183" cy="1015663"/>
              </a:xfrm>
              <a:prstGeom prst="rect">
                <a:avLst/>
              </a:prstGeom>
              <a:blipFill>
                <a:blip r:embed="rId4"/>
                <a:stretch>
                  <a:fillRect l="-205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133600" cy="369332"/>
              </a:xfrm>
              <a:prstGeom prst="rect">
                <a:avLst/>
              </a:prstGeom>
              <a:blipFill>
                <a:blip r:embed="rId5"/>
                <a:stretch>
                  <a:fillRect l="-22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Joint probability table is typically too large!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274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44664A-D865-47F2-BBB5-ABE2C86DAC0E}"/>
              </a:ext>
            </a:extLst>
          </p:cNvPr>
          <p:cNvSpPr/>
          <p:nvPr/>
        </p:nvSpPr>
        <p:spPr>
          <a:xfrm>
            <a:off x="9144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8F6417-31BC-4D03-B022-9C4181788DFF}"/>
              </a:ext>
            </a:extLst>
          </p:cNvPr>
          <p:cNvSpPr/>
          <p:nvPr/>
        </p:nvSpPr>
        <p:spPr>
          <a:xfrm>
            <a:off x="27432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22062-7514-4673-B9C9-ADD634E6DD17}"/>
              </a:ext>
            </a:extLst>
          </p:cNvPr>
          <p:cNvSpPr/>
          <p:nvPr/>
        </p:nvSpPr>
        <p:spPr>
          <a:xfrm>
            <a:off x="3505200" y="2224089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Probability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0A35BC-7372-44C2-9F32-131D798E1DF1}"/>
              </a:ext>
            </a:extLst>
          </p:cNvPr>
          <p:cNvSpPr/>
          <p:nvPr/>
        </p:nvSpPr>
        <p:spPr>
          <a:xfrm>
            <a:off x="5334000" y="25217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3D7D9-9EC1-4A79-AF04-07D5C07522D0}"/>
              </a:ext>
            </a:extLst>
          </p:cNvPr>
          <p:cNvSpPr/>
          <p:nvPr/>
        </p:nvSpPr>
        <p:spPr>
          <a:xfrm>
            <a:off x="6164179" y="2224088"/>
            <a:ext cx="1524000" cy="97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Bayes’ Rule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 rot="18665004">
            <a:off x="2476499" y="15603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expected utility: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</a:t>
                </a:r>
                <a:r>
                  <a:rPr lang="en-US" dirty="0"/>
                  <a:t>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𝑔𝑖𝑟𝑎𝑓𝑓𝑒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h𝑖𝑝𝑝𝑜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estimate of X that minimizes the </a:t>
                </a:r>
                <a:r>
                  <a:rPr lang="en-US" sz="2400" i="1" dirty="0"/>
                  <a:t>expected loss</a:t>
                </a:r>
                <a:r>
                  <a:rPr lang="en-US" sz="2400" dirty="0"/>
                  <a:t> is the one that has the greatest posterior probability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 = x | E = e) = P(</a:t>
                </a:r>
                <a:r>
                  <a:rPr lang="en-US" sz="2400" dirty="0" err="1">
                    <a:solidFill>
                      <a:srgbClr val="0066FF"/>
                    </a:solidFill>
                  </a:rPr>
                  <a:t>x|e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).</a:t>
                </a:r>
              </a:p>
              <a:p>
                <a:pPr lvl="1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8870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62986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6105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7358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𝑐𝑜𝑤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r="-61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 r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62203" y="4470340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719935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381955" y="3201985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303265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648200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50247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simplifying assumption that the different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olidFill>
                      <a:srgbClr val="FF0000"/>
                    </a:solidFill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as binary vector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076700" y="4805492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770177" y="560112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818083" y="4142613"/>
            <a:ext cx="228602" cy="26884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1578768" y="560112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6353175" y="4543425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809263" y="5573235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P(spam)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spam), P(word = 0 | spam), 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</a:t>
            </a:r>
            <a:r>
              <a:rPr lang="en-US" sz="2400" dirty="0">
                <a:solidFill>
                  <a:srgbClr val="0066FF"/>
                </a:solidFill>
              </a:rPr>
              <a:t>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P(word = 0|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09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193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3886200" y="6096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P(spam)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3981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93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Note: </a:t>
            </a:r>
            <a:r>
              <a:rPr lang="en-US" sz="2400" dirty="0">
                <a:solidFill>
                  <a:srgbClr val="0066FF"/>
                </a:solidFill>
              </a:rPr>
              <a:t>P(word | spam)</a:t>
            </a:r>
            <a:r>
              <a:rPr lang="en-US" sz="2300" dirty="0">
                <a:cs typeface="Times New Roman"/>
              </a:rPr>
              <a:t> is the likelihood and the equation above is the </a:t>
            </a:r>
            <a:r>
              <a:rPr lang="en-US" sz="2300" i="1" dirty="0">
                <a:cs typeface="Times New Roman"/>
              </a:rPr>
              <a:t>maximum likelihood </a:t>
            </a:r>
            <a:r>
              <a:rPr lang="en-US" sz="2300" dirty="0">
                <a:cs typeface="Times New Roman"/>
              </a:rPr>
              <a:t>(ML) estimate. The estimate that maximizes probability of the data (words) given the parameter (class):</a:t>
            </a: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62000" y="3276600"/>
            <a:ext cx="2367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028890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486061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48609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Object 3"/>
              <p:cNvSpPr txBox="1"/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𝑐𝑙𝑎𝑠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5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28264" y="5604013"/>
            <a:ext cx="3382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: index of training document </a:t>
            </a:r>
          </a:p>
          <a:p>
            <a:r>
              <a:rPr lang="en-US" sz="2000" i="1" dirty="0"/>
              <a:t>i</a:t>
            </a:r>
            <a:r>
              <a:rPr lang="en-US" sz="2000" dirty="0"/>
              <a:t>: index of a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the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309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</a:t>
            </a:r>
            <a:r>
              <a:rPr lang="en-US" sz="2800" dirty="0">
                <a:solidFill>
                  <a:srgbClr val="0066FF"/>
                </a:solidFill>
              </a:rPr>
              <a:t>P(X | E)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66FF"/>
                </a:solidFill>
              </a:rPr>
              <a:t>P(X) </a:t>
            </a:r>
            <a:r>
              <a:rPr lang="en-US" sz="2800" dirty="0"/>
              <a:t>given a </a:t>
            </a:r>
            <a:r>
              <a:rPr lang="en-US" sz="2800" i="1" dirty="0"/>
              <a:t>training sample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52400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905000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>
            <a:off x="6318734" y="868788"/>
            <a:ext cx="316535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248400" y="990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40C7B-F10B-49F3-8347-7888FED1A698}"/>
              </a:ext>
            </a:extLst>
          </p:cNvPr>
          <p:cNvSpPr txBox="1"/>
          <p:nvPr/>
        </p:nvSpPr>
        <p:spPr>
          <a:xfrm>
            <a:off x="6299845" y="60923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255801-D503-4D43-BFB7-B8CAA8701E11}"/>
                  </a:ext>
                </a:extLst>
              </p:cNvPr>
              <p:cNvSpPr txBox="1"/>
              <p:nvPr/>
            </p:nvSpPr>
            <p:spPr>
              <a:xfrm>
                <a:off x="628650" y="5537537"/>
                <a:ext cx="7886700" cy="101566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random variable is a function that maps from the domain of possible worlds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(called sample space) to the real numbers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written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255801-D503-4D43-BFB7-B8CAA870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37537"/>
                <a:ext cx="7886700" cy="1015663"/>
              </a:xfrm>
              <a:prstGeom prst="rect">
                <a:avLst/>
              </a:prstGeom>
              <a:blipFill>
                <a:blip r:embed="rId12"/>
                <a:stretch>
                  <a:fillRect l="-694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4883</Words>
  <Application>Microsoft Office PowerPoint</Application>
  <PresentationFormat>On-screen Show (4:3)</PresentationFormat>
  <Paragraphs>595</Paragraphs>
  <Slides>48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Uncertainty and Probabilities</vt:lpstr>
      <vt:lpstr>Uncertainty is Bad for Agents based on Logic</vt:lpstr>
      <vt:lpstr>Making Decisions under Uncertainty</vt:lpstr>
      <vt:lpstr>Example: Monty Hall Problem</vt:lpstr>
      <vt:lpstr>Example: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</cp:lastModifiedBy>
  <cp:revision>22</cp:revision>
  <dcterms:created xsi:type="dcterms:W3CDTF">2020-12-02T20:47:32Z</dcterms:created>
  <dcterms:modified xsi:type="dcterms:W3CDTF">2021-04-22T18:10:36Z</dcterms:modified>
</cp:coreProperties>
</file>