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49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89" r:id="rId26"/>
    <p:sldId id="495" r:id="rId27"/>
    <p:sldId id="490" r:id="rId28"/>
    <p:sldId id="491" r:id="rId29"/>
    <p:sldId id="506" r:id="rId30"/>
    <p:sldId id="494" r:id="rId31"/>
    <p:sldId id="42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49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89"/>
            <p14:sldId id="495"/>
            <p14:sldId id="490"/>
            <p14:sldId id="491"/>
            <p14:sldId id="506"/>
            <p14:sldId id="494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50" d="100"/>
          <a:sy n="50" d="100"/>
        </p:scale>
        <p:origin x="9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3.png"/><Relationship Id="rId5" Type="http://schemas.openxmlformats.org/officeDocument/2006/relationships/tags" Target="../tags/tag10.xml"/><Relationship Id="rId10" Type="http://schemas.openxmlformats.org/officeDocument/2006/relationships/image" Target="../media/image42.png"/><Relationship Id="rId4" Type="http://schemas.openxmlformats.org/officeDocument/2006/relationships/tags" Target="../tags/tag9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AIMA Chapter 19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2070" y="5322326"/>
            <a:ext cx="4023359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By Michael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Hahsler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 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Based on slides by Dan Klein, Pieter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Abbeel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, Sergey Levine and  A. Farhadi.   All CS188 materials are at http://ai.berkeley.edu.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Ease of use</a:t>
                </a:r>
                <a:r>
                  <a:rPr lang="en-US" dirty="0"/>
                  <a:t>: Simpler hypotheses have fewer parameters and are easier to estimate.</a:t>
                </a:r>
              </a:p>
              <a:p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 models (e.g., independence assumption, linear models)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Regularization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  <a:blipFill>
                <a:blip r:embed="rId2"/>
                <a:stretch>
                  <a:fillRect l="-928" t="-2800" r="-115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4918075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10766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(points) with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(lines).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724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10D10-2FFE-43DA-BCE5-1174B149FD98}"/>
              </a:ext>
            </a:extLst>
          </p:cNvPr>
          <p:cNvSpPr txBox="1"/>
          <p:nvPr/>
        </p:nvSpPr>
        <p:spPr>
          <a:xfrm>
            <a:off x="6858000" y="152400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D6135-CCFC-443A-A8C9-2246FE099512}"/>
              </a:ext>
            </a:extLst>
          </p:cNvPr>
          <p:cNvSpPr txBox="1"/>
          <p:nvPr/>
        </p:nvSpPr>
        <p:spPr>
          <a:xfrm>
            <a:off x="9906000" y="424359"/>
            <a:ext cx="144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test how well the model will perform on new data (i.e., how well it generalizes).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 </a:t>
                </a:r>
                <a:r>
                  <a:rPr lang="en-US" dirty="0"/>
                  <a:t>(a part of the available data).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have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Model parameters (the model): E.g., probabilities, weights, factors.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Hyperparameters: Choices for the algorithm used for learning.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“Learner” (algorithm)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can learn models with different hyperparameters, but how do we know which set of hyperparameters is best?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  <a:blipFill>
                <a:blip r:embed="rId3"/>
                <a:stretch>
                  <a:fillRect l="-1025" t="-3075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Learn models using the training set and different hyperparameters.</a:t>
            </a:r>
          </a:p>
          <a:p>
            <a:pPr>
              <a:lnSpc>
                <a:spcPct val="80000"/>
              </a:lnSpc>
            </a:pPr>
            <a:r>
              <a:rPr lang="en-US" dirty="0"/>
              <a:t>Often a grid of possible hyperparameter combinations or some greedy search is used.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Evaluate the models using the </a:t>
            </a:r>
            <a:r>
              <a:rPr lang="en-US" b="1" dirty="0"/>
              <a:t>validation data </a:t>
            </a:r>
            <a:r>
              <a:rPr lang="en-US" dirty="0"/>
              <a:t>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Learn the final model using all training and validation data.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hyper parameters are chosen, the final model is evaluated against the test set to estimate the model accuracy.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dirty="0"/>
              <a:t>Supervised Learning: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Random splits: </a:t>
            </a:r>
            <a:r>
              <a:rPr lang="en-US" dirty="0"/>
              <a:t>Split the data randomly in, e.g., </a:t>
            </a:r>
            <a:br>
              <a:rPr lang="en-US" dirty="0"/>
            </a:br>
            <a:r>
              <a:rPr lang="en-US" dirty="0"/>
              <a:t> 60% training, 20% validation, and 20% testing.</a:t>
            </a:r>
          </a:p>
          <a:p>
            <a:endParaRPr lang="en-US" dirty="0"/>
          </a:p>
          <a:p>
            <a:r>
              <a:rPr lang="en-US" b="1" dirty="0"/>
              <a:t>k-fold cross validation:</a:t>
            </a:r>
            <a:r>
              <a:rPr lang="en-US" dirty="0"/>
              <a:t> Use training &amp; validation data better</a:t>
            </a:r>
            <a:endParaRPr lang="en-US" b="1" dirty="0"/>
          </a:p>
          <a:p>
            <a:pPr lvl="1"/>
            <a:r>
              <a:rPr lang="en-US" dirty="0"/>
              <a:t>split the training &amp; validation data randomly into k folds.</a:t>
            </a:r>
          </a:p>
          <a:p>
            <a:pPr lvl="1"/>
            <a:r>
              <a:rPr lang="en-US" dirty="0"/>
              <a:t>For k rounds hold 1 fold back for testing and use the remaining k-1 folds for training.</a:t>
            </a:r>
          </a:p>
          <a:p>
            <a:pPr lvl="1"/>
            <a:r>
              <a:rPr lang="en-US" dirty="0"/>
              <a:t>Use the average error/accuracy as a better estimate.</a:t>
            </a:r>
          </a:p>
          <a:p>
            <a:pPr lvl="1"/>
            <a:r>
              <a:rPr lang="en-US" dirty="0"/>
              <a:t>Some algorithms/tools do that internally.</a:t>
            </a:r>
          </a:p>
          <a:p>
            <a:pPr lvl="1"/>
            <a:endParaRPr lang="en-US" dirty="0"/>
          </a:p>
          <a:p>
            <a:r>
              <a:rPr lang="en-US" b="1" dirty="0"/>
              <a:t>LOOCV</a:t>
            </a:r>
            <a:r>
              <a:rPr lang="en-US" dirty="0"/>
              <a:t> (leave-one-out cross validation): k = n used if very little data is available.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F35C90-26E4-4465-81D4-0F7552A11898}"/>
              </a:ext>
            </a:extLst>
          </p:cNvPr>
          <p:cNvSpPr/>
          <p:nvPr/>
        </p:nvSpPr>
        <p:spPr>
          <a:xfrm>
            <a:off x="9220200" y="1600200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“good”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8550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blipFill>
                <a:blip r:embed="rId3"/>
                <a:stretch>
                  <a:fillRect l="-2277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Loss function: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Solution: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blipFill>
                <a:blip r:embed="rId5"/>
                <a:stretch>
                  <a:fillRect l="-4063" t="-25490" r="-15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3934353" y="3633017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3276601" y="4355068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D17-64BC-43CD-8771-AFFF9A5BA09D}"/>
              </a:ext>
            </a:extLst>
          </p:cNvPr>
          <p:cNvSpPr txBox="1"/>
          <p:nvPr/>
        </p:nvSpPr>
        <p:spPr>
          <a:xfrm>
            <a:off x="6324600" y="2514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loss over the whole data matrix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blipFill>
                <a:blip r:embed="rId6"/>
                <a:stretch>
                  <a:fillRect l="-3152" t="-26000" r="-7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vector of partial derivatives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blipFill>
                <a:blip r:embed="rId7"/>
                <a:stretch>
                  <a:fillRect l="-936" t="-10000" r="-8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sequence of decisions 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𝑙𝑒𝑎𝑓𝑁𝑜𝑑𝑒𝑀𝑎𝑡𝑐h𝑖𝑛𝑔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Approximates a Bayes classifier with the naïve assumption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neighbors.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𝑛𝑒𝑖𝑔h𝑏𝑜𝑟h𝑜𝑜𝑑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k is a hyperparameter. Larger k smooth the decision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522" t="-7229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the maximum margin separator using only the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(low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layers (e.g., convolution layers)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B46-3716-4AB8-A14D-8043C664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other models exist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Generalized linear model (GLM): </a:t>
            </a:r>
            <a:r>
              <a:rPr lang="en-US" dirty="0"/>
              <a:t>A model family that includes linear regression and the classification method </a:t>
            </a:r>
            <a:r>
              <a:rPr lang="en-US" b="1" dirty="0">
                <a:solidFill>
                  <a:srgbClr val="FF0000"/>
                </a:solidFill>
              </a:rPr>
              <a:t>logistic regression.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used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Ensemble Learning: </a:t>
            </a:r>
            <a:r>
              <a:rPr lang="en-US" dirty="0"/>
              <a:t>Use many models and combine the results (e.g., random forest, boosting).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Regularization: </a:t>
            </a:r>
            <a:r>
              <a:rPr lang="en-US" dirty="0"/>
              <a:t>enforce simplicity by using a penalty for complexity.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Stochastic Gradient Descent (SGD): </a:t>
            </a:r>
            <a:r>
              <a:rPr lang="en-US" dirty="0"/>
              <a:t>to find model parameters that minimizes the loss.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 trick: </a:t>
            </a:r>
            <a:r>
              <a:rPr lang="en-US" dirty="0"/>
              <a:t>Let a linear classifier learn non-linear decision boundaries ( = a linear boundary in a high dimensional space).</a:t>
            </a:r>
          </a:p>
        </p:txBody>
      </p:sp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  <a:blipFill>
                <a:blip r:embed="rId4"/>
                <a:stretch>
                  <a:fillRect l="-889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901" name="Freeform 5"/>
          <p:cNvSpPr>
            <a:spLocks/>
          </p:cNvSpPr>
          <p:nvPr/>
        </p:nvSpPr>
        <p:spPr bwMode="auto">
          <a:xfrm>
            <a:off x="9015413" y="3522365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3676353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10404475" y="348267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10404475" y="302865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7" name="Line 11"/>
          <p:cNvSpPr>
            <a:spLocks noChangeShapeType="1"/>
          </p:cNvSpPr>
          <p:nvPr/>
        </p:nvSpPr>
        <p:spPr bwMode="auto">
          <a:xfrm>
            <a:off x="10461625" y="3077865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289128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/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20000" r="-4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02F09B93-2CD9-41C5-8DE6-DECCC24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919538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blipFill>
                <a:blip r:embed="rId4"/>
                <a:stretch>
                  <a:fillRect l="-6107" t="-5882" r="-22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66B65-1BB0-4757-AA47-7C3ABA702046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/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4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74327D8-4E62-4D4B-85C6-192FD48F2A0F}"/>
              </a:ext>
            </a:extLst>
          </p:cNvPr>
          <p:cNvSpPr/>
          <p:nvPr/>
        </p:nvSpPr>
        <p:spPr>
          <a:xfrm>
            <a:off x="5686217" y="5678988"/>
            <a:ext cx="2667000" cy="599575"/>
          </a:xfrm>
          <a:prstGeom prst="wedgeRectCallout">
            <a:avLst>
              <a:gd name="adj1" fmla="val 28771"/>
              <a:gd name="adj2" fmla="val -24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6399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33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4290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5094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974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41587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4E0AA8AE-6925-4F7C-A730-1E7D8B8E0EFE}"/>
              </a:ext>
            </a:extLst>
          </p:cNvPr>
          <p:cNvSpPr>
            <a:spLocks/>
          </p:cNvSpPr>
          <p:nvPr/>
        </p:nvSpPr>
        <p:spPr bwMode="auto">
          <a:xfrm>
            <a:off x="8610600" y="4876800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8" descr="txp_fig">
            <a:extLst>
              <a:ext uri="{FF2B5EF4-FFF2-40B4-BE49-F238E27FC236}">
                <a16:creationId xmlns:a16="http://schemas.microsoft.com/office/drawing/2014/main" id="{E378F449-73F0-43E1-96F9-96F7BC8A7D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87" y="5030788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81DA6158-51DB-4E5E-8FB2-78446E4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83711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AE93D00-9C62-4E46-9476-83CD0CB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38308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13ECD89-E7C6-46D3-8198-515641E9E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2" y="4432300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3" descr="txp_fig">
            <a:extLst>
              <a:ext uri="{FF2B5EF4-FFF2-40B4-BE49-F238E27FC236}">
                <a16:creationId xmlns:a16="http://schemas.microsoft.com/office/drawing/2014/main" id="{A49FDC39-1280-4F64-B889-19B1BF48219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5643563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/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17391" r="-43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0/1 loss,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This is equivalent (by Bayes’ rule and dropping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to: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and guarantees the lowest possible error rate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Needs the complete joint probability which requires in the general case a probability table with one entry for each possible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why we often use the naïve Bayes classifier, which is not optimal.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  <a:blipFill>
                <a:blip r:embed="rId2"/>
                <a:stretch>
                  <a:fillRect l="-738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2177</Words>
  <Application>Microsoft Office PowerPoint</Application>
  <PresentationFormat>Widescreen</PresentationFormat>
  <Paragraphs>308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Artificial Intelligence  Learning  from Examples</vt:lpstr>
      <vt:lpstr>Learning from Examples: Machine Learning</vt:lpstr>
      <vt:lpstr>Supervised Learning</vt:lpstr>
      <vt:lpstr>Supervised Learning</vt:lpstr>
      <vt:lpstr>Consistency vs. Simplicity</vt:lpstr>
      <vt:lpstr>Consistency vs. Simplicity</vt:lpstr>
      <vt:lpstr>Consistency and Loss</vt:lpstr>
      <vt:lpstr>Consistency and Loss</vt:lpstr>
      <vt:lpstr>Example: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Decision Trees</vt:lpstr>
      <vt:lpstr>Naïve Bayes Classifier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</cp:lastModifiedBy>
  <cp:revision>26</cp:revision>
  <dcterms:created xsi:type="dcterms:W3CDTF">2020-11-16T22:49:03Z</dcterms:created>
  <dcterms:modified xsi:type="dcterms:W3CDTF">2021-04-27T18:02:26Z</dcterms:modified>
</cp:coreProperties>
</file>