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63" r:id="rId5"/>
    <p:sldId id="259" r:id="rId6"/>
    <p:sldId id="256" r:id="rId7"/>
    <p:sldId id="258" r:id="rId8"/>
    <p:sldId id="261"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8BBDB-D592-49E5-8AAD-0636F4D6537B}" v="1" dt="2022-09-19T11:56:37.157"/>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5" autoAdjust="0"/>
    <p:restoredTop sz="81786" autoAdjust="0"/>
  </p:normalViewPr>
  <p:slideViewPr>
    <p:cSldViewPr snapToGrid="0">
      <p:cViewPr varScale="1">
        <p:scale>
          <a:sx n="95" d="100"/>
          <a:sy n="95" d="100"/>
        </p:scale>
        <p:origin x="9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Lopez" userId="1d6cfa26-9120-459a-a0dd-322cb2a0241f" providerId="ADAL" clId="{9902A70B-300E-40B7-8588-DF8593D9DD98}"/>
    <pc:docChg chg="undo custSel addSld delSld modSld sldOrd">
      <pc:chgData name="Luis Lopez" userId="1d6cfa26-9120-459a-a0dd-322cb2a0241f" providerId="ADAL" clId="{9902A70B-300E-40B7-8588-DF8593D9DD98}" dt="2022-09-15T22:08:41.851" v="425" actId="1076"/>
      <pc:docMkLst>
        <pc:docMk/>
      </pc:docMkLst>
      <pc:sldChg chg="modSp mod">
        <pc:chgData name="Luis Lopez" userId="1d6cfa26-9120-459a-a0dd-322cb2a0241f" providerId="ADAL" clId="{9902A70B-300E-40B7-8588-DF8593D9DD98}" dt="2022-09-15T22:06:38.811" v="408" actId="27636"/>
        <pc:sldMkLst>
          <pc:docMk/>
          <pc:sldMk cId="3315212850" sldId="256"/>
        </pc:sldMkLst>
        <pc:spChg chg="mod">
          <ac:chgData name="Luis Lopez" userId="1d6cfa26-9120-459a-a0dd-322cb2a0241f" providerId="ADAL" clId="{9902A70B-300E-40B7-8588-DF8593D9DD98}" dt="2022-09-15T22:06:38.811" v="408" actId="27636"/>
          <ac:spMkLst>
            <pc:docMk/>
            <pc:sldMk cId="3315212850" sldId="256"/>
            <ac:spMk id="5" creationId="{1344D744-AA4C-791D-F75B-CC8DB209C117}"/>
          </ac:spMkLst>
        </pc:spChg>
      </pc:sldChg>
      <pc:sldChg chg="modSp mod">
        <pc:chgData name="Luis Lopez" userId="1d6cfa26-9120-459a-a0dd-322cb2a0241f" providerId="ADAL" clId="{9902A70B-300E-40B7-8588-DF8593D9DD98}" dt="2022-09-15T22:07:11.013" v="413" actId="113"/>
        <pc:sldMkLst>
          <pc:docMk/>
          <pc:sldMk cId="206558579" sldId="258"/>
        </pc:sldMkLst>
        <pc:spChg chg="mod">
          <ac:chgData name="Luis Lopez" userId="1d6cfa26-9120-459a-a0dd-322cb2a0241f" providerId="ADAL" clId="{9902A70B-300E-40B7-8588-DF8593D9DD98}" dt="2022-09-15T22:07:11.013" v="413" actId="113"/>
          <ac:spMkLst>
            <pc:docMk/>
            <pc:sldMk cId="206558579" sldId="258"/>
            <ac:spMk id="5" creationId="{1344D744-AA4C-791D-F75B-CC8DB209C117}"/>
          </ac:spMkLst>
        </pc:spChg>
      </pc:sldChg>
      <pc:sldChg chg="modSp mod">
        <pc:chgData name="Luis Lopez" userId="1d6cfa26-9120-459a-a0dd-322cb2a0241f" providerId="ADAL" clId="{9902A70B-300E-40B7-8588-DF8593D9DD98}" dt="2022-09-15T22:06:43.277" v="409" actId="113"/>
        <pc:sldMkLst>
          <pc:docMk/>
          <pc:sldMk cId="1844237378" sldId="259"/>
        </pc:sldMkLst>
        <pc:spChg chg="mod">
          <ac:chgData name="Luis Lopez" userId="1d6cfa26-9120-459a-a0dd-322cb2a0241f" providerId="ADAL" clId="{9902A70B-300E-40B7-8588-DF8593D9DD98}" dt="2022-09-15T22:06:43.277" v="409" actId="113"/>
          <ac:spMkLst>
            <pc:docMk/>
            <pc:sldMk cId="1844237378" sldId="259"/>
            <ac:spMk id="8" creationId="{93D38A8D-C2B1-C751-2B06-963C0AFADB2A}"/>
          </ac:spMkLst>
        </pc:spChg>
      </pc:sldChg>
      <pc:sldChg chg="del">
        <pc:chgData name="Luis Lopez" userId="1d6cfa26-9120-459a-a0dd-322cb2a0241f" providerId="ADAL" clId="{9902A70B-300E-40B7-8588-DF8593D9DD98}" dt="2022-09-15T21:26:54.282" v="339" actId="47"/>
        <pc:sldMkLst>
          <pc:docMk/>
          <pc:sldMk cId="1716124294" sldId="260"/>
        </pc:sldMkLst>
      </pc:sldChg>
      <pc:sldChg chg="modSp mod">
        <pc:chgData name="Luis Lopez" userId="1d6cfa26-9120-459a-a0dd-322cb2a0241f" providerId="ADAL" clId="{9902A70B-300E-40B7-8588-DF8593D9DD98}" dt="2022-09-15T22:07:39.693" v="416" actId="2711"/>
        <pc:sldMkLst>
          <pc:docMk/>
          <pc:sldMk cId="2758158393" sldId="261"/>
        </pc:sldMkLst>
        <pc:spChg chg="mod">
          <ac:chgData name="Luis Lopez" userId="1d6cfa26-9120-459a-a0dd-322cb2a0241f" providerId="ADAL" clId="{9902A70B-300E-40B7-8588-DF8593D9DD98}" dt="2022-09-15T22:07:24.292" v="415" actId="113"/>
          <ac:spMkLst>
            <pc:docMk/>
            <pc:sldMk cId="2758158393" sldId="261"/>
            <ac:spMk id="5" creationId="{1344D744-AA4C-791D-F75B-CC8DB209C117}"/>
          </ac:spMkLst>
        </pc:spChg>
        <pc:spChg chg="mod">
          <ac:chgData name="Luis Lopez" userId="1d6cfa26-9120-459a-a0dd-322cb2a0241f" providerId="ADAL" clId="{9902A70B-300E-40B7-8588-DF8593D9DD98}" dt="2022-09-15T22:07:39.693" v="416" actId="2711"/>
          <ac:spMkLst>
            <pc:docMk/>
            <pc:sldMk cId="2758158393" sldId="261"/>
            <ac:spMk id="10" creationId="{F41079A5-D605-CEA4-9219-69E1D6ECCCA5}"/>
          </ac:spMkLst>
        </pc:spChg>
      </pc:sldChg>
      <pc:sldChg chg="modSp mod">
        <pc:chgData name="Luis Lopez" userId="1d6cfa26-9120-459a-a0dd-322cb2a0241f" providerId="ADAL" clId="{9902A70B-300E-40B7-8588-DF8593D9DD98}" dt="2022-09-15T22:08:41.851" v="425" actId="1076"/>
        <pc:sldMkLst>
          <pc:docMk/>
          <pc:sldMk cId="3023756062" sldId="262"/>
        </pc:sldMkLst>
        <pc:spChg chg="mod">
          <ac:chgData name="Luis Lopez" userId="1d6cfa26-9120-459a-a0dd-322cb2a0241f" providerId="ADAL" clId="{9902A70B-300E-40B7-8588-DF8593D9DD98}" dt="2022-09-15T22:07:59.690" v="418" actId="113"/>
          <ac:spMkLst>
            <pc:docMk/>
            <pc:sldMk cId="3023756062" sldId="262"/>
            <ac:spMk id="5" creationId="{1344D744-AA4C-791D-F75B-CC8DB209C117}"/>
          </ac:spMkLst>
        </pc:spChg>
        <pc:spChg chg="mod">
          <ac:chgData name="Luis Lopez" userId="1d6cfa26-9120-459a-a0dd-322cb2a0241f" providerId="ADAL" clId="{9902A70B-300E-40B7-8588-DF8593D9DD98}" dt="2022-09-15T22:08:41.851" v="425" actId="1076"/>
          <ac:spMkLst>
            <pc:docMk/>
            <pc:sldMk cId="3023756062" sldId="262"/>
            <ac:spMk id="6" creationId="{D0181C9E-75DD-2B6E-9072-2AE40225F1DA}"/>
          </ac:spMkLst>
        </pc:spChg>
        <pc:spChg chg="mod">
          <ac:chgData name="Luis Lopez" userId="1d6cfa26-9120-459a-a0dd-322cb2a0241f" providerId="ADAL" clId="{9902A70B-300E-40B7-8588-DF8593D9DD98}" dt="2022-09-15T22:08:06.097" v="419" actId="2711"/>
          <ac:spMkLst>
            <pc:docMk/>
            <pc:sldMk cId="3023756062" sldId="262"/>
            <ac:spMk id="10" creationId="{F41079A5-D605-CEA4-9219-69E1D6ECCCA5}"/>
          </ac:spMkLst>
        </pc:spChg>
      </pc:sldChg>
      <pc:sldChg chg="addSp delSp modSp new mod ord">
        <pc:chgData name="Luis Lopez" userId="1d6cfa26-9120-459a-a0dd-322cb2a0241f" providerId="ADAL" clId="{9902A70B-300E-40B7-8588-DF8593D9DD98}" dt="2022-09-15T22:06:05.167" v="402" actId="207"/>
        <pc:sldMkLst>
          <pc:docMk/>
          <pc:sldMk cId="3070313038" sldId="263"/>
        </pc:sldMkLst>
        <pc:spChg chg="del">
          <ac:chgData name="Luis Lopez" userId="1d6cfa26-9120-459a-a0dd-322cb2a0241f" providerId="ADAL" clId="{9902A70B-300E-40B7-8588-DF8593D9DD98}" dt="2022-09-15T21:27:04.829" v="345" actId="478"/>
          <ac:spMkLst>
            <pc:docMk/>
            <pc:sldMk cId="3070313038" sldId="263"/>
            <ac:spMk id="2" creationId="{E3946CD7-D892-3697-6E28-30B2E40F10E3}"/>
          </ac:spMkLst>
        </pc:spChg>
        <pc:spChg chg="del">
          <ac:chgData name="Luis Lopez" userId="1d6cfa26-9120-459a-a0dd-322cb2a0241f" providerId="ADAL" clId="{9902A70B-300E-40B7-8588-DF8593D9DD98}" dt="2022-09-15T21:27:07.508" v="346" actId="478"/>
          <ac:spMkLst>
            <pc:docMk/>
            <pc:sldMk cId="3070313038" sldId="263"/>
            <ac:spMk id="3" creationId="{B69E20B1-9A6B-A29A-C061-34CAAB6D8F9E}"/>
          </ac:spMkLst>
        </pc:spChg>
        <pc:spChg chg="add mod">
          <ac:chgData name="Luis Lopez" userId="1d6cfa26-9120-459a-a0dd-322cb2a0241f" providerId="ADAL" clId="{9902A70B-300E-40B7-8588-DF8593D9DD98}" dt="2022-09-15T22:06:05.167" v="402" actId="207"/>
          <ac:spMkLst>
            <pc:docMk/>
            <pc:sldMk cId="3070313038" sldId="263"/>
            <ac:spMk id="5" creationId="{27D1FBB6-574B-2169-5EC2-A9EA8919F18C}"/>
          </ac:spMkLst>
        </pc:spChg>
        <pc:picChg chg="add mod">
          <ac:chgData name="Luis Lopez" userId="1d6cfa26-9120-459a-a0dd-322cb2a0241f" providerId="ADAL" clId="{9902A70B-300E-40B7-8588-DF8593D9DD98}" dt="2022-09-15T21:27:23.004" v="353" actId="1076"/>
          <ac:picMkLst>
            <pc:docMk/>
            <pc:sldMk cId="3070313038" sldId="263"/>
            <ac:picMk id="4" creationId="{3A952E73-8338-575E-3D06-999CFEC0AC28}"/>
          </ac:picMkLst>
        </pc:picChg>
      </pc:sldChg>
    </pc:docChg>
  </pc:docChgLst>
  <pc:docChgLst>
    <pc:chgData name="Javier Gonzalez" userId="296af6cd-d7c4-4d0c-be84-634076c9fb68" providerId="ADAL" clId="{69C8BBDB-D592-49E5-8AAD-0636F4D6537B}"/>
    <pc:docChg chg="custSel addSld modSld">
      <pc:chgData name="Javier Gonzalez" userId="296af6cd-d7c4-4d0c-be84-634076c9fb68" providerId="ADAL" clId="{69C8BBDB-D592-49E5-8AAD-0636F4D6537B}" dt="2022-09-19T11:58:17.237" v="53" actId="1076"/>
      <pc:docMkLst>
        <pc:docMk/>
      </pc:docMkLst>
      <pc:sldChg chg="modSp mod">
        <pc:chgData name="Javier Gonzalez" userId="296af6cd-d7c4-4d0c-be84-634076c9fb68" providerId="ADAL" clId="{69C8BBDB-D592-49E5-8AAD-0636F4D6537B}" dt="2022-09-19T11:56:37.329" v="3" actId="27636"/>
        <pc:sldMkLst>
          <pc:docMk/>
          <pc:sldMk cId="1844237378" sldId="259"/>
        </pc:sldMkLst>
        <pc:spChg chg="mod">
          <ac:chgData name="Javier Gonzalez" userId="296af6cd-d7c4-4d0c-be84-634076c9fb68" providerId="ADAL" clId="{69C8BBDB-D592-49E5-8AAD-0636F4D6537B}" dt="2022-09-19T11:56:37.329" v="3" actId="27636"/>
          <ac:spMkLst>
            <pc:docMk/>
            <pc:sldMk cId="1844237378" sldId="259"/>
            <ac:spMk id="8" creationId="{93D38A8D-C2B1-C751-2B06-963C0AFADB2A}"/>
          </ac:spMkLst>
        </pc:spChg>
      </pc:sldChg>
      <pc:sldChg chg="modSp mod">
        <pc:chgData name="Javier Gonzalez" userId="296af6cd-d7c4-4d0c-be84-634076c9fb68" providerId="ADAL" clId="{69C8BBDB-D592-49E5-8AAD-0636F4D6537B}" dt="2022-09-19T11:56:37.323" v="2" actId="27636"/>
        <pc:sldMkLst>
          <pc:docMk/>
          <pc:sldMk cId="3070313038" sldId="263"/>
        </pc:sldMkLst>
        <pc:spChg chg="mod">
          <ac:chgData name="Javier Gonzalez" userId="296af6cd-d7c4-4d0c-be84-634076c9fb68" providerId="ADAL" clId="{69C8BBDB-D592-49E5-8AAD-0636F4D6537B}" dt="2022-09-19T11:56:37.323" v="2" actId="27636"/>
          <ac:spMkLst>
            <pc:docMk/>
            <pc:sldMk cId="3070313038" sldId="263"/>
            <ac:spMk id="5" creationId="{27D1FBB6-574B-2169-5EC2-A9EA8919F18C}"/>
          </ac:spMkLst>
        </pc:spChg>
      </pc:sldChg>
      <pc:sldChg chg="addSp delSp modSp add mod modNotesTx">
        <pc:chgData name="Javier Gonzalez" userId="296af6cd-d7c4-4d0c-be84-634076c9fb68" providerId="ADAL" clId="{69C8BBDB-D592-49E5-8AAD-0636F4D6537B}" dt="2022-09-19T11:58:17.237" v="53" actId="1076"/>
        <pc:sldMkLst>
          <pc:docMk/>
          <pc:sldMk cId="3341440556" sldId="264"/>
        </pc:sldMkLst>
        <pc:spChg chg="mod">
          <ac:chgData name="Javier Gonzalez" userId="296af6cd-d7c4-4d0c-be84-634076c9fb68" providerId="ADAL" clId="{69C8BBDB-D592-49E5-8AAD-0636F4D6537B}" dt="2022-09-19T11:57:03.320" v="50" actId="27636"/>
          <ac:spMkLst>
            <pc:docMk/>
            <pc:sldMk cId="3341440556" sldId="264"/>
            <ac:spMk id="8" creationId="{93D38A8D-C2B1-C751-2B06-963C0AFADB2A}"/>
          </ac:spMkLst>
        </pc:spChg>
        <pc:picChg chg="add mod">
          <ac:chgData name="Javier Gonzalez" userId="296af6cd-d7c4-4d0c-be84-634076c9fb68" providerId="ADAL" clId="{69C8BBDB-D592-49E5-8AAD-0636F4D6537B}" dt="2022-09-19T11:58:17.237" v="53" actId="1076"/>
          <ac:picMkLst>
            <pc:docMk/>
            <pc:sldMk cId="3341440556" sldId="264"/>
            <ac:picMk id="3" creationId="{A7509FED-73D7-130B-E2C3-1C248F12F92C}"/>
          </ac:picMkLst>
        </pc:picChg>
        <pc:picChg chg="del">
          <ac:chgData name="Javier Gonzalez" userId="296af6cd-d7c4-4d0c-be84-634076c9fb68" providerId="ADAL" clId="{69C8BBDB-D592-49E5-8AAD-0636F4D6537B}" dt="2022-09-19T11:56:40.919" v="4" actId="478"/>
          <ac:picMkLst>
            <pc:docMk/>
            <pc:sldMk cId="3341440556" sldId="264"/>
            <ac:picMk id="5" creationId="{1B76F018-1957-5B59-2C52-463E399561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DA16D-E2C4-4857-A382-BF0975C100CC}"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5847B-B0F9-4FFC-899C-F581BD9DD27B}" type="slidenum">
              <a:rPr lang="en-US" smtClean="0"/>
              <a:t>‹#›</a:t>
            </a:fld>
            <a:endParaRPr lang="en-US"/>
          </a:p>
        </p:txBody>
      </p:sp>
    </p:spTree>
    <p:extLst>
      <p:ext uri="{BB962C8B-B14F-4D97-AF65-F5344CB8AC3E}">
        <p14:creationId xmlns:p14="http://schemas.microsoft.com/office/powerpoint/2010/main" val="184277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171717"/>
                </a:solidFill>
                <a:effectLst/>
                <a:latin typeface="Segoe UI" panose="020B0502040204020203" pitchFamily="34" charset="0"/>
              </a:rPr>
              <a:t>Al aplicar etiquetas de metadatos a los recursos en la nube, incluye información que no se pudo incluir en el nombre del recurso. Por ejemplo, incluya información sobre el recurso. Puede usar esa información para ejecutar filtrados e informes más elaborados sobre los recursos. Quiere que estas etiquetas incluyan contexto sobre la carga de trabajo o la aplicación asociadas del recurso, los requisitos operativos y la información de propiedad. Los equipos de TI o empresariales usan esta información para encontrar recursos o generar informes sobre el uso y la facturación de los rhttps://docs.microsoft.com/es-es/azure/cloud-adoption-framework/decision-guides/resource-tagging/ecursos.</a:t>
            </a:r>
            <a:endParaRPr lang="en-US" dirty="0"/>
          </a:p>
        </p:txBody>
      </p:sp>
      <p:sp>
        <p:nvSpPr>
          <p:cNvPr id="4" name="Slide Number Placeholder 3"/>
          <p:cNvSpPr>
            <a:spLocks noGrp="1"/>
          </p:cNvSpPr>
          <p:nvPr>
            <p:ph type="sldNum" sz="quarter" idx="5"/>
          </p:nvPr>
        </p:nvSpPr>
        <p:spPr/>
        <p:txBody>
          <a:bodyPr/>
          <a:lstStyle/>
          <a:p>
            <a:fld id="{2145847B-B0F9-4FFC-899C-F581BD9DD27B}" type="slidenum">
              <a:rPr lang="en-US" smtClean="0"/>
              <a:t>2</a:t>
            </a:fld>
            <a:endParaRPr lang="en-US"/>
          </a:p>
        </p:txBody>
      </p:sp>
    </p:spTree>
    <p:extLst>
      <p:ext uri="{BB962C8B-B14F-4D97-AF65-F5344CB8AC3E}">
        <p14:creationId xmlns:p14="http://schemas.microsoft.com/office/powerpoint/2010/main" val="313489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5847B-B0F9-4FFC-899C-F581BD9DD27B}" type="slidenum">
              <a:rPr lang="en-US" smtClean="0"/>
              <a:t>3</a:t>
            </a:fld>
            <a:endParaRPr lang="en-US"/>
          </a:p>
        </p:txBody>
      </p:sp>
    </p:spTree>
    <p:extLst>
      <p:ext uri="{BB962C8B-B14F-4D97-AF65-F5344CB8AC3E}">
        <p14:creationId xmlns:p14="http://schemas.microsoft.com/office/powerpoint/2010/main" val="21390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5847B-B0F9-4FFC-899C-F581BD9DD27B}" type="slidenum">
              <a:rPr lang="en-US" smtClean="0"/>
              <a:t>6</a:t>
            </a:fld>
            <a:endParaRPr lang="en-US"/>
          </a:p>
        </p:txBody>
      </p:sp>
    </p:spTree>
    <p:extLst>
      <p:ext uri="{BB962C8B-B14F-4D97-AF65-F5344CB8AC3E}">
        <p14:creationId xmlns:p14="http://schemas.microsoft.com/office/powerpoint/2010/main" val="124909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5847B-B0F9-4FFC-899C-F581BD9DD27B}" type="slidenum">
              <a:rPr lang="en-US" smtClean="0"/>
              <a:t>7</a:t>
            </a:fld>
            <a:endParaRPr lang="en-US"/>
          </a:p>
        </p:txBody>
      </p:sp>
    </p:spTree>
    <p:extLst>
      <p:ext uri="{BB962C8B-B14F-4D97-AF65-F5344CB8AC3E}">
        <p14:creationId xmlns:p14="http://schemas.microsoft.com/office/powerpoint/2010/main" val="371097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623E-CCB9-2CC0-40A0-200A8B7B4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2B8897-C62E-0F25-E951-35347D169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4153FB-382E-E5A6-E18A-BDBBE04E885D}"/>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5" name="Footer Placeholder 4">
            <a:extLst>
              <a:ext uri="{FF2B5EF4-FFF2-40B4-BE49-F238E27FC236}">
                <a16:creationId xmlns:a16="http://schemas.microsoft.com/office/drawing/2014/main" id="{42707E6D-EA53-0AD3-F71A-C7DD7334F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85215-F104-62BD-6AAF-5F9AF9CD1DB5}"/>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271258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258-EA51-8793-785F-2387B4DAAF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8EDFEB-B619-8647-B31A-5A1C27C07C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216B0-38B8-8A4D-35F0-966694DCECC9}"/>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5" name="Footer Placeholder 4">
            <a:extLst>
              <a:ext uri="{FF2B5EF4-FFF2-40B4-BE49-F238E27FC236}">
                <a16:creationId xmlns:a16="http://schemas.microsoft.com/office/drawing/2014/main" id="{47257154-CE84-CF46-3C5A-BDC6901B1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4642A-A5DA-3142-50B7-E61E6C3C9662}"/>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74677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45CCE4-163F-B1A5-4276-FFE11C4FC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EB0BC8-B30A-8BD0-A360-FE813CAA4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3E36F-602F-41E5-480C-22B60AF8B4CB}"/>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5" name="Footer Placeholder 4">
            <a:extLst>
              <a:ext uri="{FF2B5EF4-FFF2-40B4-BE49-F238E27FC236}">
                <a16:creationId xmlns:a16="http://schemas.microsoft.com/office/drawing/2014/main" id="{94605669-C7B5-4026-65DA-12845FCE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5258D-3A72-2382-BE20-27BE543EE8DD}"/>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390363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6914-0854-13F4-5FB0-EF6963AEE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78CA5-B3A4-2030-9F84-C39C9362DA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2FCBD-40B2-D941-0549-1B9334864EB3}"/>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5" name="Footer Placeholder 4">
            <a:extLst>
              <a:ext uri="{FF2B5EF4-FFF2-40B4-BE49-F238E27FC236}">
                <a16:creationId xmlns:a16="http://schemas.microsoft.com/office/drawing/2014/main" id="{D55AF574-B848-977F-8774-E305FCDCD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F008D-9DDB-A61A-1016-F9AFC549673E}"/>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334187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1035-9883-7C86-D40B-C23F584A5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2576A8-BE43-2208-62C6-A34E957E7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8F8CBC-CB21-AE1C-AEBF-D15C95628E6E}"/>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5" name="Footer Placeholder 4">
            <a:extLst>
              <a:ext uri="{FF2B5EF4-FFF2-40B4-BE49-F238E27FC236}">
                <a16:creationId xmlns:a16="http://schemas.microsoft.com/office/drawing/2014/main" id="{6C97990B-EA80-FBB8-880B-D4FFE7F69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E5E0F-0237-75B7-3881-3C815DF57E62}"/>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403005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0FB3-7B62-CB40-895E-84EBF792A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8CA8A-4142-1C2C-2147-9CCF80826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2F688A-A6CA-A7EF-94C7-38D9A77FA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28255-F965-34B7-8DBC-1F913BDE0F9F}"/>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6" name="Footer Placeholder 5">
            <a:extLst>
              <a:ext uri="{FF2B5EF4-FFF2-40B4-BE49-F238E27FC236}">
                <a16:creationId xmlns:a16="http://schemas.microsoft.com/office/drawing/2014/main" id="{D6A000A7-1049-F366-BCAF-408E79190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1F588-06A2-C7D7-23AF-EE178586D4D0}"/>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204694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4749-4FC4-573D-4937-1E491432B7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6AF4D0-7D65-E47C-E5CC-185E675AE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34603-A810-7D9F-06BA-6AEEA4AA6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B99AED-A4B8-D90F-CAB0-DB9771480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89666-115C-3CDC-DDF1-565DB95DED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6954B4-4609-7419-DA92-D1062F0C71F0}"/>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8" name="Footer Placeholder 7">
            <a:extLst>
              <a:ext uri="{FF2B5EF4-FFF2-40B4-BE49-F238E27FC236}">
                <a16:creationId xmlns:a16="http://schemas.microsoft.com/office/drawing/2014/main" id="{07297D42-F513-A105-BF6B-C6336D24A7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FF2C4F-BB10-3170-5AE0-0BCE89D3252B}"/>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332900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4CAB-7E04-6202-D422-00AB0BDC44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DB471E-FFED-F1BA-DC29-B2BE6A01E8DB}"/>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4" name="Footer Placeholder 3">
            <a:extLst>
              <a:ext uri="{FF2B5EF4-FFF2-40B4-BE49-F238E27FC236}">
                <a16:creationId xmlns:a16="http://schemas.microsoft.com/office/drawing/2014/main" id="{F4F4A997-D342-480D-3D2C-EA87D07815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BC5BE2-62A0-0C3D-5ABB-D05814B5C035}"/>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142597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9FF41-5F29-0239-7C0A-FC1548B99C19}"/>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3" name="Footer Placeholder 2">
            <a:extLst>
              <a:ext uri="{FF2B5EF4-FFF2-40B4-BE49-F238E27FC236}">
                <a16:creationId xmlns:a16="http://schemas.microsoft.com/office/drawing/2014/main" id="{4FB064BC-AC32-2DD5-BEDB-32E0774FE8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6B65B7-287A-2F76-689B-4C4226FE38DC}"/>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1199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B5FA-8CA4-DB82-43BB-081693929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62EF6-2AF2-BF9E-2EE9-D7B472F5C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C11E89-36E8-AF91-D0A6-09B3324F0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89030-AABB-933C-DF48-566309A1BA59}"/>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6" name="Footer Placeholder 5">
            <a:extLst>
              <a:ext uri="{FF2B5EF4-FFF2-40B4-BE49-F238E27FC236}">
                <a16:creationId xmlns:a16="http://schemas.microsoft.com/office/drawing/2014/main" id="{4AA909FA-35F5-57D3-1850-8F86890F9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1B219-64E0-BE72-66CB-FEF4BE85E313}"/>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186698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1148-CD05-A30A-C5BF-C5A94198A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94875A-9827-EDF4-84AA-599060D34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A1097-CB62-058C-1EB2-53909D536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897F6-DE24-635A-A4DF-083A7958E504}"/>
              </a:ext>
            </a:extLst>
          </p:cNvPr>
          <p:cNvSpPr>
            <a:spLocks noGrp="1"/>
          </p:cNvSpPr>
          <p:nvPr>
            <p:ph type="dt" sz="half" idx="10"/>
          </p:nvPr>
        </p:nvSpPr>
        <p:spPr/>
        <p:txBody>
          <a:bodyPr/>
          <a:lstStyle/>
          <a:p>
            <a:fld id="{B8960F41-30F2-47F6-84CB-AC299C0293E1}" type="datetimeFigureOut">
              <a:rPr lang="en-US" smtClean="0"/>
              <a:t>9/19/2022</a:t>
            </a:fld>
            <a:endParaRPr lang="en-US"/>
          </a:p>
        </p:txBody>
      </p:sp>
      <p:sp>
        <p:nvSpPr>
          <p:cNvPr id="6" name="Footer Placeholder 5">
            <a:extLst>
              <a:ext uri="{FF2B5EF4-FFF2-40B4-BE49-F238E27FC236}">
                <a16:creationId xmlns:a16="http://schemas.microsoft.com/office/drawing/2014/main" id="{31210212-7909-0F4B-C9A9-278279EA9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19167-7CDE-FCF4-1CAA-7B1D349C0DE2}"/>
              </a:ext>
            </a:extLst>
          </p:cNvPr>
          <p:cNvSpPr>
            <a:spLocks noGrp="1"/>
          </p:cNvSpPr>
          <p:nvPr>
            <p:ph type="sldNum" sz="quarter" idx="12"/>
          </p:nvPr>
        </p:nvSpPr>
        <p:spPr/>
        <p:txBody>
          <a:bodyPr/>
          <a:lstStyle/>
          <a:p>
            <a:fld id="{45F58BE7-A6A0-449D-A2F5-9DA0AD62C4CD}" type="slidenum">
              <a:rPr lang="en-US" smtClean="0"/>
              <a:t>‹#›</a:t>
            </a:fld>
            <a:endParaRPr lang="en-US"/>
          </a:p>
        </p:txBody>
      </p:sp>
    </p:spTree>
    <p:extLst>
      <p:ext uri="{BB962C8B-B14F-4D97-AF65-F5344CB8AC3E}">
        <p14:creationId xmlns:p14="http://schemas.microsoft.com/office/powerpoint/2010/main" val="95453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26A16F-5137-5ABD-11FF-25A058647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796D0A-6FFD-A987-E918-AE424B5B8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1B950-1FBA-EED5-06D5-292CB9DD0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60F41-30F2-47F6-84CB-AC299C0293E1}" type="datetimeFigureOut">
              <a:rPr lang="en-US" smtClean="0"/>
              <a:t>9/19/2022</a:t>
            </a:fld>
            <a:endParaRPr lang="en-US"/>
          </a:p>
        </p:txBody>
      </p:sp>
      <p:sp>
        <p:nvSpPr>
          <p:cNvPr id="5" name="Footer Placeholder 4">
            <a:extLst>
              <a:ext uri="{FF2B5EF4-FFF2-40B4-BE49-F238E27FC236}">
                <a16:creationId xmlns:a16="http://schemas.microsoft.com/office/drawing/2014/main" id="{4EBC67BF-3FAA-4E62-FF27-AB92A47D6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018776-A63C-302B-29C5-15DB3461C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58BE7-A6A0-449D-A2F5-9DA0AD62C4CD}" type="slidenum">
              <a:rPr lang="en-US" smtClean="0"/>
              <a:t>‹#›</a:t>
            </a:fld>
            <a:endParaRPr lang="en-US"/>
          </a:p>
        </p:txBody>
      </p:sp>
    </p:spTree>
    <p:extLst>
      <p:ext uri="{BB962C8B-B14F-4D97-AF65-F5344CB8AC3E}">
        <p14:creationId xmlns:p14="http://schemas.microsoft.com/office/powerpoint/2010/main" val="1242857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ocs.microsoft.com/es-es/azure/cloud-adoption-framework/ready/azure-best-practices/resource-tagging" TargetMode="External"/><Relationship Id="rId4" Type="http://schemas.openxmlformats.org/officeDocument/2006/relationships/hyperlink" Target="https://docs.microsoft.com/en-us/azure/cloud-adoption-framework/decision-guides/resource-tagg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hyperlink" Target="https://open.spotify.com/show/5J9HypEa18OLIZ4RSVZ8H2?si=a4cdb488278b4ed6" TargetMode="External"/><Relationship Id="rId3" Type="http://schemas.openxmlformats.org/officeDocument/2006/relationships/image" Target="../media/image1.png"/><Relationship Id="rId7" Type="http://schemas.openxmlformats.org/officeDocument/2006/relationships/hyperlink" Target="https://www.hablemosdenube.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linkedin.com/company/hablemos-de-nube" TargetMode="External"/><Relationship Id="rId5" Type="http://schemas.openxmlformats.org/officeDocument/2006/relationships/hyperlink" Target="https://t.me/hablemosdenube" TargetMode="External"/><Relationship Id="rId10" Type="http://schemas.openxmlformats.org/officeDocument/2006/relationships/hyperlink" Target="https://www.youtube.com/channel/UCDDawVzg9-2d7hBzwc-TYxQ" TargetMode="External"/><Relationship Id="rId4" Type="http://schemas.openxmlformats.org/officeDocument/2006/relationships/image" Target="../media/image2.png"/><Relationship Id="rId9" Type="http://schemas.openxmlformats.org/officeDocument/2006/relationships/hyperlink" Target="https://podcasts.google.com/feed/aHR0cHM6Ly9hbmNob3IuZm0vcy9hZGZmNzhlOC9wb2RjYXN0L3Jzc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
            <a:extLst>
              <a:ext uri="{FF2B5EF4-FFF2-40B4-BE49-F238E27FC236}">
                <a16:creationId xmlns:a16="http://schemas.microsoft.com/office/drawing/2014/main" id="{3A952E73-8338-575E-3D06-999CFEC0A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070" y="-102741"/>
            <a:ext cx="7001859" cy="5517222"/>
          </a:xfrm>
          <a:prstGeom prst="rect">
            <a:avLst/>
          </a:prstGeom>
        </p:spPr>
      </p:pic>
      <p:sp>
        <p:nvSpPr>
          <p:cNvPr id="5" name="TextBox 4">
            <a:extLst>
              <a:ext uri="{FF2B5EF4-FFF2-40B4-BE49-F238E27FC236}">
                <a16:creationId xmlns:a16="http://schemas.microsoft.com/office/drawing/2014/main" id="{27D1FBB6-574B-2169-5EC2-A9EA8919F18C}"/>
              </a:ext>
            </a:extLst>
          </p:cNvPr>
          <p:cNvSpPr txBox="1"/>
          <p:nvPr/>
        </p:nvSpPr>
        <p:spPr>
          <a:xfrm>
            <a:off x="838199" y="5553088"/>
            <a:ext cx="10515599" cy="932688"/>
          </a:xfrm>
          <a:prstGeom prst="rect">
            <a:avLst/>
          </a:prstGeom>
        </p:spPr>
        <p:txBody>
          <a:bodyPr vert="horz" lIns="91440" tIns="45720" rIns="91440" bIns="45720" rtlCol="0" anchor="b">
            <a:normAutofit/>
          </a:bodyPr>
          <a:lstStyle/>
          <a:p>
            <a:pPr algn="ctr"/>
            <a:r>
              <a:rPr lang="en-US" sz="5400" dirty="0" err="1">
                <a:solidFill>
                  <a:schemeClr val="bg2">
                    <a:lumMod val="25000"/>
                  </a:schemeClr>
                </a:solidFill>
                <a:latin typeface="Comfortaa Light" pitchFamily="2" charset="0"/>
                <a:cs typeface="Segoe UI" panose="020B0502040204020203" pitchFamily="34" charset="0"/>
              </a:rPr>
              <a:t>Episodio</a:t>
            </a:r>
            <a:r>
              <a:rPr lang="en-US" sz="5400" dirty="0">
                <a:solidFill>
                  <a:schemeClr val="bg2">
                    <a:lumMod val="25000"/>
                  </a:schemeClr>
                </a:solidFill>
                <a:latin typeface="Comfortaa Light" pitchFamily="2" charset="0"/>
                <a:cs typeface="Segoe UI" panose="020B0502040204020203" pitchFamily="34" charset="0"/>
              </a:rPr>
              <a:t> 2 – </a:t>
            </a:r>
            <a:r>
              <a:rPr lang="en-US" sz="5400" dirty="0" err="1">
                <a:solidFill>
                  <a:schemeClr val="bg2">
                    <a:lumMod val="25000"/>
                  </a:schemeClr>
                </a:solidFill>
                <a:latin typeface="Comfortaa Light" pitchFamily="2" charset="0"/>
                <a:cs typeface="Segoe UI" panose="020B0502040204020203" pitchFamily="34" charset="0"/>
              </a:rPr>
              <a:t>Etiquetado</a:t>
            </a:r>
            <a:r>
              <a:rPr lang="en-US" sz="5400" dirty="0">
                <a:solidFill>
                  <a:schemeClr val="bg2">
                    <a:lumMod val="25000"/>
                  </a:schemeClr>
                </a:solidFill>
                <a:latin typeface="Comfortaa Light" pitchFamily="2" charset="0"/>
                <a:cs typeface="Segoe UI" panose="020B0502040204020203" pitchFamily="34" charset="0"/>
              </a:rPr>
              <a:t> de </a:t>
            </a:r>
            <a:r>
              <a:rPr lang="en-US" sz="5400" dirty="0" err="1">
                <a:solidFill>
                  <a:schemeClr val="bg2">
                    <a:lumMod val="25000"/>
                  </a:schemeClr>
                </a:solidFill>
                <a:latin typeface="Comfortaa Light" pitchFamily="2" charset="0"/>
                <a:cs typeface="Segoe UI" panose="020B0502040204020203" pitchFamily="34" charset="0"/>
              </a:rPr>
              <a:t>recursos</a:t>
            </a:r>
            <a:endParaRPr lang="en-US" sz="5400" i="0" dirty="0">
              <a:solidFill>
                <a:schemeClr val="bg2">
                  <a:lumMod val="25000"/>
                </a:schemeClr>
              </a:solidFill>
              <a:effectLst/>
              <a:latin typeface="Comfortaa Light" pitchFamily="2" charset="0"/>
              <a:cs typeface="Segoe UI" panose="020B0502040204020203" pitchFamily="34" charset="0"/>
            </a:endParaRPr>
          </a:p>
        </p:txBody>
      </p:sp>
    </p:spTree>
    <p:extLst>
      <p:ext uri="{BB962C8B-B14F-4D97-AF65-F5344CB8AC3E}">
        <p14:creationId xmlns:p14="http://schemas.microsoft.com/office/powerpoint/2010/main" val="307031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D328140-A2DF-0806-D87C-4014B52AE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63" y="833373"/>
            <a:ext cx="8964276" cy="466790"/>
          </a:xfrm>
          <a:prstGeom prst="rect">
            <a:avLst/>
          </a:prstGeom>
        </p:spPr>
      </p:pic>
      <p:sp>
        <p:nvSpPr>
          <p:cNvPr id="4" name="AutoShape 2" descr="Diagram that shows plotting tagging options from least complex to most complex.">
            <a:extLst>
              <a:ext uri="{FF2B5EF4-FFF2-40B4-BE49-F238E27FC236}">
                <a16:creationId xmlns:a16="http://schemas.microsoft.com/office/drawing/2014/main" id="{59A8309C-D064-7B22-83DE-AC04165B9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1B76F018-1957-5B59-2C52-463E39956139}"/>
              </a:ext>
            </a:extLst>
          </p:cNvPr>
          <p:cNvPicPr>
            <a:picLocks noChangeAspect="1"/>
          </p:cNvPicPr>
          <p:nvPr/>
        </p:nvPicPr>
        <p:blipFill>
          <a:blip r:embed="rId4"/>
          <a:stretch>
            <a:fillRect/>
          </a:stretch>
        </p:blipFill>
        <p:spPr>
          <a:xfrm>
            <a:off x="266700" y="1520361"/>
            <a:ext cx="11658600" cy="4838700"/>
          </a:xfrm>
          <a:prstGeom prst="rect">
            <a:avLst/>
          </a:prstGeom>
        </p:spPr>
      </p:pic>
      <p:sp>
        <p:nvSpPr>
          <p:cNvPr id="7" name="TextBox 6">
            <a:extLst>
              <a:ext uri="{FF2B5EF4-FFF2-40B4-BE49-F238E27FC236}">
                <a16:creationId xmlns:a16="http://schemas.microsoft.com/office/drawing/2014/main" id="{AE292E71-03E7-02EA-55C8-481EECCAF012}"/>
              </a:ext>
            </a:extLst>
          </p:cNvPr>
          <p:cNvSpPr txBox="1"/>
          <p:nvPr/>
        </p:nvSpPr>
        <p:spPr>
          <a:xfrm>
            <a:off x="622300" y="325735"/>
            <a:ext cx="6096000" cy="646331"/>
          </a:xfrm>
          <a:prstGeom prst="rect">
            <a:avLst/>
          </a:prstGeom>
          <a:noFill/>
        </p:spPr>
        <p:txBody>
          <a:bodyPr wrap="square">
            <a:spAutoFit/>
          </a:bodyPr>
          <a:lstStyle/>
          <a:p>
            <a:br>
              <a:rPr lang="en-US" dirty="0"/>
            </a:br>
            <a:endParaRPr lang="en-US" dirty="0"/>
          </a:p>
        </p:txBody>
      </p:sp>
      <p:sp>
        <p:nvSpPr>
          <p:cNvPr id="8" name="TextBox 7">
            <a:extLst>
              <a:ext uri="{FF2B5EF4-FFF2-40B4-BE49-F238E27FC236}">
                <a16:creationId xmlns:a16="http://schemas.microsoft.com/office/drawing/2014/main" id="{93D38A8D-C2B1-C751-2B06-963C0AFADB2A}"/>
              </a:ext>
            </a:extLst>
          </p:cNvPr>
          <p:cNvSpPr txBox="1"/>
          <p:nvPr/>
        </p:nvSpPr>
        <p:spPr>
          <a:xfrm>
            <a:off x="266700" y="76962"/>
            <a:ext cx="10515599" cy="932688"/>
          </a:xfrm>
          <a:prstGeom prst="rect">
            <a:avLst/>
          </a:prstGeom>
        </p:spPr>
        <p:txBody>
          <a:bodyPr vert="horz" lIns="91440" tIns="45720" rIns="91440" bIns="45720" rtlCol="0" anchor="b">
            <a:normAutofit/>
          </a:bodyPr>
          <a:lstStyle/>
          <a:p>
            <a:pPr algn="l"/>
            <a:r>
              <a:rPr lang="en-US" sz="5400" dirty="0" err="1">
                <a:solidFill>
                  <a:srgbClr val="171717"/>
                </a:solidFill>
                <a:latin typeface="Comfortaa Light" pitchFamily="2" charset="0"/>
              </a:rPr>
              <a:t>Guía</a:t>
            </a:r>
            <a:r>
              <a:rPr lang="en-US" sz="5400" dirty="0">
                <a:solidFill>
                  <a:srgbClr val="171717"/>
                </a:solidFill>
                <a:latin typeface="Comfortaa Light" pitchFamily="2" charset="0"/>
              </a:rPr>
              <a:t> de </a:t>
            </a:r>
            <a:r>
              <a:rPr lang="en-US" sz="5400" dirty="0" err="1">
                <a:solidFill>
                  <a:srgbClr val="171717"/>
                </a:solidFill>
                <a:latin typeface="Comfortaa Light" pitchFamily="2" charset="0"/>
              </a:rPr>
              <a:t>decisión</a:t>
            </a:r>
            <a:r>
              <a:rPr lang="en-US" sz="5400" dirty="0">
                <a:solidFill>
                  <a:srgbClr val="171717"/>
                </a:solidFill>
                <a:latin typeface="Comfortaa Light" pitchFamily="2" charset="0"/>
              </a:rPr>
              <a:t> de </a:t>
            </a:r>
            <a:r>
              <a:rPr lang="en-US" sz="5400" dirty="0" err="1">
                <a:solidFill>
                  <a:srgbClr val="171717"/>
                </a:solidFill>
                <a:latin typeface="Comfortaa Light" pitchFamily="2" charset="0"/>
              </a:rPr>
              <a:t>Etiquetado</a:t>
            </a:r>
            <a:endParaRPr lang="en-US" sz="5400" i="0" dirty="0">
              <a:solidFill>
                <a:srgbClr val="171717"/>
              </a:solidFill>
              <a:effectLst/>
              <a:latin typeface="Comfortaa Light" pitchFamily="2" charset="0"/>
            </a:endParaRPr>
          </a:p>
        </p:txBody>
      </p:sp>
      <p:pic>
        <p:nvPicPr>
          <p:cNvPr id="12" name="Picture 11" descr="Logo, company name&#10;&#10;Description automatically generated">
            <a:extLst>
              <a:ext uri="{FF2B5EF4-FFF2-40B4-BE49-F238E27FC236}">
                <a16:creationId xmlns:a16="http://schemas.microsoft.com/office/drawing/2014/main" id="{106E62A0-3333-2E1A-29E5-2B3941862B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4639" y="111125"/>
            <a:ext cx="1508998" cy="1189038"/>
          </a:xfrm>
          <a:prstGeom prst="rect">
            <a:avLst/>
          </a:prstGeom>
        </p:spPr>
      </p:pic>
    </p:spTree>
    <p:extLst>
      <p:ext uri="{BB962C8B-B14F-4D97-AF65-F5344CB8AC3E}">
        <p14:creationId xmlns:p14="http://schemas.microsoft.com/office/powerpoint/2010/main" val="184423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57353FA-BC9B-E5A1-9CBB-E368B5F3DD60}"/>
              </a:ext>
            </a:extLst>
          </p:cNvPr>
          <p:cNvGraphicFramePr>
            <a:graphicFrameLocks noGrp="1"/>
          </p:cNvGraphicFramePr>
          <p:nvPr>
            <p:extLst>
              <p:ext uri="{D42A27DB-BD31-4B8C-83A1-F6EECF244321}">
                <p14:modId xmlns:p14="http://schemas.microsoft.com/office/powerpoint/2010/main" val="3258718957"/>
              </p:ext>
            </p:extLst>
          </p:nvPr>
        </p:nvGraphicFramePr>
        <p:xfrm>
          <a:off x="508001" y="1300163"/>
          <a:ext cx="11408230" cy="5608176"/>
        </p:xfrm>
        <a:graphic>
          <a:graphicData uri="http://schemas.openxmlformats.org/drawingml/2006/table">
            <a:tbl>
              <a:tblPr firstRow="1" bandRow="1">
                <a:tableStyleId>{5C22544A-7EE6-4342-B048-85BDC9FD1C3A}</a:tableStyleId>
              </a:tblPr>
              <a:tblGrid>
                <a:gridCol w="1998035">
                  <a:extLst>
                    <a:ext uri="{9D8B030D-6E8A-4147-A177-3AD203B41FA5}">
                      <a16:colId xmlns:a16="http://schemas.microsoft.com/office/drawing/2014/main" val="1389843052"/>
                    </a:ext>
                  </a:extLst>
                </a:gridCol>
                <a:gridCol w="5074840">
                  <a:extLst>
                    <a:ext uri="{9D8B030D-6E8A-4147-A177-3AD203B41FA5}">
                      <a16:colId xmlns:a16="http://schemas.microsoft.com/office/drawing/2014/main" val="2487341166"/>
                    </a:ext>
                  </a:extLst>
                </a:gridCol>
                <a:gridCol w="1801828">
                  <a:extLst>
                    <a:ext uri="{9D8B030D-6E8A-4147-A177-3AD203B41FA5}">
                      <a16:colId xmlns:a16="http://schemas.microsoft.com/office/drawing/2014/main" val="2222859156"/>
                    </a:ext>
                  </a:extLst>
                </a:gridCol>
                <a:gridCol w="2533527">
                  <a:extLst>
                    <a:ext uri="{9D8B030D-6E8A-4147-A177-3AD203B41FA5}">
                      <a16:colId xmlns:a16="http://schemas.microsoft.com/office/drawing/2014/main" val="872695164"/>
                    </a:ext>
                  </a:extLst>
                </a:gridCol>
              </a:tblGrid>
              <a:tr h="210573">
                <a:tc>
                  <a:txBody>
                    <a:bodyPr/>
                    <a:lstStyle/>
                    <a:p>
                      <a:pPr algn="l" fontAlgn="t"/>
                      <a:r>
                        <a:rPr lang="en-US" sz="1400" u="none" strike="noStrike" dirty="0">
                          <a:effectLst/>
                        </a:rPr>
                        <a:t>Tag Name</a:t>
                      </a:r>
                      <a:endParaRPr lang="en-US" sz="1400" b="1" i="0" u="none" strike="noStrike" dirty="0">
                        <a:solidFill>
                          <a:srgbClr val="FFFFFF"/>
                        </a:solidFill>
                        <a:effectLst/>
                        <a:latin typeface="Calibri" panose="020F0502020204030204" pitchFamily="34" charset="0"/>
                      </a:endParaRPr>
                    </a:p>
                  </a:txBody>
                  <a:tcPr marL="8688" marR="8688" marT="8688" marB="0"/>
                </a:tc>
                <a:tc>
                  <a:txBody>
                    <a:bodyPr/>
                    <a:lstStyle/>
                    <a:p>
                      <a:pPr algn="l" fontAlgn="t"/>
                      <a:r>
                        <a:rPr lang="en-US" sz="1400" u="none" strike="noStrike">
                          <a:effectLst/>
                        </a:rPr>
                        <a:t>Description</a:t>
                      </a:r>
                      <a:endParaRPr lang="en-US" sz="1400" b="1" i="0" u="none" strike="noStrike">
                        <a:solidFill>
                          <a:srgbClr val="FFFFFF"/>
                        </a:solidFill>
                        <a:effectLst/>
                        <a:latin typeface="Calibri" panose="020F0502020204030204" pitchFamily="34" charset="0"/>
                      </a:endParaRPr>
                    </a:p>
                  </a:txBody>
                  <a:tcPr marL="8688" marR="8688" marT="8688" marB="0"/>
                </a:tc>
                <a:tc>
                  <a:txBody>
                    <a:bodyPr/>
                    <a:lstStyle/>
                    <a:p>
                      <a:pPr algn="l" fontAlgn="t"/>
                      <a:r>
                        <a:rPr lang="en-US" sz="1400" u="none" strike="noStrike">
                          <a:effectLst/>
                        </a:rPr>
                        <a:t>Key</a:t>
                      </a:r>
                      <a:endParaRPr lang="en-US" sz="1400" b="1" i="0" u="none" strike="noStrike">
                        <a:solidFill>
                          <a:srgbClr val="FFFFFF"/>
                        </a:solidFill>
                        <a:effectLst/>
                        <a:latin typeface="Calibri" panose="020F0502020204030204" pitchFamily="34" charset="0"/>
                      </a:endParaRPr>
                    </a:p>
                  </a:txBody>
                  <a:tcPr marL="8688" marR="8688" marT="8688" marB="0"/>
                </a:tc>
                <a:tc>
                  <a:txBody>
                    <a:bodyPr/>
                    <a:lstStyle/>
                    <a:p>
                      <a:pPr algn="l" fontAlgn="b"/>
                      <a:r>
                        <a:rPr lang="en-US" sz="1400" u="none" strike="noStrike">
                          <a:effectLst/>
                        </a:rPr>
                        <a:t>example values</a:t>
                      </a:r>
                      <a:endParaRPr lang="en-US" sz="1400" b="1" i="0" u="none" strike="noStrike">
                        <a:solidFill>
                          <a:srgbClr val="FFFFFF"/>
                        </a:solidFill>
                        <a:effectLst/>
                        <a:latin typeface="Calibri" panose="020F0502020204030204" pitchFamily="34" charset="0"/>
                      </a:endParaRPr>
                    </a:p>
                  </a:txBody>
                  <a:tcPr marL="8688" marR="8688" marT="8688" marB="0" anchor="b"/>
                </a:tc>
                <a:extLst>
                  <a:ext uri="{0D108BD9-81ED-4DB2-BD59-A6C34878D82A}">
                    <a16:rowId xmlns:a16="http://schemas.microsoft.com/office/drawing/2014/main" val="3870110546"/>
                  </a:ext>
                </a:extLst>
              </a:tr>
              <a:tr h="210573">
                <a:tc>
                  <a:txBody>
                    <a:bodyPr/>
                    <a:lstStyle/>
                    <a:p>
                      <a:pPr algn="l" fontAlgn="t"/>
                      <a:r>
                        <a:rPr lang="en-US" sz="1400" u="none" strike="noStrike" dirty="0">
                          <a:effectLst/>
                        </a:rPr>
                        <a:t>Workload name</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Name of the workload the resource supports.</a:t>
                      </a:r>
                      <a:endParaRPr lang="en-US" sz="1400" b="0" i="0" u="none" strike="noStrike">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WorkloadName</a:t>
                      </a:r>
                      <a:endParaRPr lang="en-US" sz="1400" b="0" i="0" u="none" strike="noStrike">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ControlCharts</a:t>
                      </a:r>
                      <a:endParaRPr lang="en-US" sz="1400" b="0" i="0" u="none" strike="noStrike">
                        <a:solidFill>
                          <a:srgbClr val="000000"/>
                        </a:solidFill>
                        <a:effectLst/>
                        <a:latin typeface="Calibri" panose="020F0502020204030204" pitchFamily="34" charset="0"/>
                      </a:endParaRPr>
                    </a:p>
                  </a:txBody>
                  <a:tcPr marL="8688" marR="8688" marT="8688" marB="0"/>
                </a:tc>
                <a:extLst>
                  <a:ext uri="{0D108BD9-81ED-4DB2-BD59-A6C34878D82A}">
                    <a16:rowId xmlns:a16="http://schemas.microsoft.com/office/drawing/2014/main" val="2920737529"/>
                  </a:ext>
                </a:extLst>
              </a:tr>
              <a:tr h="1019908">
                <a:tc>
                  <a:txBody>
                    <a:bodyPr/>
                    <a:lstStyle/>
                    <a:p>
                      <a:pPr algn="l" fontAlgn="t"/>
                      <a:r>
                        <a:rPr lang="en-US" sz="1400" u="none" strike="noStrike" dirty="0">
                          <a:effectLst/>
                        </a:rPr>
                        <a:t>Data classification</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Sensitivity of data hosted by this resource.</a:t>
                      </a:r>
                      <a:endParaRPr lang="en-US" sz="1400" b="0" i="0" u="none" strike="noStrike">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DataClassification</a:t>
                      </a:r>
                      <a:endParaRPr lang="en-US" sz="1400" b="0" i="0" u="none" strike="noStrike">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Non-business</a:t>
                      </a:r>
                      <a:br>
                        <a:rPr lang="en-US" sz="1400" u="none" strike="noStrike">
                          <a:effectLst/>
                        </a:rPr>
                      </a:br>
                      <a:r>
                        <a:rPr lang="en-US" sz="1400" u="none" strike="noStrike">
                          <a:effectLst/>
                        </a:rPr>
                        <a:t>Public</a:t>
                      </a:r>
                      <a:br>
                        <a:rPr lang="en-US" sz="1400" u="none" strike="noStrike">
                          <a:effectLst/>
                        </a:rPr>
                      </a:br>
                      <a:r>
                        <a:rPr lang="en-US" sz="1400" u="none" strike="noStrike">
                          <a:effectLst/>
                        </a:rPr>
                        <a:t>General</a:t>
                      </a:r>
                      <a:br>
                        <a:rPr lang="en-US" sz="1400" u="none" strike="noStrike">
                          <a:effectLst/>
                        </a:rPr>
                      </a:br>
                      <a:r>
                        <a:rPr lang="en-US" sz="1400" u="none" strike="noStrike">
                          <a:effectLst/>
                        </a:rPr>
                        <a:t>Confidential</a:t>
                      </a:r>
                      <a:br>
                        <a:rPr lang="en-US" sz="1400" u="none" strike="noStrike">
                          <a:effectLst/>
                        </a:rPr>
                      </a:br>
                      <a:r>
                        <a:rPr lang="en-US" sz="1400" u="none" strike="noStrike">
                          <a:effectLst/>
                        </a:rPr>
                        <a:t>Highly confidential</a:t>
                      </a:r>
                      <a:endParaRPr lang="en-US" sz="1400" b="0" i="0" u="none" strike="noStrike">
                        <a:solidFill>
                          <a:srgbClr val="000000"/>
                        </a:solidFill>
                        <a:effectLst/>
                        <a:latin typeface="Calibri" panose="020F0502020204030204" pitchFamily="34" charset="0"/>
                      </a:endParaRPr>
                    </a:p>
                  </a:txBody>
                  <a:tcPr marL="8688" marR="8688" marT="8688" marB="0"/>
                </a:tc>
                <a:extLst>
                  <a:ext uri="{0D108BD9-81ED-4DB2-BD59-A6C34878D82A}">
                    <a16:rowId xmlns:a16="http://schemas.microsoft.com/office/drawing/2014/main" val="4189087469"/>
                  </a:ext>
                </a:extLst>
              </a:tr>
              <a:tr h="1019908">
                <a:tc>
                  <a:txBody>
                    <a:bodyPr/>
                    <a:lstStyle/>
                    <a:p>
                      <a:pPr algn="l" fontAlgn="t"/>
                      <a:r>
                        <a:rPr lang="en-US" sz="1400" u="none" strike="noStrike" dirty="0">
                          <a:effectLst/>
                        </a:rPr>
                        <a:t>Business criticality</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dirty="0">
                          <a:effectLst/>
                        </a:rPr>
                        <a:t>Business impact of the resource or supported workload.</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Criticality</a:t>
                      </a:r>
                      <a:endParaRPr lang="en-US" sz="1400" b="0" i="0" u="none" strike="noStrike">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Low</a:t>
                      </a:r>
                      <a:br>
                        <a:rPr lang="en-US" sz="1400" u="none" strike="noStrike">
                          <a:effectLst/>
                        </a:rPr>
                      </a:br>
                      <a:r>
                        <a:rPr lang="en-US" sz="1400" u="none" strike="noStrike">
                          <a:effectLst/>
                        </a:rPr>
                        <a:t>Medium</a:t>
                      </a:r>
                      <a:br>
                        <a:rPr lang="en-US" sz="1400" u="none" strike="noStrike">
                          <a:effectLst/>
                        </a:rPr>
                      </a:br>
                      <a:r>
                        <a:rPr lang="en-US" sz="1400" u="none" strike="noStrike">
                          <a:effectLst/>
                        </a:rPr>
                        <a:t>High</a:t>
                      </a:r>
                      <a:br>
                        <a:rPr lang="en-US" sz="1400" u="none" strike="noStrike">
                          <a:effectLst/>
                        </a:rPr>
                      </a:br>
                      <a:r>
                        <a:rPr lang="en-US" sz="1400" u="none" strike="noStrike">
                          <a:effectLst/>
                        </a:rPr>
                        <a:t>Business unit-critical</a:t>
                      </a:r>
                      <a:br>
                        <a:rPr lang="en-US" sz="1400" u="none" strike="noStrike">
                          <a:effectLst/>
                        </a:rPr>
                      </a:br>
                      <a:r>
                        <a:rPr lang="en-US" sz="1400" u="none" strike="noStrike">
                          <a:effectLst/>
                        </a:rPr>
                        <a:t>Mission-critical</a:t>
                      </a:r>
                      <a:endParaRPr lang="en-US" sz="1400" b="0" i="0" u="none" strike="noStrike">
                        <a:solidFill>
                          <a:srgbClr val="000000"/>
                        </a:solidFill>
                        <a:effectLst/>
                        <a:latin typeface="Calibri" panose="020F0502020204030204" pitchFamily="34" charset="0"/>
                      </a:endParaRPr>
                    </a:p>
                  </a:txBody>
                  <a:tcPr marL="8688" marR="8688" marT="8688" marB="0"/>
                </a:tc>
                <a:extLst>
                  <a:ext uri="{0D108BD9-81ED-4DB2-BD59-A6C34878D82A}">
                    <a16:rowId xmlns:a16="http://schemas.microsoft.com/office/drawing/2014/main" val="1525595422"/>
                  </a:ext>
                </a:extLst>
              </a:tr>
              <a:tr h="1019908">
                <a:tc>
                  <a:txBody>
                    <a:bodyPr/>
                    <a:lstStyle/>
                    <a:p>
                      <a:pPr algn="l" fontAlgn="t"/>
                      <a:r>
                        <a:rPr lang="en-US" sz="1400" u="none" strike="noStrike" dirty="0">
                          <a:effectLst/>
                        </a:rPr>
                        <a:t>Business unit</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dirty="0">
                          <a:effectLst/>
                        </a:rPr>
                        <a:t>Top-level division of your company that owns the subscription or workload that the resource belongs to. In smaller organizations, this tag might represent a single corporate or shared top-level organizational element.</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BusinessUnit</a:t>
                      </a:r>
                      <a:endParaRPr lang="en-US" sz="1400" b="0" i="0" u="none" strike="noStrike">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Finance</a:t>
                      </a:r>
                      <a:br>
                        <a:rPr lang="en-US" sz="1400" u="none" strike="noStrike">
                          <a:effectLst/>
                        </a:rPr>
                      </a:br>
                      <a:r>
                        <a:rPr lang="en-US" sz="1400" u="none" strike="noStrike">
                          <a:effectLst/>
                        </a:rPr>
                        <a:t>Marketing</a:t>
                      </a:r>
                      <a:br>
                        <a:rPr lang="en-US" sz="1400" u="none" strike="noStrike">
                          <a:effectLst/>
                        </a:rPr>
                      </a:br>
                      <a:r>
                        <a:rPr lang="en-US" sz="1400" u="none" strike="noStrike">
                          <a:effectLst/>
                        </a:rPr>
                        <a:t>Product XYZ</a:t>
                      </a:r>
                      <a:br>
                        <a:rPr lang="en-US" sz="1400" u="none" strike="noStrike">
                          <a:effectLst/>
                        </a:rPr>
                      </a:br>
                      <a:r>
                        <a:rPr lang="en-US" sz="1400" u="none" strike="noStrike">
                          <a:effectLst/>
                        </a:rPr>
                        <a:t>Corp</a:t>
                      </a:r>
                      <a:br>
                        <a:rPr lang="en-US" sz="1400" u="none" strike="noStrike">
                          <a:effectLst/>
                        </a:rPr>
                      </a:br>
                      <a:r>
                        <a:rPr lang="en-US" sz="1400" u="none" strike="noStrike">
                          <a:effectLst/>
                        </a:rPr>
                        <a:t>Shared</a:t>
                      </a:r>
                      <a:endParaRPr lang="en-US" sz="1400" b="0" i="0" u="none" strike="noStrike">
                        <a:solidFill>
                          <a:srgbClr val="000000"/>
                        </a:solidFill>
                        <a:effectLst/>
                        <a:latin typeface="Calibri" panose="020F0502020204030204" pitchFamily="34" charset="0"/>
                      </a:endParaRPr>
                    </a:p>
                  </a:txBody>
                  <a:tcPr marL="8688" marR="8688" marT="8688" marB="0"/>
                </a:tc>
                <a:extLst>
                  <a:ext uri="{0D108BD9-81ED-4DB2-BD59-A6C34878D82A}">
                    <a16:rowId xmlns:a16="http://schemas.microsoft.com/office/drawing/2014/main" val="3443887218"/>
                  </a:ext>
                </a:extLst>
              </a:tr>
              <a:tr h="817574">
                <a:tc>
                  <a:txBody>
                    <a:bodyPr/>
                    <a:lstStyle/>
                    <a:p>
                      <a:pPr algn="l" fontAlgn="t"/>
                      <a:r>
                        <a:rPr lang="en-US" sz="1400" u="none" strike="noStrike" dirty="0">
                          <a:effectLst/>
                        </a:rPr>
                        <a:t>Operations commitment</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Level of operations support provided for this workload or resource.</a:t>
                      </a:r>
                      <a:endParaRPr lang="en-US" sz="1400" b="0" i="0" u="none" strike="noStrike">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dirty="0" err="1">
                          <a:effectLst/>
                        </a:rPr>
                        <a:t>OpsCommitment</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a:effectLst/>
                        </a:rPr>
                        <a:t>Baseline only</a:t>
                      </a:r>
                      <a:br>
                        <a:rPr lang="en-US" sz="1400" u="none" strike="noStrike">
                          <a:effectLst/>
                        </a:rPr>
                      </a:br>
                      <a:r>
                        <a:rPr lang="en-US" sz="1400" u="none" strike="noStrike">
                          <a:effectLst/>
                        </a:rPr>
                        <a:t>Enhanced baseline</a:t>
                      </a:r>
                      <a:br>
                        <a:rPr lang="en-US" sz="1400" u="none" strike="noStrike">
                          <a:effectLst/>
                        </a:rPr>
                      </a:br>
                      <a:r>
                        <a:rPr lang="en-US" sz="1400" u="none" strike="noStrike">
                          <a:effectLst/>
                        </a:rPr>
                        <a:t>Platform operations</a:t>
                      </a:r>
                      <a:br>
                        <a:rPr lang="en-US" sz="1400" u="none" strike="noStrike">
                          <a:effectLst/>
                        </a:rPr>
                      </a:br>
                      <a:r>
                        <a:rPr lang="en-US" sz="1400" u="none" strike="noStrike">
                          <a:effectLst/>
                        </a:rPr>
                        <a:t>Workload operations</a:t>
                      </a:r>
                      <a:endParaRPr lang="en-US" sz="1400" b="0" i="0" u="none" strike="noStrike">
                        <a:solidFill>
                          <a:srgbClr val="000000"/>
                        </a:solidFill>
                        <a:effectLst/>
                        <a:latin typeface="Calibri" panose="020F0502020204030204" pitchFamily="34" charset="0"/>
                      </a:endParaRPr>
                    </a:p>
                  </a:txBody>
                  <a:tcPr marL="8688" marR="8688" marT="8688" marB="0"/>
                </a:tc>
                <a:extLst>
                  <a:ext uri="{0D108BD9-81ED-4DB2-BD59-A6C34878D82A}">
                    <a16:rowId xmlns:a16="http://schemas.microsoft.com/office/drawing/2014/main" val="3346473532"/>
                  </a:ext>
                </a:extLst>
              </a:tr>
              <a:tr h="1019908">
                <a:tc>
                  <a:txBody>
                    <a:bodyPr/>
                    <a:lstStyle/>
                    <a:p>
                      <a:pPr algn="l" fontAlgn="t"/>
                      <a:r>
                        <a:rPr lang="en-US" sz="1400" u="none" strike="noStrike" dirty="0">
                          <a:effectLst/>
                        </a:rPr>
                        <a:t>Operations team</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dirty="0">
                          <a:effectLst/>
                        </a:rPr>
                        <a:t>Team accountable for day-to-day operations.</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dirty="0" err="1">
                          <a:effectLst/>
                        </a:rPr>
                        <a:t>OpsTeam</a:t>
                      </a:r>
                      <a:endParaRPr lang="en-US" sz="1400" b="0" i="0" u="none" strike="noStrike" dirty="0">
                        <a:solidFill>
                          <a:srgbClr val="000000"/>
                        </a:solidFill>
                        <a:effectLst/>
                        <a:latin typeface="Calibri" panose="020F0502020204030204" pitchFamily="34" charset="0"/>
                      </a:endParaRPr>
                    </a:p>
                  </a:txBody>
                  <a:tcPr marL="8688" marR="8688" marT="8688" marB="0"/>
                </a:tc>
                <a:tc>
                  <a:txBody>
                    <a:bodyPr/>
                    <a:lstStyle/>
                    <a:p>
                      <a:pPr algn="l" fontAlgn="t"/>
                      <a:r>
                        <a:rPr lang="en-US" sz="1400" u="none" strike="noStrike" dirty="0">
                          <a:effectLst/>
                        </a:rPr>
                        <a:t>Central IT</a:t>
                      </a:r>
                      <a:br>
                        <a:rPr lang="en-US" sz="1400" u="none" strike="noStrike" dirty="0">
                          <a:effectLst/>
                        </a:rPr>
                      </a:br>
                      <a:r>
                        <a:rPr lang="en-US" sz="1400" u="none" strike="noStrike" dirty="0">
                          <a:effectLst/>
                        </a:rPr>
                        <a:t>Cloud operations</a:t>
                      </a:r>
                      <a:br>
                        <a:rPr lang="en-US" sz="1400" u="none" strike="noStrike" dirty="0">
                          <a:effectLst/>
                        </a:rPr>
                      </a:br>
                      <a:r>
                        <a:rPr lang="en-US" sz="1400" u="none" strike="noStrike" dirty="0" err="1">
                          <a:effectLst/>
                        </a:rPr>
                        <a:t>ControlCharts</a:t>
                      </a:r>
                      <a:r>
                        <a:rPr lang="en-US" sz="1400" u="none" strike="noStrike" dirty="0">
                          <a:effectLst/>
                        </a:rPr>
                        <a:t> team</a:t>
                      </a:r>
                      <a:br>
                        <a:rPr lang="en-US" sz="1400" u="none" strike="noStrike" dirty="0">
                          <a:effectLst/>
                        </a:rPr>
                      </a:br>
                      <a:r>
                        <a:rPr lang="en-US" sz="1400" u="none" strike="noStrike" dirty="0">
                          <a:effectLst/>
                        </a:rPr>
                        <a:t>MSP-{Managed Service Provider name}</a:t>
                      </a:r>
                      <a:endParaRPr lang="en-US" sz="1400" b="0" i="0" u="none" strike="noStrike" dirty="0">
                        <a:solidFill>
                          <a:srgbClr val="000000"/>
                        </a:solidFill>
                        <a:effectLst/>
                        <a:latin typeface="Calibri" panose="020F0502020204030204" pitchFamily="34" charset="0"/>
                      </a:endParaRPr>
                    </a:p>
                  </a:txBody>
                  <a:tcPr marL="8688" marR="8688" marT="8688" marB="0"/>
                </a:tc>
                <a:extLst>
                  <a:ext uri="{0D108BD9-81ED-4DB2-BD59-A6C34878D82A}">
                    <a16:rowId xmlns:a16="http://schemas.microsoft.com/office/drawing/2014/main" val="946840866"/>
                  </a:ext>
                </a:extLst>
              </a:tr>
            </a:tbl>
          </a:graphicData>
        </a:graphic>
      </p:graphicFrame>
      <p:pic>
        <p:nvPicPr>
          <p:cNvPr id="9" name="Picture 8" descr="Logo, company name&#10;&#10;Description automatically generated">
            <a:extLst>
              <a:ext uri="{FF2B5EF4-FFF2-40B4-BE49-F238E27FC236}">
                <a16:creationId xmlns:a16="http://schemas.microsoft.com/office/drawing/2014/main" id="{A3098B04-1837-285F-D0F3-FDB4133BE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639" y="111125"/>
            <a:ext cx="1508998" cy="1189038"/>
          </a:xfrm>
          <a:prstGeom prst="rect">
            <a:avLst/>
          </a:prstGeom>
        </p:spPr>
      </p:pic>
      <p:pic>
        <p:nvPicPr>
          <p:cNvPr id="12" name="Picture 11">
            <a:extLst>
              <a:ext uri="{FF2B5EF4-FFF2-40B4-BE49-F238E27FC236}">
                <a16:creationId xmlns:a16="http://schemas.microsoft.com/office/drawing/2014/main" id="{237C516F-0A4A-FFCB-1CB2-6EF2F3881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63" y="833373"/>
            <a:ext cx="8964276" cy="466790"/>
          </a:xfrm>
          <a:prstGeom prst="rect">
            <a:avLst/>
          </a:prstGeom>
        </p:spPr>
      </p:pic>
      <p:sp>
        <p:nvSpPr>
          <p:cNvPr id="5" name="TextBox 4">
            <a:extLst>
              <a:ext uri="{FF2B5EF4-FFF2-40B4-BE49-F238E27FC236}">
                <a16:creationId xmlns:a16="http://schemas.microsoft.com/office/drawing/2014/main" id="{1344D744-AA4C-791D-F75B-CC8DB209C117}"/>
              </a:ext>
            </a:extLst>
          </p:cNvPr>
          <p:cNvSpPr txBox="1"/>
          <p:nvPr/>
        </p:nvSpPr>
        <p:spPr>
          <a:xfrm>
            <a:off x="128363" y="111125"/>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err="1">
                <a:solidFill>
                  <a:srgbClr val="171717"/>
                </a:solidFill>
                <a:latin typeface="Comfortaa Light" pitchFamily="2" charset="0"/>
                <a:cs typeface="Segoe UI" panose="020B0502040204020203" pitchFamily="34" charset="0"/>
              </a:rPr>
              <a:t>Etiquetas</a:t>
            </a:r>
            <a:r>
              <a:rPr lang="en-US" sz="5400" dirty="0">
                <a:solidFill>
                  <a:srgbClr val="171717"/>
                </a:solidFill>
                <a:latin typeface="Comfortaa Light" pitchFamily="2" charset="0"/>
                <a:cs typeface="Segoe UI" panose="020B0502040204020203" pitchFamily="34" charset="0"/>
              </a:rPr>
              <a:t> </a:t>
            </a:r>
            <a:r>
              <a:rPr lang="en-US" sz="5400" dirty="0" err="1">
                <a:solidFill>
                  <a:srgbClr val="171717"/>
                </a:solidFill>
                <a:latin typeface="Comfortaa Light" pitchFamily="2" charset="0"/>
                <a:cs typeface="Segoe UI" panose="020B0502040204020203" pitchFamily="34" charset="0"/>
              </a:rPr>
              <a:t>mínimas</a:t>
            </a:r>
            <a:r>
              <a:rPr lang="en-US" sz="5400" dirty="0">
                <a:solidFill>
                  <a:srgbClr val="171717"/>
                </a:solidFill>
                <a:latin typeface="Comfortaa Light" pitchFamily="2" charset="0"/>
                <a:cs typeface="Segoe UI" panose="020B0502040204020203" pitchFamily="34" charset="0"/>
              </a:rPr>
              <a:t> </a:t>
            </a:r>
            <a:r>
              <a:rPr lang="en-US" sz="5400" dirty="0" err="1">
                <a:solidFill>
                  <a:srgbClr val="171717"/>
                </a:solidFill>
                <a:latin typeface="Comfortaa Light" pitchFamily="2" charset="0"/>
                <a:cs typeface="Segoe UI" panose="020B0502040204020203" pitchFamily="34" charset="0"/>
              </a:rPr>
              <a:t>sugeridas</a:t>
            </a:r>
            <a:endParaRPr lang="en-US" sz="5400" i="0" kern="1200" dirty="0">
              <a:solidFill>
                <a:schemeClr val="tx1"/>
              </a:solidFill>
              <a:effectLst/>
              <a:latin typeface="Comfortaa Light" pitchFamily="2" charset="0"/>
              <a:ea typeface="+mj-ea"/>
              <a:cs typeface="Segoe UI" panose="020B0502040204020203" pitchFamily="34" charset="0"/>
            </a:endParaRPr>
          </a:p>
        </p:txBody>
      </p:sp>
    </p:spTree>
    <p:extLst>
      <p:ext uri="{BB962C8B-B14F-4D97-AF65-F5344CB8AC3E}">
        <p14:creationId xmlns:p14="http://schemas.microsoft.com/office/powerpoint/2010/main" val="331521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11F06DA-838D-5E4E-5F19-52545DADA126}"/>
              </a:ext>
            </a:extLst>
          </p:cNvPr>
          <p:cNvGraphicFramePr>
            <a:graphicFrameLocks noGrp="1"/>
          </p:cNvGraphicFramePr>
          <p:nvPr>
            <p:extLst>
              <p:ext uri="{D42A27DB-BD31-4B8C-83A1-F6EECF244321}">
                <p14:modId xmlns:p14="http://schemas.microsoft.com/office/powerpoint/2010/main" val="731334528"/>
              </p:ext>
            </p:extLst>
          </p:nvPr>
        </p:nvGraphicFramePr>
        <p:xfrm>
          <a:off x="687054" y="1523748"/>
          <a:ext cx="10817892" cy="4981923"/>
        </p:xfrm>
        <a:graphic>
          <a:graphicData uri="http://schemas.openxmlformats.org/drawingml/2006/table">
            <a:tbl>
              <a:tblPr firstRow="1" bandRow="1">
                <a:tableStyleId>{5C22544A-7EE6-4342-B048-85BDC9FD1C3A}</a:tableStyleId>
              </a:tblPr>
              <a:tblGrid>
                <a:gridCol w="1828082">
                  <a:extLst>
                    <a:ext uri="{9D8B030D-6E8A-4147-A177-3AD203B41FA5}">
                      <a16:colId xmlns:a16="http://schemas.microsoft.com/office/drawing/2014/main" val="815917998"/>
                    </a:ext>
                  </a:extLst>
                </a:gridCol>
                <a:gridCol w="5088948">
                  <a:extLst>
                    <a:ext uri="{9D8B030D-6E8A-4147-A177-3AD203B41FA5}">
                      <a16:colId xmlns:a16="http://schemas.microsoft.com/office/drawing/2014/main" val="337946781"/>
                    </a:ext>
                  </a:extLst>
                </a:gridCol>
                <a:gridCol w="2178545">
                  <a:extLst>
                    <a:ext uri="{9D8B030D-6E8A-4147-A177-3AD203B41FA5}">
                      <a16:colId xmlns:a16="http://schemas.microsoft.com/office/drawing/2014/main" val="716677293"/>
                    </a:ext>
                  </a:extLst>
                </a:gridCol>
                <a:gridCol w="1722317">
                  <a:extLst>
                    <a:ext uri="{9D8B030D-6E8A-4147-A177-3AD203B41FA5}">
                      <a16:colId xmlns:a16="http://schemas.microsoft.com/office/drawing/2014/main" val="2250222280"/>
                    </a:ext>
                  </a:extLst>
                </a:gridCol>
              </a:tblGrid>
              <a:tr h="229186">
                <a:tc>
                  <a:txBody>
                    <a:bodyPr/>
                    <a:lstStyle/>
                    <a:p>
                      <a:pPr algn="l" fontAlgn="t"/>
                      <a:r>
                        <a:rPr lang="en-US" sz="1200" b="1" u="none" strike="noStrike" dirty="0">
                          <a:solidFill>
                            <a:srgbClr val="FFFFFF"/>
                          </a:solidFill>
                          <a:effectLst/>
                        </a:rPr>
                        <a:t>Tag Name</a:t>
                      </a:r>
                      <a:endParaRPr lang="en-US" sz="1200" b="1" i="0" u="none" strike="noStrike" dirty="0">
                        <a:solidFill>
                          <a:srgbClr val="FFFFFF"/>
                        </a:solidFill>
                        <a:effectLst/>
                        <a:latin typeface="Calibri" panose="020F0502020204030204" pitchFamily="34" charset="0"/>
                      </a:endParaRPr>
                    </a:p>
                  </a:txBody>
                  <a:tcPr marL="10100" marR="10100" marT="10100" marB="0"/>
                </a:tc>
                <a:tc>
                  <a:txBody>
                    <a:bodyPr/>
                    <a:lstStyle/>
                    <a:p>
                      <a:pPr algn="l" fontAlgn="t"/>
                      <a:r>
                        <a:rPr lang="en-US" sz="1200" b="1" u="none" strike="noStrike">
                          <a:solidFill>
                            <a:srgbClr val="FFFFFF"/>
                          </a:solidFill>
                          <a:effectLst/>
                        </a:rPr>
                        <a:t>Description</a:t>
                      </a:r>
                      <a:endParaRPr lang="en-US" sz="1200" b="1" i="0" u="none" strike="noStrike">
                        <a:solidFill>
                          <a:srgbClr val="FFFFFF"/>
                        </a:solidFill>
                        <a:effectLst/>
                        <a:latin typeface="Calibri" panose="020F0502020204030204" pitchFamily="34" charset="0"/>
                      </a:endParaRPr>
                    </a:p>
                  </a:txBody>
                  <a:tcPr marL="10100" marR="10100" marT="10100" marB="0"/>
                </a:tc>
                <a:tc>
                  <a:txBody>
                    <a:bodyPr/>
                    <a:lstStyle/>
                    <a:p>
                      <a:pPr algn="l" fontAlgn="t"/>
                      <a:r>
                        <a:rPr lang="en-US" sz="1200" b="1" u="none" strike="noStrike">
                          <a:solidFill>
                            <a:srgbClr val="FFFFFF"/>
                          </a:solidFill>
                          <a:effectLst/>
                        </a:rPr>
                        <a:t>Key</a:t>
                      </a:r>
                      <a:endParaRPr lang="en-US" sz="1200" b="1" i="0" u="none" strike="noStrike">
                        <a:solidFill>
                          <a:srgbClr val="FFFFFF"/>
                        </a:solidFill>
                        <a:effectLst/>
                        <a:latin typeface="Calibri" panose="020F0502020204030204" pitchFamily="34" charset="0"/>
                      </a:endParaRPr>
                    </a:p>
                  </a:txBody>
                  <a:tcPr marL="10100" marR="10100" marT="10100" marB="0"/>
                </a:tc>
                <a:tc>
                  <a:txBody>
                    <a:bodyPr/>
                    <a:lstStyle/>
                    <a:p>
                      <a:pPr algn="l" fontAlgn="t"/>
                      <a:r>
                        <a:rPr lang="en-US" sz="1200" b="1" u="none" strike="noStrike" dirty="0">
                          <a:solidFill>
                            <a:srgbClr val="FFFFFF"/>
                          </a:solidFill>
                          <a:effectLst/>
                        </a:rPr>
                        <a:t>Example values</a:t>
                      </a:r>
                      <a:endParaRPr lang="en-US" sz="1200" b="1" i="0" u="none" strike="noStrike" dirty="0">
                        <a:solidFill>
                          <a:srgbClr val="FFFFFF"/>
                        </a:solidFill>
                        <a:effectLst/>
                        <a:latin typeface="Calibri" panose="020F0502020204030204" pitchFamily="34" charset="0"/>
                      </a:endParaRPr>
                    </a:p>
                  </a:txBody>
                  <a:tcPr marL="10100" marR="10100" marT="10100" marB="0"/>
                </a:tc>
                <a:extLst>
                  <a:ext uri="{0D108BD9-81ED-4DB2-BD59-A6C34878D82A}">
                    <a16:rowId xmlns:a16="http://schemas.microsoft.com/office/drawing/2014/main" val="542428094"/>
                  </a:ext>
                </a:extLst>
              </a:tr>
              <a:tr h="229186">
                <a:tc>
                  <a:txBody>
                    <a:bodyPr/>
                    <a:lstStyle/>
                    <a:p>
                      <a:pPr algn="l" fontAlgn="t"/>
                      <a:r>
                        <a:rPr lang="en-US" sz="1400" b="0" u="none" strike="noStrike" dirty="0">
                          <a:solidFill>
                            <a:srgbClr val="000000"/>
                          </a:solidFill>
                          <a:effectLst/>
                        </a:rPr>
                        <a:t>Application name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Added granularity, if the workload is subdivided across multiple applications or services.</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ApplicationName</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err="1">
                          <a:solidFill>
                            <a:srgbClr val="000000"/>
                          </a:solidFill>
                          <a:effectLst/>
                        </a:rPr>
                        <a:t>IssueTrackingSystem</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3820942025"/>
                  </a:ext>
                </a:extLst>
              </a:tr>
              <a:tr h="229186">
                <a:tc>
                  <a:txBody>
                    <a:bodyPr/>
                    <a:lstStyle/>
                    <a:p>
                      <a:pPr algn="l" fontAlgn="t"/>
                      <a:r>
                        <a:rPr lang="en-US" sz="1400" b="0" u="none" strike="noStrike" dirty="0">
                          <a:solidFill>
                            <a:srgbClr val="000000"/>
                          </a:solidFill>
                          <a:effectLst/>
                        </a:rPr>
                        <a:t>Approver name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Person responsible for approving costs related to this resource.</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Approver</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a:solidFill>
                            <a:srgbClr val="000000"/>
                          </a:solidFill>
                          <a:effectLst/>
                        </a:rPr>
                        <a:t>chris@contoso.com</a:t>
                      </a:r>
                      <a:endParaRPr lang="en-US" sz="1400" b="0" i="0" u="none" strike="noStrike">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3151421474"/>
                  </a:ext>
                </a:extLst>
              </a:tr>
              <a:tr h="229186">
                <a:tc>
                  <a:txBody>
                    <a:bodyPr/>
                    <a:lstStyle/>
                    <a:p>
                      <a:pPr algn="l" fontAlgn="t"/>
                      <a:r>
                        <a:rPr lang="en-US" sz="1400" b="0" u="none" strike="noStrike" dirty="0">
                          <a:solidFill>
                            <a:srgbClr val="000000"/>
                          </a:solidFill>
                          <a:effectLst/>
                        </a:rPr>
                        <a:t>Budget</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Money approved for this application, service, or workload.</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BudgetAmount</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$200,000 </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423556240"/>
                  </a:ext>
                </a:extLst>
              </a:tr>
              <a:tr h="229186">
                <a:tc>
                  <a:txBody>
                    <a:bodyPr/>
                    <a:lstStyle/>
                    <a:p>
                      <a:pPr algn="l" fontAlgn="t"/>
                      <a:r>
                        <a:rPr lang="en-US" sz="1400" b="0" u="none" strike="noStrike">
                          <a:solidFill>
                            <a:srgbClr val="000000"/>
                          </a:solidFill>
                          <a:effectLst/>
                        </a:rPr>
                        <a:t>Cost center</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Accounting cost center associated with this resource.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CostCenter</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55332</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280101868"/>
                  </a:ext>
                </a:extLst>
              </a:tr>
              <a:tr h="594329">
                <a:tc>
                  <a:txBody>
                    <a:bodyPr/>
                    <a:lstStyle/>
                    <a:p>
                      <a:pPr algn="l" fontAlgn="t"/>
                      <a:r>
                        <a:rPr lang="en-US" sz="1400" b="0" u="none" strike="noStrike">
                          <a:solidFill>
                            <a:srgbClr val="000000"/>
                          </a:solidFill>
                          <a:effectLst/>
                        </a:rPr>
                        <a:t>Disaster recovery</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Business criticality of the application, workload, or service.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DR</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Mission-critical</a:t>
                      </a:r>
                      <a:br>
                        <a:rPr lang="en-US" sz="1400" b="0" u="none" strike="noStrike" dirty="0">
                          <a:solidFill>
                            <a:srgbClr val="000000"/>
                          </a:solidFill>
                          <a:effectLst/>
                        </a:rPr>
                      </a:br>
                      <a:r>
                        <a:rPr lang="en-US" sz="1400" b="0" u="none" strike="noStrike" dirty="0">
                          <a:solidFill>
                            <a:srgbClr val="000000"/>
                          </a:solidFill>
                          <a:effectLst/>
                        </a:rPr>
                        <a:t>Critical</a:t>
                      </a:r>
                      <a:br>
                        <a:rPr lang="en-US" sz="1400" b="0" u="none" strike="noStrike" dirty="0">
                          <a:solidFill>
                            <a:srgbClr val="000000"/>
                          </a:solidFill>
                          <a:effectLst/>
                        </a:rPr>
                      </a:br>
                      <a:r>
                        <a:rPr lang="en-US" sz="1400" b="0" u="none" strike="noStrike" dirty="0">
                          <a:solidFill>
                            <a:srgbClr val="000000"/>
                          </a:solidFill>
                          <a:effectLst/>
                        </a:rPr>
                        <a:t>Essential</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897149996"/>
                  </a:ext>
                </a:extLst>
              </a:tr>
              <a:tr h="229186">
                <a:tc>
                  <a:txBody>
                    <a:bodyPr/>
                    <a:lstStyle/>
                    <a:p>
                      <a:pPr algn="l" fontAlgn="t"/>
                      <a:r>
                        <a:rPr lang="en-US" sz="1400" b="0" u="none" strike="noStrike">
                          <a:solidFill>
                            <a:srgbClr val="000000"/>
                          </a:solidFill>
                          <a:effectLst/>
                        </a:rPr>
                        <a:t>End date of the project</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Date when the application, workload, or service is scheduled for retirement.</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EndDate</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10/15/2023</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2351157901"/>
                  </a:ext>
                </a:extLst>
              </a:tr>
              <a:tr h="959472">
                <a:tc>
                  <a:txBody>
                    <a:bodyPr/>
                    <a:lstStyle/>
                    <a:p>
                      <a:pPr algn="l" fontAlgn="t"/>
                      <a:r>
                        <a:rPr lang="en-US" sz="1400" b="0" u="none" strike="noStrike">
                          <a:solidFill>
                            <a:srgbClr val="000000"/>
                          </a:solidFill>
                          <a:effectLst/>
                        </a:rPr>
                        <a:t>Environment</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Deployment environment of the application, workload, or service.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Env</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Prod</a:t>
                      </a:r>
                      <a:br>
                        <a:rPr lang="en-US" sz="1400" b="0" u="none" strike="noStrike" dirty="0">
                          <a:solidFill>
                            <a:srgbClr val="000000"/>
                          </a:solidFill>
                          <a:effectLst/>
                        </a:rPr>
                      </a:br>
                      <a:r>
                        <a:rPr lang="en-US" sz="1400" b="0" u="none" strike="noStrike" dirty="0">
                          <a:solidFill>
                            <a:srgbClr val="000000"/>
                          </a:solidFill>
                          <a:effectLst/>
                        </a:rPr>
                        <a:t>Dev</a:t>
                      </a:r>
                      <a:br>
                        <a:rPr lang="en-US" sz="1400" b="0" u="none" strike="noStrike" dirty="0">
                          <a:solidFill>
                            <a:srgbClr val="000000"/>
                          </a:solidFill>
                          <a:effectLst/>
                        </a:rPr>
                      </a:br>
                      <a:r>
                        <a:rPr lang="en-US" sz="1400" b="0" u="none" strike="noStrike" dirty="0">
                          <a:solidFill>
                            <a:srgbClr val="000000"/>
                          </a:solidFill>
                          <a:effectLst/>
                        </a:rPr>
                        <a:t>QA</a:t>
                      </a:r>
                      <a:br>
                        <a:rPr lang="en-US" sz="1400" b="0" u="none" strike="noStrike" dirty="0">
                          <a:solidFill>
                            <a:srgbClr val="000000"/>
                          </a:solidFill>
                          <a:effectLst/>
                        </a:rPr>
                      </a:br>
                      <a:r>
                        <a:rPr lang="en-US" sz="1400" b="0" u="none" strike="noStrike" dirty="0">
                          <a:solidFill>
                            <a:srgbClr val="000000"/>
                          </a:solidFill>
                          <a:effectLst/>
                        </a:rPr>
                        <a:t>Stage</a:t>
                      </a:r>
                      <a:br>
                        <a:rPr lang="en-US" sz="1400" b="0" u="none" strike="noStrike" dirty="0">
                          <a:solidFill>
                            <a:srgbClr val="000000"/>
                          </a:solidFill>
                          <a:effectLst/>
                        </a:rPr>
                      </a:br>
                      <a:r>
                        <a:rPr lang="en-US" sz="1400" b="0" u="none" strike="noStrike" dirty="0">
                          <a:solidFill>
                            <a:srgbClr val="000000"/>
                          </a:solidFill>
                          <a:effectLst/>
                        </a:rPr>
                        <a:t>Test</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2769236937"/>
                  </a:ext>
                </a:extLst>
              </a:tr>
              <a:tr h="229186">
                <a:tc>
                  <a:txBody>
                    <a:bodyPr/>
                    <a:lstStyle/>
                    <a:p>
                      <a:pPr algn="l" fontAlgn="t"/>
                      <a:r>
                        <a:rPr lang="en-US" sz="1400" b="0" u="none" strike="noStrike">
                          <a:solidFill>
                            <a:srgbClr val="000000"/>
                          </a:solidFill>
                          <a:effectLst/>
                        </a:rPr>
                        <a:t>Owner name</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Owner of the application, workload, or service.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Owner</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jane@contoso.com</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78865503"/>
                  </a:ext>
                </a:extLst>
              </a:tr>
              <a:tr h="229186">
                <a:tc>
                  <a:txBody>
                    <a:bodyPr/>
                    <a:lstStyle/>
                    <a:p>
                      <a:pPr algn="l" fontAlgn="t"/>
                      <a:r>
                        <a:rPr lang="en-US" sz="1400" b="0" u="none" strike="noStrike">
                          <a:solidFill>
                            <a:srgbClr val="000000"/>
                          </a:solidFill>
                          <a:effectLst/>
                        </a:rPr>
                        <a:t>Requester name</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User who requested the creation of this application.</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Requester</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john@contoso.com</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3764416693"/>
                  </a:ext>
                </a:extLst>
              </a:tr>
              <a:tr h="776901">
                <a:tc>
                  <a:txBody>
                    <a:bodyPr/>
                    <a:lstStyle/>
                    <a:p>
                      <a:pPr algn="l" fontAlgn="t"/>
                      <a:r>
                        <a:rPr lang="en-US" sz="1400" b="0" u="none" strike="noStrike">
                          <a:solidFill>
                            <a:srgbClr val="000000"/>
                          </a:solidFill>
                          <a:effectLst/>
                        </a:rPr>
                        <a:t>Service class</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Service level agreement level of the application, workload, or service.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err="1">
                          <a:solidFill>
                            <a:srgbClr val="000000"/>
                          </a:solidFill>
                          <a:effectLst/>
                        </a:rPr>
                        <a:t>ServiceClass</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Bronze</a:t>
                      </a:r>
                      <a:br>
                        <a:rPr lang="en-US" sz="1400" b="0" u="none" strike="noStrike" dirty="0">
                          <a:solidFill>
                            <a:srgbClr val="000000"/>
                          </a:solidFill>
                          <a:effectLst/>
                        </a:rPr>
                      </a:br>
                      <a:r>
                        <a:rPr lang="en-US" sz="1400" b="0" u="none" strike="noStrike" dirty="0">
                          <a:solidFill>
                            <a:srgbClr val="000000"/>
                          </a:solidFill>
                          <a:effectLst/>
                        </a:rPr>
                        <a:t>Silver</a:t>
                      </a:r>
                      <a:br>
                        <a:rPr lang="en-US" sz="1400" b="0" u="none" strike="noStrike" dirty="0">
                          <a:solidFill>
                            <a:srgbClr val="000000"/>
                          </a:solidFill>
                          <a:effectLst/>
                        </a:rPr>
                      </a:br>
                      <a:r>
                        <a:rPr lang="en-US" sz="1400" b="0" u="none" strike="noStrike" dirty="0">
                          <a:solidFill>
                            <a:srgbClr val="000000"/>
                          </a:solidFill>
                          <a:effectLst/>
                        </a:rPr>
                        <a:t>Gold</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358788632"/>
                  </a:ext>
                </a:extLst>
              </a:tr>
              <a:tr h="229186">
                <a:tc>
                  <a:txBody>
                    <a:bodyPr/>
                    <a:lstStyle/>
                    <a:p>
                      <a:pPr algn="l" fontAlgn="t"/>
                      <a:r>
                        <a:rPr lang="en-US" sz="1400" b="0" u="none" strike="noStrike">
                          <a:solidFill>
                            <a:srgbClr val="000000"/>
                          </a:solidFill>
                          <a:effectLst/>
                        </a:rPr>
                        <a:t>Start date of the project</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a:solidFill>
                            <a:srgbClr val="000000"/>
                          </a:solidFill>
                          <a:effectLst/>
                        </a:rPr>
                        <a:t>Date when the application, workload, or service was first deployed.</a:t>
                      </a:r>
                      <a:endParaRPr lang="en-US" sz="1400" b="0" i="0" u="none" strike="noStrike">
                        <a:solidFill>
                          <a:srgbClr val="000000"/>
                        </a:solidFill>
                        <a:effectLst/>
                        <a:latin typeface="Calibri" panose="020F0502020204030204" pitchFamily="34" charset="0"/>
                      </a:endParaRPr>
                    </a:p>
                  </a:txBody>
                  <a:tcPr marL="10100" marR="10100" marT="10100" marB="0"/>
                </a:tc>
                <a:tc>
                  <a:txBody>
                    <a:bodyPr/>
                    <a:lstStyle/>
                    <a:p>
                      <a:pPr algn="l" fontAlgn="t"/>
                      <a:r>
                        <a:rPr lang="en-US" sz="1400" b="0" u="none" strike="noStrike" dirty="0">
                          <a:solidFill>
                            <a:srgbClr val="000000"/>
                          </a:solidFill>
                          <a:effectLst/>
                        </a:rPr>
                        <a:t>StartDate</a:t>
                      </a:r>
                      <a:endParaRPr lang="en-US" sz="1400" b="0" i="0" u="none" strike="noStrike" dirty="0">
                        <a:solidFill>
                          <a:srgbClr val="000000"/>
                        </a:solidFill>
                        <a:effectLst/>
                        <a:latin typeface="Calibri" panose="020F0502020204030204" pitchFamily="34" charset="0"/>
                      </a:endParaRPr>
                    </a:p>
                  </a:txBody>
                  <a:tcPr marL="10100" marR="10100" marT="10100" marB="0"/>
                </a:tc>
                <a:tc>
                  <a:txBody>
                    <a:bodyPr/>
                    <a:lstStyle/>
                    <a:p>
                      <a:pPr algn="r" fontAlgn="t"/>
                      <a:r>
                        <a:rPr lang="en-US" sz="1400" b="0" u="none" strike="noStrike" dirty="0">
                          <a:solidFill>
                            <a:srgbClr val="000000"/>
                          </a:solidFill>
                          <a:effectLst/>
                        </a:rPr>
                        <a:t>10/15/2020</a:t>
                      </a:r>
                      <a:endParaRPr lang="en-US" sz="1400" b="0" i="0" u="none" strike="noStrike" dirty="0">
                        <a:solidFill>
                          <a:srgbClr val="000000"/>
                        </a:solidFill>
                        <a:effectLst/>
                        <a:latin typeface="Calibri" panose="020F0502020204030204" pitchFamily="34" charset="0"/>
                      </a:endParaRPr>
                    </a:p>
                  </a:txBody>
                  <a:tcPr marL="10100" marR="10100" marT="10100" marB="0"/>
                </a:tc>
                <a:extLst>
                  <a:ext uri="{0D108BD9-81ED-4DB2-BD59-A6C34878D82A}">
                    <a16:rowId xmlns:a16="http://schemas.microsoft.com/office/drawing/2014/main" val="1750409879"/>
                  </a:ext>
                </a:extLst>
              </a:tr>
            </a:tbl>
          </a:graphicData>
        </a:graphic>
      </p:graphicFrame>
      <p:pic>
        <p:nvPicPr>
          <p:cNvPr id="4" name="Picture 3" descr="Logo, company name&#10;&#10;Description automatically generated">
            <a:extLst>
              <a:ext uri="{FF2B5EF4-FFF2-40B4-BE49-F238E27FC236}">
                <a16:creationId xmlns:a16="http://schemas.microsoft.com/office/drawing/2014/main" id="{6EB70608-3614-C60B-0BBE-934D91435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639" y="111125"/>
            <a:ext cx="1508998" cy="1189038"/>
          </a:xfrm>
          <a:prstGeom prst="rect">
            <a:avLst/>
          </a:prstGeom>
        </p:spPr>
      </p:pic>
      <p:pic>
        <p:nvPicPr>
          <p:cNvPr id="8" name="Picture 7">
            <a:extLst>
              <a:ext uri="{FF2B5EF4-FFF2-40B4-BE49-F238E27FC236}">
                <a16:creationId xmlns:a16="http://schemas.microsoft.com/office/drawing/2014/main" id="{497BA2CD-7886-03C5-87FD-868DA53D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63" y="833373"/>
            <a:ext cx="8964276" cy="466790"/>
          </a:xfrm>
          <a:prstGeom prst="rect">
            <a:avLst/>
          </a:prstGeom>
        </p:spPr>
      </p:pic>
      <p:sp>
        <p:nvSpPr>
          <p:cNvPr id="5" name="TextBox 4">
            <a:extLst>
              <a:ext uri="{FF2B5EF4-FFF2-40B4-BE49-F238E27FC236}">
                <a16:creationId xmlns:a16="http://schemas.microsoft.com/office/drawing/2014/main" id="{1344D744-AA4C-791D-F75B-CC8DB209C117}"/>
              </a:ext>
            </a:extLst>
          </p:cNvPr>
          <p:cNvSpPr txBox="1"/>
          <p:nvPr/>
        </p:nvSpPr>
        <p:spPr>
          <a:xfrm>
            <a:off x="128363" y="130626"/>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0" kern="1200" dirty="0" err="1">
                <a:solidFill>
                  <a:schemeClr val="tx1"/>
                </a:solidFill>
                <a:effectLst/>
                <a:latin typeface="Comfortaa Light" pitchFamily="2" charset="0"/>
                <a:ea typeface="+mj-ea"/>
                <a:cs typeface="Segoe UI" panose="020B0502040204020203" pitchFamily="34" charset="0"/>
              </a:rPr>
              <a:t>Otros</a:t>
            </a:r>
            <a:r>
              <a:rPr lang="en-US" sz="5400" i="0" kern="1200" dirty="0">
                <a:solidFill>
                  <a:schemeClr val="tx1"/>
                </a:solidFill>
                <a:effectLst/>
                <a:latin typeface="Comfortaa Light" pitchFamily="2" charset="0"/>
                <a:ea typeface="+mj-ea"/>
                <a:cs typeface="Segoe UI" panose="020B0502040204020203" pitchFamily="34" charset="0"/>
              </a:rPr>
              <a:t> </a:t>
            </a:r>
            <a:r>
              <a:rPr lang="en-US" sz="5400" i="0" kern="1200" dirty="0" err="1">
                <a:solidFill>
                  <a:schemeClr val="tx1"/>
                </a:solidFill>
                <a:effectLst/>
                <a:latin typeface="Comfortaa Light" pitchFamily="2" charset="0"/>
                <a:ea typeface="+mj-ea"/>
                <a:cs typeface="Segoe UI" panose="020B0502040204020203" pitchFamily="34" charset="0"/>
              </a:rPr>
              <a:t>ejemplos</a:t>
            </a:r>
            <a:r>
              <a:rPr lang="en-US" sz="5400" i="0" kern="1200" dirty="0">
                <a:solidFill>
                  <a:schemeClr val="tx1"/>
                </a:solidFill>
                <a:effectLst/>
                <a:latin typeface="Comfortaa Light" pitchFamily="2" charset="0"/>
                <a:ea typeface="+mj-ea"/>
                <a:cs typeface="Segoe UI" panose="020B0502040204020203" pitchFamily="34" charset="0"/>
              </a:rPr>
              <a:t> de </a:t>
            </a:r>
            <a:r>
              <a:rPr lang="en-US" sz="5400" i="0" kern="1200" dirty="0" err="1">
                <a:solidFill>
                  <a:schemeClr val="tx1"/>
                </a:solidFill>
                <a:effectLst/>
                <a:latin typeface="Comfortaa Light" pitchFamily="2" charset="0"/>
                <a:ea typeface="+mj-ea"/>
                <a:cs typeface="Segoe UI" panose="020B0502040204020203" pitchFamily="34" charset="0"/>
              </a:rPr>
              <a:t>etiquetas</a:t>
            </a:r>
            <a:endParaRPr lang="en-US" sz="5400" i="0" kern="1200" dirty="0">
              <a:solidFill>
                <a:schemeClr val="tx1"/>
              </a:solidFill>
              <a:effectLst/>
              <a:latin typeface="Comfortaa Light" pitchFamily="2" charset="0"/>
              <a:ea typeface="+mj-ea"/>
              <a:cs typeface="Segoe UI" panose="020B0502040204020203" pitchFamily="34" charset="0"/>
            </a:endParaRPr>
          </a:p>
        </p:txBody>
      </p:sp>
    </p:spTree>
    <p:extLst>
      <p:ext uri="{BB962C8B-B14F-4D97-AF65-F5344CB8AC3E}">
        <p14:creationId xmlns:p14="http://schemas.microsoft.com/office/powerpoint/2010/main" val="20655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6EB70608-3614-C60B-0BBE-934D91435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639" y="111125"/>
            <a:ext cx="1508998" cy="1189038"/>
          </a:xfrm>
          <a:prstGeom prst="rect">
            <a:avLst/>
          </a:prstGeom>
        </p:spPr>
      </p:pic>
      <p:pic>
        <p:nvPicPr>
          <p:cNvPr id="8" name="Picture 7">
            <a:extLst>
              <a:ext uri="{FF2B5EF4-FFF2-40B4-BE49-F238E27FC236}">
                <a16:creationId xmlns:a16="http://schemas.microsoft.com/office/drawing/2014/main" id="{497BA2CD-7886-03C5-87FD-868DA53D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63" y="833373"/>
            <a:ext cx="8964276" cy="466790"/>
          </a:xfrm>
          <a:prstGeom prst="rect">
            <a:avLst/>
          </a:prstGeom>
        </p:spPr>
      </p:pic>
      <p:sp>
        <p:nvSpPr>
          <p:cNvPr id="5" name="TextBox 4">
            <a:extLst>
              <a:ext uri="{FF2B5EF4-FFF2-40B4-BE49-F238E27FC236}">
                <a16:creationId xmlns:a16="http://schemas.microsoft.com/office/drawing/2014/main" id="{1344D744-AA4C-791D-F75B-CC8DB209C117}"/>
              </a:ext>
            </a:extLst>
          </p:cNvPr>
          <p:cNvSpPr txBox="1"/>
          <p:nvPr/>
        </p:nvSpPr>
        <p:spPr>
          <a:xfrm>
            <a:off x="128363" y="130626"/>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0" kern="1200" dirty="0" err="1">
                <a:solidFill>
                  <a:schemeClr val="tx1"/>
                </a:solidFill>
                <a:effectLst/>
                <a:latin typeface="Comfortaa Light" pitchFamily="2" charset="0"/>
                <a:ea typeface="+mj-ea"/>
                <a:cs typeface="Segoe UI" panose="020B0502040204020203" pitchFamily="34" charset="0"/>
              </a:rPr>
              <a:t>Recursos</a:t>
            </a:r>
            <a:r>
              <a:rPr lang="en-US" sz="5400" i="0" kern="1200" dirty="0">
                <a:solidFill>
                  <a:schemeClr val="tx1"/>
                </a:solidFill>
                <a:effectLst/>
                <a:latin typeface="Comfortaa Light" pitchFamily="2" charset="0"/>
                <a:ea typeface="+mj-ea"/>
                <a:cs typeface="Segoe UI" panose="020B0502040204020203" pitchFamily="34" charset="0"/>
              </a:rPr>
              <a:t> </a:t>
            </a:r>
            <a:r>
              <a:rPr lang="en-US" sz="5400" i="0" kern="1200" dirty="0" err="1">
                <a:solidFill>
                  <a:schemeClr val="tx1"/>
                </a:solidFill>
                <a:effectLst/>
                <a:latin typeface="Comfortaa Light" pitchFamily="2" charset="0"/>
                <a:ea typeface="+mj-ea"/>
                <a:cs typeface="Segoe UI" panose="020B0502040204020203" pitchFamily="34" charset="0"/>
              </a:rPr>
              <a:t>adicionales</a:t>
            </a:r>
            <a:endParaRPr lang="en-US" sz="5400" i="0" kern="1200" dirty="0">
              <a:solidFill>
                <a:schemeClr val="tx1"/>
              </a:solidFill>
              <a:effectLst/>
              <a:latin typeface="Comfortaa Light" pitchFamily="2"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D0181C9E-75DD-2B6E-9072-2AE40225F1DA}"/>
              </a:ext>
            </a:extLst>
          </p:cNvPr>
          <p:cNvSpPr txBox="1"/>
          <p:nvPr/>
        </p:nvSpPr>
        <p:spPr>
          <a:xfrm>
            <a:off x="838200" y="2539939"/>
            <a:ext cx="10515599" cy="2831544"/>
          </a:xfrm>
          <a:prstGeom prst="rect">
            <a:avLst/>
          </a:prstGeom>
          <a:noFill/>
        </p:spPr>
        <p:txBody>
          <a:bodyPr wrap="square">
            <a:spAutoFit/>
          </a:bodyPr>
          <a:lstStyle/>
          <a:p>
            <a:pPr marL="285750" indent="-285750">
              <a:buFont typeface="Arial" panose="020B0604020202020204" pitchFamily="34" charset="0"/>
              <a:buChar char="•"/>
            </a:pPr>
            <a:r>
              <a:rPr lang="en-US" sz="3200" dirty="0">
                <a:effectLst/>
                <a:latin typeface="Calibri" panose="020F0502020204030204" pitchFamily="34" charset="0"/>
                <a:hlinkClick r:id="rId4"/>
              </a:rPr>
              <a:t>https://docs.microsoft.com/en-us/azure/cloud-adoption-framework/decision-guides/resource-tagging/</a:t>
            </a:r>
            <a:endParaRPr lang="en-US" sz="3200" dirty="0">
              <a:effectLst/>
              <a:latin typeface="Calibri" panose="020F0502020204030204" pitchFamily="34" charset="0"/>
            </a:endParaRPr>
          </a:p>
          <a:p>
            <a:pPr marL="285750" indent="-285750">
              <a:buFont typeface="Arial" panose="020B0604020202020204" pitchFamily="34" charset="0"/>
              <a:buChar char="•"/>
            </a:pPr>
            <a:endParaRPr lang="en-US" sz="3200" dirty="0">
              <a:effectLst/>
              <a:latin typeface="Calibri" panose="020F0502020204030204" pitchFamily="34" charset="0"/>
            </a:endParaRPr>
          </a:p>
          <a:p>
            <a:pPr marL="285750" indent="-285750">
              <a:buFont typeface="Arial" panose="020B0604020202020204" pitchFamily="34" charset="0"/>
              <a:buChar char="•"/>
            </a:pPr>
            <a:r>
              <a:rPr lang="en-US" sz="3200" dirty="0">
                <a:effectLst/>
                <a:latin typeface="Calibri" panose="020F0502020204030204" pitchFamily="34" charset="0"/>
                <a:hlinkClick r:id="rId5"/>
              </a:rPr>
              <a:t>https://docs.microsoft.com/es-es/azure/cloud-adoption-framework/ready/azure-best-practices/resource-tagging</a:t>
            </a:r>
            <a:endParaRPr lang="en-US" sz="3200" dirty="0">
              <a:effectLst/>
              <a:latin typeface="Calibri" panose="020F0502020204030204" pitchFamily="34" charset="0"/>
            </a:endParaRP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F41079A5-D605-CEA4-9219-69E1D6ECCCA5}"/>
              </a:ext>
            </a:extLst>
          </p:cNvPr>
          <p:cNvSpPr txBox="1"/>
          <p:nvPr/>
        </p:nvSpPr>
        <p:spPr>
          <a:xfrm>
            <a:off x="435429" y="1761796"/>
            <a:ext cx="9704901" cy="584775"/>
          </a:xfrm>
          <a:prstGeom prst="rect">
            <a:avLst/>
          </a:prstGeom>
          <a:noFill/>
        </p:spPr>
        <p:txBody>
          <a:bodyPr wrap="none" rtlCol="0">
            <a:spAutoFit/>
          </a:bodyPr>
          <a:lstStyle/>
          <a:p>
            <a:r>
              <a:rPr lang="en-US" sz="3200" dirty="0">
                <a:latin typeface="Comfortaa" pitchFamily="2" charset="0"/>
              </a:rPr>
              <a:t>Para </a:t>
            </a:r>
            <a:r>
              <a:rPr lang="en-US" sz="3200" dirty="0" err="1">
                <a:latin typeface="Comfortaa" pitchFamily="2" charset="0"/>
              </a:rPr>
              <a:t>ampliar</a:t>
            </a:r>
            <a:r>
              <a:rPr lang="en-US" sz="3200" dirty="0">
                <a:latin typeface="Comfortaa" pitchFamily="2" charset="0"/>
              </a:rPr>
              <a:t> </a:t>
            </a:r>
            <a:r>
              <a:rPr lang="en-US" sz="3200" dirty="0" err="1">
                <a:latin typeface="Comfortaa" pitchFamily="2" charset="0"/>
              </a:rPr>
              <a:t>información</a:t>
            </a:r>
            <a:r>
              <a:rPr lang="en-US" sz="3200" dirty="0">
                <a:latin typeface="Comfortaa" pitchFamily="2" charset="0"/>
              </a:rPr>
              <a:t>, </a:t>
            </a:r>
            <a:r>
              <a:rPr lang="en-US" sz="3200" dirty="0" err="1">
                <a:latin typeface="Comfortaa" pitchFamily="2" charset="0"/>
              </a:rPr>
              <a:t>puedes</a:t>
            </a:r>
            <a:r>
              <a:rPr lang="en-US" sz="3200" dirty="0">
                <a:latin typeface="Comfortaa" pitchFamily="2" charset="0"/>
              </a:rPr>
              <a:t> </a:t>
            </a:r>
            <a:r>
              <a:rPr lang="en-US" sz="3200" dirty="0" err="1">
                <a:latin typeface="Comfortaa" pitchFamily="2" charset="0"/>
              </a:rPr>
              <a:t>consultar</a:t>
            </a:r>
            <a:r>
              <a:rPr lang="en-US" sz="3200" dirty="0">
                <a:latin typeface="Comfortaa" pitchFamily="2" charset="0"/>
              </a:rPr>
              <a:t>:</a:t>
            </a:r>
          </a:p>
        </p:txBody>
      </p:sp>
    </p:spTree>
    <p:extLst>
      <p:ext uri="{BB962C8B-B14F-4D97-AF65-F5344CB8AC3E}">
        <p14:creationId xmlns:p14="http://schemas.microsoft.com/office/powerpoint/2010/main" val="275815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D328140-A2DF-0806-D87C-4014B52AE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63" y="833373"/>
            <a:ext cx="8964276" cy="466790"/>
          </a:xfrm>
          <a:prstGeom prst="rect">
            <a:avLst/>
          </a:prstGeom>
        </p:spPr>
      </p:pic>
      <p:sp>
        <p:nvSpPr>
          <p:cNvPr id="4" name="AutoShape 2" descr="Diagram that shows plotting tagging options from least complex to most complex.">
            <a:extLst>
              <a:ext uri="{FF2B5EF4-FFF2-40B4-BE49-F238E27FC236}">
                <a16:creationId xmlns:a16="http://schemas.microsoft.com/office/drawing/2014/main" id="{59A8309C-D064-7B22-83DE-AC04165B9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AE292E71-03E7-02EA-55C8-481EECCAF012}"/>
              </a:ext>
            </a:extLst>
          </p:cNvPr>
          <p:cNvSpPr txBox="1"/>
          <p:nvPr/>
        </p:nvSpPr>
        <p:spPr>
          <a:xfrm>
            <a:off x="622300" y="325735"/>
            <a:ext cx="6096000" cy="646331"/>
          </a:xfrm>
          <a:prstGeom prst="rect">
            <a:avLst/>
          </a:prstGeom>
          <a:noFill/>
        </p:spPr>
        <p:txBody>
          <a:bodyPr wrap="square">
            <a:spAutoFit/>
          </a:bodyPr>
          <a:lstStyle/>
          <a:p>
            <a:br>
              <a:rPr lang="en-US" dirty="0"/>
            </a:br>
            <a:endParaRPr lang="en-US" dirty="0"/>
          </a:p>
        </p:txBody>
      </p:sp>
      <p:sp>
        <p:nvSpPr>
          <p:cNvPr id="8" name="TextBox 7">
            <a:extLst>
              <a:ext uri="{FF2B5EF4-FFF2-40B4-BE49-F238E27FC236}">
                <a16:creationId xmlns:a16="http://schemas.microsoft.com/office/drawing/2014/main" id="{93D38A8D-C2B1-C751-2B06-963C0AFADB2A}"/>
              </a:ext>
            </a:extLst>
          </p:cNvPr>
          <p:cNvSpPr txBox="1"/>
          <p:nvPr/>
        </p:nvSpPr>
        <p:spPr>
          <a:xfrm>
            <a:off x="266700" y="76962"/>
            <a:ext cx="10515599" cy="932688"/>
          </a:xfrm>
          <a:prstGeom prst="rect">
            <a:avLst/>
          </a:prstGeom>
        </p:spPr>
        <p:txBody>
          <a:bodyPr vert="horz" lIns="91440" tIns="45720" rIns="91440" bIns="45720" rtlCol="0" anchor="b">
            <a:normAutofit/>
          </a:bodyPr>
          <a:lstStyle/>
          <a:p>
            <a:pPr algn="l"/>
            <a:r>
              <a:rPr lang="en-US" sz="5400" dirty="0">
                <a:solidFill>
                  <a:srgbClr val="171717"/>
                </a:solidFill>
                <a:latin typeface="Comfortaa Light" pitchFamily="2" charset="0"/>
              </a:rPr>
              <a:t>Deployment process – High level</a:t>
            </a:r>
            <a:endParaRPr lang="en-US" sz="5400" i="0" dirty="0">
              <a:solidFill>
                <a:srgbClr val="171717"/>
              </a:solidFill>
              <a:effectLst/>
              <a:latin typeface="Comfortaa Light" pitchFamily="2" charset="0"/>
            </a:endParaRPr>
          </a:p>
        </p:txBody>
      </p:sp>
      <p:pic>
        <p:nvPicPr>
          <p:cNvPr id="12" name="Picture 11" descr="Logo, company name&#10;&#10;Description automatically generated">
            <a:extLst>
              <a:ext uri="{FF2B5EF4-FFF2-40B4-BE49-F238E27FC236}">
                <a16:creationId xmlns:a16="http://schemas.microsoft.com/office/drawing/2014/main" id="{106E62A0-3333-2E1A-29E5-2B3941862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4639" y="111125"/>
            <a:ext cx="1508998" cy="1189038"/>
          </a:xfrm>
          <a:prstGeom prst="rect">
            <a:avLst/>
          </a:prstGeom>
        </p:spPr>
      </p:pic>
      <p:pic>
        <p:nvPicPr>
          <p:cNvPr id="3" name="Picture 2">
            <a:extLst>
              <a:ext uri="{FF2B5EF4-FFF2-40B4-BE49-F238E27FC236}">
                <a16:creationId xmlns:a16="http://schemas.microsoft.com/office/drawing/2014/main" id="{A7509FED-73D7-130B-E2C3-1C248F12F92C}"/>
              </a:ext>
            </a:extLst>
          </p:cNvPr>
          <p:cNvPicPr>
            <a:picLocks noChangeAspect="1"/>
          </p:cNvPicPr>
          <p:nvPr/>
        </p:nvPicPr>
        <p:blipFill>
          <a:blip r:embed="rId5"/>
          <a:stretch>
            <a:fillRect/>
          </a:stretch>
        </p:blipFill>
        <p:spPr>
          <a:xfrm>
            <a:off x="1928400" y="1807801"/>
            <a:ext cx="8640000" cy="4450170"/>
          </a:xfrm>
          <a:prstGeom prst="rect">
            <a:avLst/>
          </a:prstGeom>
        </p:spPr>
      </p:pic>
    </p:spTree>
    <p:extLst>
      <p:ext uri="{BB962C8B-B14F-4D97-AF65-F5344CB8AC3E}">
        <p14:creationId xmlns:p14="http://schemas.microsoft.com/office/powerpoint/2010/main" val="334144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6EB70608-3614-C60B-0BBE-934D91435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639" y="111125"/>
            <a:ext cx="1508998" cy="1189038"/>
          </a:xfrm>
          <a:prstGeom prst="rect">
            <a:avLst/>
          </a:prstGeom>
        </p:spPr>
      </p:pic>
      <p:pic>
        <p:nvPicPr>
          <p:cNvPr id="8" name="Picture 7">
            <a:extLst>
              <a:ext uri="{FF2B5EF4-FFF2-40B4-BE49-F238E27FC236}">
                <a16:creationId xmlns:a16="http://schemas.microsoft.com/office/drawing/2014/main" id="{497BA2CD-7886-03C5-87FD-868DA53D7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63" y="833373"/>
            <a:ext cx="8964276" cy="466790"/>
          </a:xfrm>
          <a:prstGeom prst="rect">
            <a:avLst/>
          </a:prstGeom>
        </p:spPr>
      </p:pic>
      <p:sp>
        <p:nvSpPr>
          <p:cNvPr id="5" name="TextBox 4">
            <a:extLst>
              <a:ext uri="{FF2B5EF4-FFF2-40B4-BE49-F238E27FC236}">
                <a16:creationId xmlns:a16="http://schemas.microsoft.com/office/drawing/2014/main" id="{1344D744-AA4C-791D-F75B-CC8DB209C117}"/>
              </a:ext>
            </a:extLst>
          </p:cNvPr>
          <p:cNvSpPr txBox="1"/>
          <p:nvPr/>
        </p:nvSpPr>
        <p:spPr>
          <a:xfrm>
            <a:off x="128363" y="130626"/>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0" kern="1200" dirty="0">
                <a:solidFill>
                  <a:schemeClr val="tx1"/>
                </a:solidFill>
                <a:effectLst/>
                <a:latin typeface="Comfortaa Light" pitchFamily="2" charset="0"/>
                <a:ea typeface="+mj-ea"/>
                <a:cs typeface="Segoe UI" panose="020B0502040204020203" pitchFamily="34" charset="0"/>
              </a:rPr>
              <a:t>Social Networks</a:t>
            </a:r>
          </a:p>
        </p:txBody>
      </p:sp>
      <p:sp>
        <p:nvSpPr>
          <p:cNvPr id="6" name="TextBox 5">
            <a:extLst>
              <a:ext uri="{FF2B5EF4-FFF2-40B4-BE49-F238E27FC236}">
                <a16:creationId xmlns:a16="http://schemas.microsoft.com/office/drawing/2014/main" id="{D0181C9E-75DD-2B6E-9072-2AE40225F1DA}"/>
              </a:ext>
            </a:extLst>
          </p:cNvPr>
          <p:cNvSpPr txBox="1"/>
          <p:nvPr/>
        </p:nvSpPr>
        <p:spPr>
          <a:xfrm>
            <a:off x="314217" y="2808204"/>
            <a:ext cx="12425737" cy="3952364"/>
          </a:xfrm>
          <a:prstGeom prst="rect">
            <a:avLst/>
          </a:prstGeom>
          <a:noFill/>
        </p:spPr>
        <p:txBody>
          <a:bodyPr wrap="square">
            <a:spAutoFit/>
          </a:bodyPr>
          <a:lstStyle/>
          <a:p>
            <a:pPr>
              <a:spcBef>
                <a:spcPts val="500"/>
              </a:spcBef>
              <a:spcAft>
                <a:spcPts val="500"/>
              </a:spcAft>
            </a:pPr>
            <a:r>
              <a:rPr lang="en-US" dirty="0">
                <a:effectLst/>
                <a:latin typeface="Calibri" panose="020F0502020204030204" pitchFamily="34" charset="0"/>
              </a:rPr>
              <a:t>Twitter - @HablemosdeNube</a:t>
            </a:r>
          </a:p>
          <a:p>
            <a:pPr>
              <a:spcBef>
                <a:spcPts val="500"/>
              </a:spcBef>
              <a:spcAft>
                <a:spcPts val="500"/>
              </a:spcAft>
            </a:pPr>
            <a:r>
              <a:rPr lang="en-US" dirty="0">
                <a:effectLst/>
                <a:latin typeface="Calibri" panose="020F0502020204030204" pitchFamily="34" charset="0"/>
              </a:rPr>
              <a:t>Telegram - </a:t>
            </a:r>
            <a:r>
              <a:rPr lang="en-US" dirty="0">
                <a:effectLst/>
                <a:latin typeface="Calibri" panose="020F0502020204030204" pitchFamily="34" charset="0"/>
                <a:hlinkClick r:id="rId5"/>
              </a:rPr>
              <a:t>https://t.me/hablemosdenube</a:t>
            </a:r>
            <a:endParaRPr lang="en-US" dirty="0">
              <a:effectLst/>
              <a:latin typeface="Calibri" panose="020F0502020204030204" pitchFamily="34" charset="0"/>
            </a:endParaRPr>
          </a:p>
          <a:p>
            <a:pPr>
              <a:spcBef>
                <a:spcPts val="500"/>
              </a:spcBef>
              <a:spcAft>
                <a:spcPts val="500"/>
              </a:spcAft>
            </a:pPr>
            <a:r>
              <a:rPr lang="en-US" dirty="0" err="1">
                <a:effectLst/>
                <a:latin typeface="Calibri" panose="020F0502020204030204" pitchFamily="34" charset="0"/>
              </a:rPr>
              <a:t>Linkedin</a:t>
            </a:r>
            <a:r>
              <a:rPr lang="en-US" dirty="0">
                <a:effectLst/>
                <a:latin typeface="Calibri" panose="020F0502020204030204" pitchFamily="34" charset="0"/>
              </a:rPr>
              <a:t> - </a:t>
            </a:r>
            <a:r>
              <a:rPr lang="en-US" dirty="0">
                <a:effectLst/>
                <a:latin typeface="Calibri" panose="020F0502020204030204" pitchFamily="34" charset="0"/>
                <a:hlinkClick r:id="rId6"/>
              </a:rPr>
              <a:t>https://www.linkedin.com/company/hablemos-de-nube</a:t>
            </a:r>
            <a:endParaRPr lang="en-US" dirty="0">
              <a:effectLst/>
              <a:latin typeface="Calibri" panose="020F0502020204030204" pitchFamily="34" charset="0"/>
            </a:endParaRPr>
          </a:p>
          <a:p>
            <a:pPr>
              <a:spcBef>
                <a:spcPts val="500"/>
              </a:spcBef>
              <a:spcAft>
                <a:spcPts val="500"/>
              </a:spcAft>
            </a:pPr>
            <a:r>
              <a:rPr lang="en-US" dirty="0">
                <a:effectLst/>
                <a:latin typeface="Calibri" panose="020F0502020204030204" pitchFamily="34" charset="0"/>
              </a:rPr>
              <a:t>Web - </a:t>
            </a:r>
            <a:r>
              <a:rPr lang="en-US" dirty="0">
                <a:effectLst/>
                <a:latin typeface="Calibri" panose="020F0502020204030204" pitchFamily="34" charset="0"/>
                <a:hlinkClick r:id="rId7"/>
              </a:rPr>
              <a:t>https://www.hablemosdenube.com</a:t>
            </a:r>
            <a:endParaRPr lang="en-US" dirty="0">
              <a:effectLst/>
              <a:latin typeface="Calibri" panose="020F0502020204030204" pitchFamily="34" charset="0"/>
            </a:endParaRPr>
          </a:p>
          <a:p>
            <a:pPr>
              <a:spcBef>
                <a:spcPts val="500"/>
              </a:spcBef>
              <a:spcAft>
                <a:spcPts val="500"/>
              </a:spcAft>
            </a:pPr>
            <a:r>
              <a:rPr lang="en-US" dirty="0">
                <a:latin typeface="Calibri" panose="020F0502020204030204" pitchFamily="34" charset="0"/>
              </a:rPr>
              <a:t>Spotify - </a:t>
            </a:r>
            <a:r>
              <a:rPr lang="en-US" dirty="0">
                <a:latin typeface="Calibri" panose="020F0502020204030204" pitchFamily="34" charset="0"/>
                <a:hlinkClick r:id="rId8"/>
              </a:rPr>
              <a:t>https://open.spotify.com/show/5J9HypEa18OLIZ4RSVZ8H2?si=a4cdb488278b4ed6</a:t>
            </a:r>
            <a:endParaRPr lang="en-US" dirty="0">
              <a:latin typeface="Calibri" panose="020F0502020204030204" pitchFamily="34" charset="0"/>
            </a:endParaRPr>
          </a:p>
          <a:p>
            <a:pPr>
              <a:spcBef>
                <a:spcPts val="500"/>
              </a:spcBef>
              <a:spcAft>
                <a:spcPts val="500"/>
              </a:spcAft>
            </a:pPr>
            <a:r>
              <a:rPr lang="en-US" dirty="0">
                <a:latin typeface="Calibri" panose="020F0502020204030204" pitchFamily="34" charset="0"/>
              </a:rPr>
              <a:t>Google Podcasts - </a:t>
            </a:r>
            <a:r>
              <a:rPr lang="en-US" dirty="0">
                <a:latin typeface="Calibri" panose="020F0502020204030204" pitchFamily="34" charset="0"/>
                <a:hlinkClick r:id="rId9"/>
              </a:rPr>
              <a:t>https://podcasts.google.com/feed/aHR0cHM6Ly9hbmNob3IuZm0vcy9hZGZmNzhlOC9wb2RjYXN0L3Jzcw</a:t>
            </a:r>
            <a:endParaRPr lang="en-US" dirty="0">
              <a:latin typeface="Calibri" panose="020F0502020204030204" pitchFamily="34" charset="0"/>
            </a:endParaRPr>
          </a:p>
          <a:p>
            <a:pPr>
              <a:spcBef>
                <a:spcPts val="500"/>
              </a:spcBef>
              <a:spcAft>
                <a:spcPts val="500"/>
              </a:spcAft>
            </a:pPr>
            <a:r>
              <a:rPr lang="en-US" dirty="0" err="1">
                <a:latin typeface="Calibri" panose="020F0502020204030204" pitchFamily="34" charset="0"/>
              </a:rPr>
              <a:t>Youtube</a:t>
            </a:r>
            <a:r>
              <a:rPr lang="en-US" dirty="0">
                <a:latin typeface="Calibri" panose="020F0502020204030204" pitchFamily="34" charset="0"/>
              </a:rPr>
              <a:t> - </a:t>
            </a:r>
            <a:r>
              <a:rPr lang="en-US" dirty="0">
                <a:latin typeface="Calibri" panose="020F0502020204030204" pitchFamily="34" charset="0"/>
                <a:hlinkClick r:id="rId10"/>
              </a:rPr>
              <a:t>https://www.youtube.com/channel/UCDDawVzg9-2d7hBzwc-TYxQ</a:t>
            </a:r>
            <a:endParaRPr lang="en-US" dirty="0">
              <a:latin typeface="Calibri" panose="020F0502020204030204" pitchFamily="34" charset="0"/>
            </a:endParaRPr>
          </a:p>
          <a:p>
            <a:pPr>
              <a:spcBef>
                <a:spcPts val="500"/>
              </a:spcBef>
              <a:spcAft>
                <a:spcPts val="500"/>
              </a:spcAft>
            </a:pPr>
            <a:endParaRPr lang="en-US" dirty="0">
              <a:latin typeface="Calibri" panose="020F0502020204030204" pitchFamily="34" charset="0"/>
            </a:endParaRPr>
          </a:p>
          <a:p>
            <a:pPr>
              <a:spcBef>
                <a:spcPts val="500"/>
              </a:spcBef>
              <a:spcAft>
                <a:spcPts val="500"/>
              </a:spcAft>
            </a:pPr>
            <a:endParaRPr lang="en-US" sz="1800" dirty="0">
              <a:effectLst/>
              <a:latin typeface="Calibri" panose="020F0502020204030204" pitchFamily="34" charset="0"/>
            </a:endParaRP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F41079A5-D605-CEA4-9219-69E1D6ECCCA5}"/>
              </a:ext>
            </a:extLst>
          </p:cNvPr>
          <p:cNvSpPr txBox="1"/>
          <p:nvPr/>
        </p:nvSpPr>
        <p:spPr>
          <a:xfrm>
            <a:off x="435429" y="1761796"/>
            <a:ext cx="7738016" cy="584775"/>
          </a:xfrm>
          <a:prstGeom prst="rect">
            <a:avLst/>
          </a:prstGeom>
          <a:noFill/>
        </p:spPr>
        <p:txBody>
          <a:bodyPr wrap="none" rtlCol="0">
            <a:spAutoFit/>
          </a:bodyPr>
          <a:lstStyle/>
          <a:p>
            <a:r>
              <a:rPr lang="en-US" sz="3200" dirty="0" err="1">
                <a:latin typeface="Comfortaa" pitchFamily="2" charset="0"/>
              </a:rPr>
              <a:t>Recuerda</a:t>
            </a:r>
            <a:r>
              <a:rPr lang="en-US" sz="3200" dirty="0">
                <a:latin typeface="Comfortaa" pitchFamily="2" charset="0"/>
              </a:rPr>
              <a:t> que </a:t>
            </a:r>
            <a:r>
              <a:rPr lang="en-US" sz="3200" dirty="0" err="1">
                <a:latin typeface="Comfortaa" pitchFamily="2" charset="0"/>
              </a:rPr>
              <a:t>puedes</a:t>
            </a:r>
            <a:r>
              <a:rPr lang="en-US" sz="3200" dirty="0">
                <a:latin typeface="Comfortaa" pitchFamily="2" charset="0"/>
              </a:rPr>
              <a:t> </a:t>
            </a:r>
            <a:r>
              <a:rPr lang="en-US" sz="3200" dirty="0" err="1">
                <a:latin typeface="Comfortaa" pitchFamily="2" charset="0"/>
              </a:rPr>
              <a:t>seguirnos</a:t>
            </a:r>
            <a:r>
              <a:rPr lang="en-US" sz="3200" dirty="0">
                <a:latin typeface="Comfortaa" pitchFamily="2" charset="0"/>
              </a:rPr>
              <a:t> </a:t>
            </a:r>
            <a:r>
              <a:rPr lang="en-US" sz="3200" dirty="0" err="1">
                <a:latin typeface="Comfortaa" pitchFamily="2" charset="0"/>
              </a:rPr>
              <a:t>en</a:t>
            </a:r>
            <a:endParaRPr lang="en-US" sz="3200" dirty="0">
              <a:latin typeface="Comfortaa" pitchFamily="2" charset="0"/>
            </a:endParaRPr>
          </a:p>
        </p:txBody>
      </p:sp>
    </p:spTree>
    <p:extLst>
      <p:ext uri="{BB962C8B-B14F-4D97-AF65-F5344CB8AC3E}">
        <p14:creationId xmlns:p14="http://schemas.microsoft.com/office/powerpoint/2010/main" val="302375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72CDA6B7F3504F992F9F49EE981938" ma:contentTypeVersion="10" ma:contentTypeDescription="Create a new document." ma:contentTypeScope="" ma:versionID="ba43dab779bbffa62461057515dd6a91">
  <xsd:schema xmlns:xsd="http://www.w3.org/2001/XMLSchema" xmlns:xs="http://www.w3.org/2001/XMLSchema" xmlns:p="http://schemas.microsoft.com/office/2006/metadata/properties" xmlns:ns2="2a1efdd6-0a42-419f-b917-672598a41c15" xmlns:ns3="a061dfe7-eabe-441c-9eb2-9575a162bbb7" targetNamespace="http://schemas.microsoft.com/office/2006/metadata/properties" ma:root="true" ma:fieldsID="32641e5afe9556833f75577571ac3b7f" ns2:_="" ns3:_="">
    <xsd:import namespace="2a1efdd6-0a42-419f-b917-672598a41c15"/>
    <xsd:import namespace="a061dfe7-eabe-441c-9eb2-9575a162bbb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efdd6-0a42-419f-b917-672598a41c1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87bbe6a-1e11-4629-acf8-35cca792b4c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61dfe7-eabe-441c-9eb2-9575a162bbb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a176fe45-4001-431e-ab83-276dfae5042e}" ma:internalName="TaxCatchAll" ma:showField="CatchAllData" ma:web="a061dfe7-eabe-441c-9eb2-9575a162bb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a1efdd6-0a42-419f-b917-672598a41c15">
      <Terms xmlns="http://schemas.microsoft.com/office/infopath/2007/PartnerControls"/>
    </lcf76f155ced4ddcb4097134ff3c332f>
    <TaxCatchAll xmlns="a061dfe7-eabe-441c-9eb2-9575a162bbb7" xsi:nil="true"/>
  </documentManagement>
</p:properties>
</file>

<file path=customXml/itemProps1.xml><?xml version="1.0" encoding="utf-8"?>
<ds:datastoreItem xmlns:ds="http://schemas.openxmlformats.org/officeDocument/2006/customXml" ds:itemID="{FBCDC14C-F498-416C-AB6C-3B55AE1979F0}">
  <ds:schemaRefs>
    <ds:schemaRef ds:uri="http://schemas.microsoft.com/sharepoint/v3/contenttype/forms"/>
  </ds:schemaRefs>
</ds:datastoreItem>
</file>

<file path=customXml/itemProps2.xml><?xml version="1.0" encoding="utf-8"?>
<ds:datastoreItem xmlns:ds="http://schemas.openxmlformats.org/officeDocument/2006/customXml" ds:itemID="{A520952F-49B5-4144-8AA1-2F0AE203AE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1efdd6-0a42-419f-b917-672598a41c15"/>
    <ds:schemaRef ds:uri="a061dfe7-eabe-441c-9eb2-9575a162bb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D63F62-4027-4A26-8A15-8FAB97885DBE}">
  <ds:schemaRefs>
    <ds:schemaRef ds:uri="http://www.w3.org/XML/1998/namespace"/>
    <ds:schemaRef ds:uri="http://purl.org/dc/terms/"/>
    <ds:schemaRef ds:uri="2a1efdd6-0a42-419f-b917-672598a41c15"/>
    <ds:schemaRef ds:uri="a061dfe7-eabe-441c-9eb2-9575a162bbb7"/>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213</TotalTime>
  <Words>645</Words>
  <Application>Microsoft Office PowerPoint</Application>
  <PresentationFormat>Widescreen</PresentationFormat>
  <Paragraphs>103</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Comfortaa</vt:lpstr>
      <vt:lpstr>Comfortaa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Lopez, Luis</dc:creator>
  <cp:lastModifiedBy>Gonzalez, Javier</cp:lastModifiedBy>
  <cp:revision>1</cp:revision>
  <dcterms:created xsi:type="dcterms:W3CDTF">2022-09-15T18:31:51Z</dcterms:created>
  <dcterms:modified xsi:type="dcterms:W3CDTF">2022-09-19T11:58:27Z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0x010100EE72CDA6B7F3504F992F9F49EE981938</vt:lpwstr>
  </property>
  <property fmtid="{D5CDD505-2E9C-101B-9397-08002B2CF9AE}" pid="3" name="MediaServiceImageTags">
    <vt:lpwstr/>
  </property>
</Properties>
</file>