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Lst>
  <p:sldSz cx="14400213" cy="18000663"/>
  <p:notesSz cx="6858000" cy="9144000"/>
  <p:defaultTextStyle>
    <a:defPPr>
      <a:defRPr lang="es-CO"/>
    </a:defPPr>
    <a:lvl1pPr marL="0" algn="l" defTabSz="1371452" rtl="0" eaLnBrk="1" latinLnBrk="0" hangingPunct="1">
      <a:defRPr sz="2699" kern="1200">
        <a:solidFill>
          <a:schemeClr val="tx1"/>
        </a:solidFill>
        <a:latin typeface="+mn-lt"/>
        <a:ea typeface="+mn-ea"/>
        <a:cs typeface="+mn-cs"/>
      </a:defRPr>
    </a:lvl1pPr>
    <a:lvl2pPr marL="685726" algn="l" defTabSz="1371452" rtl="0" eaLnBrk="1" latinLnBrk="0" hangingPunct="1">
      <a:defRPr sz="2699" kern="1200">
        <a:solidFill>
          <a:schemeClr val="tx1"/>
        </a:solidFill>
        <a:latin typeface="+mn-lt"/>
        <a:ea typeface="+mn-ea"/>
        <a:cs typeface="+mn-cs"/>
      </a:defRPr>
    </a:lvl2pPr>
    <a:lvl3pPr marL="1371452" algn="l" defTabSz="1371452" rtl="0" eaLnBrk="1" latinLnBrk="0" hangingPunct="1">
      <a:defRPr sz="2699" kern="1200">
        <a:solidFill>
          <a:schemeClr val="tx1"/>
        </a:solidFill>
        <a:latin typeface="+mn-lt"/>
        <a:ea typeface="+mn-ea"/>
        <a:cs typeface="+mn-cs"/>
      </a:defRPr>
    </a:lvl3pPr>
    <a:lvl4pPr marL="2057181" algn="l" defTabSz="1371452" rtl="0" eaLnBrk="1" latinLnBrk="0" hangingPunct="1">
      <a:defRPr sz="2699" kern="1200">
        <a:solidFill>
          <a:schemeClr val="tx1"/>
        </a:solidFill>
        <a:latin typeface="+mn-lt"/>
        <a:ea typeface="+mn-ea"/>
        <a:cs typeface="+mn-cs"/>
      </a:defRPr>
    </a:lvl4pPr>
    <a:lvl5pPr marL="2742907" algn="l" defTabSz="1371452" rtl="0" eaLnBrk="1" latinLnBrk="0" hangingPunct="1">
      <a:defRPr sz="2699" kern="1200">
        <a:solidFill>
          <a:schemeClr val="tx1"/>
        </a:solidFill>
        <a:latin typeface="+mn-lt"/>
        <a:ea typeface="+mn-ea"/>
        <a:cs typeface="+mn-cs"/>
      </a:defRPr>
    </a:lvl5pPr>
    <a:lvl6pPr marL="3428633" algn="l" defTabSz="1371452" rtl="0" eaLnBrk="1" latinLnBrk="0" hangingPunct="1">
      <a:defRPr sz="2699" kern="1200">
        <a:solidFill>
          <a:schemeClr val="tx1"/>
        </a:solidFill>
        <a:latin typeface="+mn-lt"/>
        <a:ea typeface="+mn-ea"/>
        <a:cs typeface="+mn-cs"/>
      </a:defRPr>
    </a:lvl6pPr>
    <a:lvl7pPr marL="4114358" algn="l" defTabSz="1371452" rtl="0" eaLnBrk="1" latinLnBrk="0" hangingPunct="1">
      <a:defRPr sz="2699" kern="1200">
        <a:solidFill>
          <a:schemeClr val="tx1"/>
        </a:solidFill>
        <a:latin typeface="+mn-lt"/>
        <a:ea typeface="+mn-ea"/>
        <a:cs typeface="+mn-cs"/>
      </a:defRPr>
    </a:lvl7pPr>
    <a:lvl8pPr marL="4800085" algn="l" defTabSz="1371452" rtl="0" eaLnBrk="1" latinLnBrk="0" hangingPunct="1">
      <a:defRPr sz="2699" kern="1200">
        <a:solidFill>
          <a:schemeClr val="tx1"/>
        </a:solidFill>
        <a:latin typeface="+mn-lt"/>
        <a:ea typeface="+mn-ea"/>
        <a:cs typeface="+mn-cs"/>
      </a:defRPr>
    </a:lvl8pPr>
    <a:lvl9pPr marL="5485812" algn="l" defTabSz="1371452" rtl="0" eaLnBrk="1" latinLnBrk="0" hangingPunct="1">
      <a:defRPr sz="269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7421"/>
    <a:srgbClr val="CDEEF9"/>
    <a:srgbClr val="FCE090"/>
    <a:srgbClr val="A9E2DC"/>
    <a:srgbClr val="4FC6CC"/>
    <a:srgbClr val="B2E5B5"/>
    <a:srgbClr val="F3BC9D"/>
    <a:srgbClr val="A5BAD2"/>
    <a:srgbClr val="FFBD89"/>
    <a:srgbClr val="E7B7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98" d="100"/>
          <a:sy n="98" d="100"/>
        </p:scale>
        <p:origin x="-1680" y="-79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080016" y="2945943"/>
            <a:ext cx="12240181" cy="6266897"/>
          </a:xfrm>
        </p:spPr>
        <p:txBody>
          <a:bodyPr anchor="b"/>
          <a:lstStyle>
            <a:lvl1pPr algn="ctr">
              <a:defRPr sz="9449"/>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00027" y="9454516"/>
            <a:ext cx="10800160" cy="4345992"/>
          </a:xfrm>
        </p:spPr>
        <p:txBody>
          <a:bodyPr/>
          <a:lstStyle>
            <a:lvl1pPr marL="0" indent="0" algn="ctr">
              <a:buNone/>
              <a:defRPr sz="3780"/>
            </a:lvl1pPr>
            <a:lvl2pPr marL="719999" indent="0" algn="ctr">
              <a:buNone/>
              <a:defRPr sz="3150"/>
            </a:lvl2pPr>
            <a:lvl3pPr marL="1439997" indent="0" algn="ctr">
              <a:buNone/>
              <a:defRPr sz="2835"/>
            </a:lvl3pPr>
            <a:lvl4pPr marL="2159996" indent="0" algn="ctr">
              <a:buNone/>
              <a:defRPr sz="2520"/>
            </a:lvl4pPr>
            <a:lvl5pPr marL="2879994" indent="0" algn="ctr">
              <a:buNone/>
              <a:defRPr sz="2520"/>
            </a:lvl5pPr>
            <a:lvl6pPr marL="3599993" indent="0" algn="ctr">
              <a:buNone/>
              <a:defRPr sz="2520"/>
            </a:lvl6pPr>
            <a:lvl7pPr marL="4319991" indent="0" algn="ctr">
              <a:buNone/>
              <a:defRPr sz="2520"/>
            </a:lvl7pPr>
            <a:lvl8pPr marL="5039990" indent="0" algn="ctr">
              <a:buNone/>
              <a:defRPr sz="2520"/>
            </a:lvl8pPr>
            <a:lvl9pPr marL="5759988" indent="0" algn="ctr">
              <a:buNone/>
              <a:defRPr sz="252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22EB1206-04AA-47EB-88B0-D2126A76C2C8}" type="datetimeFigureOut">
              <a:rPr lang="es-CO" smtClean="0"/>
              <a:t>6/03/2021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17E7F52-7017-46F5-8170-E577B864385B}" type="slidenum">
              <a:rPr lang="es-CO" smtClean="0"/>
              <a:t>‹Nº›</a:t>
            </a:fld>
            <a:endParaRPr lang="es-CO"/>
          </a:p>
        </p:txBody>
      </p:sp>
    </p:spTree>
    <p:extLst>
      <p:ext uri="{BB962C8B-B14F-4D97-AF65-F5344CB8AC3E}">
        <p14:creationId xmlns:p14="http://schemas.microsoft.com/office/powerpoint/2010/main" val="253947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2EB1206-04AA-47EB-88B0-D2126A76C2C8}" type="datetimeFigureOut">
              <a:rPr lang="es-CO" smtClean="0"/>
              <a:t>6/03/2021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17E7F52-7017-46F5-8170-E577B864385B}" type="slidenum">
              <a:rPr lang="es-CO" smtClean="0"/>
              <a:t>‹Nº›</a:t>
            </a:fld>
            <a:endParaRPr lang="es-CO"/>
          </a:p>
        </p:txBody>
      </p:sp>
    </p:spTree>
    <p:extLst>
      <p:ext uri="{BB962C8B-B14F-4D97-AF65-F5344CB8AC3E}">
        <p14:creationId xmlns:p14="http://schemas.microsoft.com/office/powerpoint/2010/main" val="3521556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05153" y="958369"/>
            <a:ext cx="3105046" cy="1525473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90015" y="958369"/>
            <a:ext cx="9135135" cy="1525473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2EB1206-04AA-47EB-88B0-D2126A76C2C8}" type="datetimeFigureOut">
              <a:rPr lang="es-CO" smtClean="0"/>
              <a:t>6/03/2021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17E7F52-7017-46F5-8170-E577B864385B}" type="slidenum">
              <a:rPr lang="es-CO" smtClean="0"/>
              <a:t>‹Nº›</a:t>
            </a:fld>
            <a:endParaRPr lang="es-CO"/>
          </a:p>
        </p:txBody>
      </p:sp>
    </p:spTree>
    <p:extLst>
      <p:ext uri="{BB962C8B-B14F-4D97-AF65-F5344CB8AC3E}">
        <p14:creationId xmlns:p14="http://schemas.microsoft.com/office/powerpoint/2010/main" val="4094487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2EB1206-04AA-47EB-88B0-D2126A76C2C8}" type="datetimeFigureOut">
              <a:rPr lang="es-CO" smtClean="0"/>
              <a:t>6/03/2021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17E7F52-7017-46F5-8170-E577B864385B}" type="slidenum">
              <a:rPr lang="es-CO" smtClean="0"/>
              <a:t>‹Nº›</a:t>
            </a:fld>
            <a:endParaRPr lang="es-CO"/>
          </a:p>
        </p:txBody>
      </p:sp>
    </p:spTree>
    <p:extLst>
      <p:ext uri="{BB962C8B-B14F-4D97-AF65-F5344CB8AC3E}">
        <p14:creationId xmlns:p14="http://schemas.microsoft.com/office/powerpoint/2010/main" val="880623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82515" y="4487671"/>
            <a:ext cx="12420184" cy="7487774"/>
          </a:xfrm>
        </p:spPr>
        <p:txBody>
          <a:bodyPr anchor="b"/>
          <a:lstStyle>
            <a:lvl1pPr>
              <a:defRPr sz="9449"/>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82515" y="12046282"/>
            <a:ext cx="12420184" cy="3937644"/>
          </a:xfrm>
        </p:spPr>
        <p:txBody>
          <a:bodyPr/>
          <a:lstStyle>
            <a:lvl1pPr marL="0" indent="0">
              <a:buNone/>
              <a:defRPr sz="3780">
                <a:solidFill>
                  <a:schemeClr val="tx1"/>
                </a:solidFill>
              </a:defRPr>
            </a:lvl1pPr>
            <a:lvl2pPr marL="719999" indent="0">
              <a:buNone/>
              <a:defRPr sz="3150">
                <a:solidFill>
                  <a:schemeClr val="tx1">
                    <a:tint val="75000"/>
                  </a:schemeClr>
                </a:solidFill>
              </a:defRPr>
            </a:lvl2pPr>
            <a:lvl3pPr marL="1439997" indent="0">
              <a:buNone/>
              <a:defRPr sz="2835">
                <a:solidFill>
                  <a:schemeClr val="tx1">
                    <a:tint val="75000"/>
                  </a:schemeClr>
                </a:solidFill>
              </a:defRPr>
            </a:lvl3pPr>
            <a:lvl4pPr marL="2159996" indent="0">
              <a:buNone/>
              <a:defRPr sz="2520">
                <a:solidFill>
                  <a:schemeClr val="tx1">
                    <a:tint val="75000"/>
                  </a:schemeClr>
                </a:solidFill>
              </a:defRPr>
            </a:lvl4pPr>
            <a:lvl5pPr marL="2879994" indent="0">
              <a:buNone/>
              <a:defRPr sz="2520">
                <a:solidFill>
                  <a:schemeClr val="tx1">
                    <a:tint val="75000"/>
                  </a:schemeClr>
                </a:solidFill>
              </a:defRPr>
            </a:lvl5pPr>
            <a:lvl6pPr marL="3599993" indent="0">
              <a:buNone/>
              <a:defRPr sz="2520">
                <a:solidFill>
                  <a:schemeClr val="tx1">
                    <a:tint val="75000"/>
                  </a:schemeClr>
                </a:solidFill>
              </a:defRPr>
            </a:lvl6pPr>
            <a:lvl7pPr marL="4319991" indent="0">
              <a:buNone/>
              <a:defRPr sz="2520">
                <a:solidFill>
                  <a:schemeClr val="tx1">
                    <a:tint val="75000"/>
                  </a:schemeClr>
                </a:solidFill>
              </a:defRPr>
            </a:lvl7pPr>
            <a:lvl8pPr marL="5039990" indent="0">
              <a:buNone/>
              <a:defRPr sz="2520">
                <a:solidFill>
                  <a:schemeClr val="tx1">
                    <a:tint val="75000"/>
                  </a:schemeClr>
                </a:solidFill>
              </a:defRPr>
            </a:lvl8pPr>
            <a:lvl9pPr marL="5759988" indent="0">
              <a:buNone/>
              <a:defRPr sz="252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2EB1206-04AA-47EB-88B0-D2126A76C2C8}" type="datetimeFigureOut">
              <a:rPr lang="es-CO" smtClean="0"/>
              <a:t>6/03/2021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17E7F52-7017-46F5-8170-E577B864385B}" type="slidenum">
              <a:rPr lang="es-CO" smtClean="0"/>
              <a:t>‹Nº›</a:t>
            </a:fld>
            <a:endParaRPr lang="es-CO"/>
          </a:p>
        </p:txBody>
      </p:sp>
    </p:spTree>
    <p:extLst>
      <p:ext uri="{BB962C8B-B14F-4D97-AF65-F5344CB8AC3E}">
        <p14:creationId xmlns:p14="http://schemas.microsoft.com/office/powerpoint/2010/main" val="670496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990014" y="4791843"/>
            <a:ext cx="6120091" cy="1142125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290108" y="4791843"/>
            <a:ext cx="6120091" cy="1142125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22EB1206-04AA-47EB-88B0-D2126A76C2C8}" type="datetimeFigureOut">
              <a:rPr lang="es-CO" smtClean="0"/>
              <a:t>6/03/2021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417E7F52-7017-46F5-8170-E577B864385B}" type="slidenum">
              <a:rPr lang="es-CO" smtClean="0"/>
              <a:t>‹Nº›</a:t>
            </a:fld>
            <a:endParaRPr lang="es-CO"/>
          </a:p>
        </p:txBody>
      </p:sp>
    </p:spTree>
    <p:extLst>
      <p:ext uri="{BB962C8B-B14F-4D97-AF65-F5344CB8AC3E}">
        <p14:creationId xmlns:p14="http://schemas.microsoft.com/office/powerpoint/2010/main" val="877639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91890" y="958373"/>
            <a:ext cx="12420184" cy="3479296"/>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91892" y="4412664"/>
            <a:ext cx="6091964" cy="2162578"/>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es-ES" smtClean="0"/>
              <a:t>Haga clic para modificar el estilo de texto del patrón</a:t>
            </a:r>
          </a:p>
        </p:txBody>
      </p:sp>
      <p:sp>
        <p:nvSpPr>
          <p:cNvPr id="4" name="Content Placeholder 3"/>
          <p:cNvSpPr>
            <a:spLocks noGrp="1"/>
          </p:cNvSpPr>
          <p:nvPr>
            <p:ph sz="half" idx="2"/>
          </p:nvPr>
        </p:nvSpPr>
        <p:spPr>
          <a:xfrm>
            <a:off x="991892" y="6575242"/>
            <a:ext cx="6091964" cy="967119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290109" y="4412664"/>
            <a:ext cx="6121966" cy="2162578"/>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290109" y="6575242"/>
            <a:ext cx="6121966" cy="967119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22EB1206-04AA-47EB-88B0-D2126A76C2C8}" type="datetimeFigureOut">
              <a:rPr lang="es-CO" smtClean="0"/>
              <a:t>6/03/2021</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417E7F52-7017-46F5-8170-E577B864385B}" type="slidenum">
              <a:rPr lang="es-CO" smtClean="0"/>
              <a:t>‹Nº›</a:t>
            </a:fld>
            <a:endParaRPr lang="es-CO"/>
          </a:p>
        </p:txBody>
      </p:sp>
    </p:spTree>
    <p:extLst>
      <p:ext uri="{BB962C8B-B14F-4D97-AF65-F5344CB8AC3E}">
        <p14:creationId xmlns:p14="http://schemas.microsoft.com/office/powerpoint/2010/main" val="2459021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22EB1206-04AA-47EB-88B0-D2126A76C2C8}" type="datetimeFigureOut">
              <a:rPr lang="es-CO" smtClean="0"/>
              <a:t>6/03/2021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417E7F52-7017-46F5-8170-E577B864385B}" type="slidenum">
              <a:rPr lang="es-CO" smtClean="0"/>
              <a:t>‹Nº›</a:t>
            </a:fld>
            <a:endParaRPr lang="es-CO"/>
          </a:p>
        </p:txBody>
      </p:sp>
    </p:spTree>
    <p:extLst>
      <p:ext uri="{BB962C8B-B14F-4D97-AF65-F5344CB8AC3E}">
        <p14:creationId xmlns:p14="http://schemas.microsoft.com/office/powerpoint/2010/main" val="2455467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EB1206-04AA-47EB-88B0-D2126A76C2C8}" type="datetimeFigureOut">
              <a:rPr lang="es-CO" smtClean="0"/>
              <a:t>6/03/2021</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417E7F52-7017-46F5-8170-E577B864385B}" type="slidenum">
              <a:rPr lang="es-CO" smtClean="0"/>
              <a:t>‹Nº›</a:t>
            </a:fld>
            <a:endParaRPr lang="es-CO"/>
          </a:p>
        </p:txBody>
      </p:sp>
    </p:spTree>
    <p:extLst>
      <p:ext uri="{BB962C8B-B14F-4D97-AF65-F5344CB8AC3E}">
        <p14:creationId xmlns:p14="http://schemas.microsoft.com/office/powerpoint/2010/main" val="3846173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91890" y="1200044"/>
            <a:ext cx="4644444" cy="4200155"/>
          </a:xfrm>
        </p:spPr>
        <p:txBody>
          <a:bodyPr anchor="b"/>
          <a:lstStyle>
            <a:lvl1pPr>
              <a:defRPr sz="5039"/>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121966" y="2591766"/>
            <a:ext cx="7290108" cy="12792138"/>
          </a:xfrm>
        </p:spPr>
        <p:txBody>
          <a:bodyPr/>
          <a:lstStyle>
            <a:lvl1pPr>
              <a:defRPr sz="5039"/>
            </a:lvl1pPr>
            <a:lvl2pPr>
              <a:defRPr sz="4409"/>
            </a:lvl2pPr>
            <a:lvl3pPr>
              <a:defRPr sz="3780"/>
            </a:lvl3pPr>
            <a:lvl4pPr>
              <a:defRPr sz="3150"/>
            </a:lvl4pPr>
            <a:lvl5pPr>
              <a:defRPr sz="3150"/>
            </a:lvl5pPr>
            <a:lvl6pPr>
              <a:defRPr sz="3150"/>
            </a:lvl6pPr>
            <a:lvl7pPr>
              <a:defRPr sz="3150"/>
            </a:lvl7pPr>
            <a:lvl8pPr>
              <a:defRPr sz="3150"/>
            </a:lvl8pPr>
            <a:lvl9pPr>
              <a:defRPr sz="315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91890" y="5400199"/>
            <a:ext cx="4644444" cy="10004536"/>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2EB1206-04AA-47EB-88B0-D2126A76C2C8}" type="datetimeFigureOut">
              <a:rPr lang="es-CO" smtClean="0"/>
              <a:t>6/03/2021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417E7F52-7017-46F5-8170-E577B864385B}" type="slidenum">
              <a:rPr lang="es-CO" smtClean="0"/>
              <a:t>‹Nº›</a:t>
            </a:fld>
            <a:endParaRPr lang="es-CO"/>
          </a:p>
        </p:txBody>
      </p:sp>
    </p:spTree>
    <p:extLst>
      <p:ext uri="{BB962C8B-B14F-4D97-AF65-F5344CB8AC3E}">
        <p14:creationId xmlns:p14="http://schemas.microsoft.com/office/powerpoint/2010/main" val="208524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91890" y="1200044"/>
            <a:ext cx="4644444" cy="4200155"/>
          </a:xfrm>
        </p:spPr>
        <p:txBody>
          <a:bodyPr anchor="b"/>
          <a:lstStyle>
            <a:lvl1pPr>
              <a:defRPr sz="5039"/>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121966" y="2591766"/>
            <a:ext cx="7290108" cy="12792138"/>
          </a:xfrm>
        </p:spPr>
        <p:txBody>
          <a:bodyPr anchor="t"/>
          <a:lstStyle>
            <a:lvl1pPr marL="0" indent="0">
              <a:buNone/>
              <a:defRPr sz="5039"/>
            </a:lvl1pPr>
            <a:lvl2pPr marL="719999" indent="0">
              <a:buNone/>
              <a:defRPr sz="4409"/>
            </a:lvl2pPr>
            <a:lvl3pPr marL="1439997" indent="0">
              <a:buNone/>
              <a:defRPr sz="3780"/>
            </a:lvl3pPr>
            <a:lvl4pPr marL="2159996" indent="0">
              <a:buNone/>
              <a:defRPr sz="3150"/>
            </a:lvl4pPr>
            <a:lvl5pPr marL="2879994" indent="0">
              <a:buNone/>
              <a:defRPr sz="3150"/>
            </a:lvl5pPr>
            <a:lvl6pPr marL="3599993" indent="0">
              <a:buNone/>
              <a:defRPr sz="3150"/>
            </a:lvl6pPr>
            <a:lvl7pPr marL="4319991" indent="0">
              <a:buNone/>
              <a:defRPr sz="3150"/>
            </a:lvl7pPr>
            <a:lvl8pPr marL="5039990" indent="0">
              <a:buNone/>
              <a:defRPr sz="3150"/>
            </a:lvl8pPr>
            <a:lvl9pPr marL="5759988" indent="0">
              <a:buNone/>
              <a:defRPr sz="315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91890" y="5400199"/>
            <a:ext cx="4644444" cy="10004536"/>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2EB1206-04AA-47EB-88B0-D2126A76C2C8}" type="datetimeFigureOut">
              <a:rPr lang="es-CO" smtClean="0"/>
              <a:t>6/03/2021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417E7F52-7017-46F5-8170-E577B864385B}" type="slidenum">
              <a:rPr lang="es-CO" smtClean="0"/>
              <a:t>‹Nº›</a:t>
            </a:fld>
            <a:endParaRPr lang="es-CO"/>
          </a:p>
        </p:txBody>
      </p:sp>
    </p:spTree>
    <p:extLst>
      <p:ext uri="{BB962C8B-B14F-4D97-AF65-F5344CB8AC3E}">
        <p14:creationId xmlns:p14="http://schemas.microsoft.com/office/powerpoint/2010/main" val="2824681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0015" y="958373"/>
            <a:ext cx="12420184" cy="3479296"/>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90015" y="4791843"/>
            <a:ext cx="12420184" cy="11421255"/>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90015" y="16683952"/>
            <a:ext cx="3240048" cy="958369"/>
          </a:xfrm>
          <a:prstGeom prst="rect">
            <a:avLst/>
          </a:prstGeom>
        </p:spPr>
        <p:txBody>
          <a:bodyPr vert="horz" lIns="91440" tIns="45720" rIns="91440" bIns="45720" rtlCol="0" anchor="ctr"/>
          <a:lstStyle>
            <a:lvl1pPr algn="l">
              <a:defRPr sz="1890">
                <a:solidFill>
                  <a:schemeClr val="tx1">
                    <a:tint val="75000"/>
                  </a:schemeClr>
                </a:solidFill>
              </a:defRPr>
            </a:lvl1pPr>
          </a:lstStyle>
          <a:p>
            <a:fld id="{22EB1206-04AA-47EB-88B0-D2126A76C2C8}" type="datetimeFigureOut">
              <a:rPr lang="es-CO" smtClean="0"/>
              <a:t>6/03/2021</a:t>
            </a:fld>
            <a:endParaRPr lang="es-CO"/>
          </a:p>
        </p:txBody>
      </p:sp>
      <p:sp>
        <p:nvSpPr>
          <p:cNvPr id="5" name="Footer Placeholder 4"/>
          <p:cNvSpPr>
            <a:spLocks noGrp="1"/>
          </p:cNvSpPr>
          <p:nvPr>
            <p:ph type="ftr" sz="quarter" idx="3"/>
          </p:nvPr>
        </p:nvSpPr>
        <p:spPr>
          <a:xfrm>
            <a:off x="4770071" y="16683952"/>
            <a:ext cx="4860072" cy="958369"/>
          </a:xfrm>
          <a:prstGeom prst="rect">
            <a:avLst/>
          </a:prstGeom>
        </p:spPr>
        <p:txBody>
          <a:bodyPr vert="horz" lIns="91440" tIns="45720" rIns="91440" bIns="45720" rtlCol="0" anchor="ctr"/>
          <a:lstStyle>
            <a:lvl1pPr algn="ctr">
              <a:defRPr sz="189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10170150" y="16683952"/>
            <a:ext cx="3240048" cy="958369"/>
          </a:xfrm>
          <a:prstGeom prst="rect">
            <a:avLst/>
          </a:prstGeom>
        </p:spPr>
        <p:txBody>
          <a:bodyPr vert="horz" lIns="91440" tIns="45720" rIns="91440" bIns="45720" rtlCol="0" anchor="ctr"/>
          <a:lstStyle>
            <a:lvl1pPr algn="r">
              <a:defRPr sz="1890">
                <a:solidFill>
                  <a:schemeClr val="tx1">
                    <a:tint val="75000"/>
                  </a:schemeClr>
                </a:solidFill>
              </a:defRPr>
            </a:lvl1pPr>
          </a:lstStyle>
          <a:p>
            <a:fld id="{417E7F52-7017-46F5-8170-E577B864385B}" type="slidenum">
              <a:rPr lang="es-CO" smtClean="0"/>
              <a:t>‹Nº›</a:t>
            </a:fld>
            <a:endParaRPr lang="es-CO"/>
          </a:p>
        </p:txBody>
      </p:sp>
    </p:spTree>
    <p:extLst>
      <p:ext uri="{BB962C8B-B14F-4D97-AF65-F5344CB8AC3E}">
        <p14:creationId xmlns:p14="http://schemas.microsoft.com/office/powerpoint/2010/main" val="323743628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1439997" rtl="0" eaLnBrk="1" latinLnBrk="0" hangingPunct="1">
        <a:lnSpc>
          <a:spcPct val="90000"/>
        </a:lnSpc>
        <a:spcBef>
          <a:spcPct val="0"/>
        </a:spcBef>
        <a:buNone/>
        <a:defRPr sz="6929" kern="1200">
          <a:solidFill>
            <a:schemeClr val="tx1"/>
          </a:solidFill>
          <a:latin typeface="+mj-lt"/>
          <a:ea typeface="+mj-ea"/>
          <a:cs typeface="+mj-cs"/>
        </a:defRPr>
      </a:lvl1pPr>
    </p:titleStyle>
    <p:bodyStyle>
      <a:lvl1pPr marL="359999" indent="-359999" algn="l" defTabSz="1439997" rtl="0" eaLnBrk="1" latinLnBrk="0" hangingPunct="1">
        <a:lnSpc>
          <a:spcPct val="90000"/>
        </a:lnSpc>
        <a:spcBef>
          <a:spcPts val="1575"/>
        </a:spcBef>
        <a:buFont typeface="Arial" panose="020B0604020202020204" pitchFamily="34" charset="0"/>
        <a:buChar char="•"/>
        <a:defRPr sz="4409" kern="1200">
          <a:solidFill>
            <a:schemeClr val="tx1"/>
          </a:solidFill>
          <a:latin typeface="+mn-lt"/>
          <a:ea typeface="+mn-ea"/>
          <a:cs typeface="+mn-cs"/>
        </a:defRPr>
      </a:lvl1pPr>
      <a:lvl2pPr marL="1079998" indent="-359999" algn="l" defTabSz="1439997" rtl="0" eaLnBrk="1" latinLnBrk="0" hangingPunct="1">
        <a:lnSpc>
          <a:spcPct val="90000"/>
        </a:lnSpc>
        <a:spcBef>
          <a:spcPts val="787"/>
        </a:spcBef>
        <a:buFont typeface="Arial" panose="020B0604020202020204" pitchFamily="34" charset="0"/>
        <a:buChar char="•"/>
        <a:defRPr sz="3780" kern="1200">
          <a:solidFill>
            <a:schemeClr val="tx1"/>
          </a:solidFill>
          <a:latin typeface="+mn-lt"/>
          <a:ea typeface="+mn-ea"/>
          <a:cs typeface="+mn-cs"/>
        </a:defRPr>
      </a:lvl2pPr>
      <a:lvl3pPr marL="1799996" indent="-359999" algn="l" defTabSz="1439997" rtl="0" eaLnBrk="1" latinLnBrk="0" hangingPunct="1">
        <a:lnSpc>
          <a:spcPct val="90000"/>
        </a:lnSpc>
        <a:spcBef>
          <a:spcPts val="787"/>
        </a:spcBef>
        <a:buFont typeface="Arial" panose="020B0604020202020204" pitchFamily="34" charset="0"/>
        <a:buChar char="•"/>
        <a:defRPr sz="3150" kern="1200">
          <a:solidFill>
            <a:schemeClr val="tx1"/>
          </a:solidFill>
          <a:latin typeface="+mn-lt"/>
          <a:ea typeface="+mn-ea"/>
          <a:cs typeface="+mn-cs"/>
        </a:defRPr>
      </a:lvl3pPr>
      <a:lvl4pPr marL="2519995"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4pPr>
      <a:lvl5pPr marL="3239994"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5pPr>
      <a:lvl6pPr marL="3959992"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6pPr>
      <a:lvl7pPr marL="4679991"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7pPr>
      <a:lvl8pPr marL="5399989"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8pPr>
      <a:lvl9pPr marL="6119988"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9pPr>
    </p:bodyStyle>
    <p:otherStyle>
      <a:defPPr>
        <a:defRPr lang="en-US"/>
      </a:defPPr>
      <a:lvl1pPr marL="0" algn="l" defTabSz="1439997" rtl="0" eaLnBrk="1" latinLnBrk="0" hangingPunct="1">
        <a:defRPr sz="2835" kern="1200">
          <a:solidFill>
            <a:schemeClr val="tx1"/>
          </a:solidFill>
          <a:latin typeface="+mn-lt"/>
          <a:ea typeface="+mn-ea"/>
          <a:cs typeface="+mn-cs"/>
        </a:defRPr>
      </a:lvl1pPr>
      <a:lvl2pPr marL="719999" algn="l" defTabSz="1439997" rtl="0" eaLnBrk="1" latinLnBrk="0" hangingPunct="1">
        <a:defRPr sz="2835" kern="1200">
          <a:solidFill>
            <a:schemeClr val="tx1"/>
          </a:solidFill>
          <a:latin typeface="+mn-lt"/>
          <a:ea typeface="+mn-ea"/>
          <a:cs typeface="+mn-cs"/>
        </a:defRPr>
      </a:lvl2pPr>
      <a:lvl3pPr marL="1439997" algn="l" defTabSz="1439997" rtl="0" eaLnBrk="1" latinLnBrk="0" hangingPunct="1">
        <a:defRPr sz="2835" kern="1200">
          <a:solidFill>
            <a:schemeClr val="tx1"/>
          </a:solidFill>
          <a:latin typeface="+mn-lt"/>
          <a:ea typeface="+mn-ea"/>
          <a:cs typeface="+mn-cs"/>
        </a:defRPr>
      </a:lvl3pPr>
      <a:lvl4pPr marL="2159996" algn="l" defTabSz="1439997" rtl="0" eaLnBrk="1" latinLnBrk="0" hangingPunct="1">
        <a:defRPr sz="2835" kern="1200">
          <a:solidFill>
            <a:schemeClr val="tx1"/>
          </a:solidFill>
          <a:latin typeface="+mn-lt"/>
          <a:ea typeface="+mn-ea"/>
          <a:cs typeface="+mn-cs"/>
        </a:defRPr>
      </a:lvl4pPr>
      <a:lvl5pPr marL="2879994" algn="l" defTabSz="1439997" rtl="0" eaLnBrk="1" latinLnBrk="0" hangingPunct="1">
        <a:defRPr sz="2835" kern="1200">
          <a:solidFill>
            <a:schemeClr val="tx1"/>
          </a:solidFill>
          <a:latin typeface="+mn-lt"/>
          <a:ea typeface="+mn-ea"/>
          <a:cs typeface="+mn-cs"/>
        </a:defRPr>
      </a:lvl5pPr>
      <a:lvl6pPr marL="3599993" algn="l" defTabSz="1439997" rtl="0" eaLnBrk="1" latinLnBrk="0" hangingPunct="1">
        <a:defRPr sz="2835" kern="1200">
          <a:solidFill>
            <a:schemeClr val="tx1"/>
          </a:solidFill>
          <a:latin typeface="+mn-lt"/>
          <a:ea typeface="+mn-ea"/>
          <a:cs typeface="+mn-cs"/>
        </a:defRPr>
      </a:lvl6pPr>
      <a:lvl7pPr marL="4319991" algn="l" defTabSz="1439997" rtl="0" eaLnBrk="1" latinLnBrk="0" hangingPunct="1">
        <a:defRPr sz="2835" kern="1200">
          <a:solidFill>
            <a:schemeClr val="tx1"/>
          </a:solidFill>
          <a:latin typeface="+mn-lt"/>
          <a:ea typeface="+mn-ea"/>
          <a:cs typeface="+mn-cs"/>
        </a:defRPr>
      </a:lvl7pPr>
      <a:lvl8pPr marL="5039990" algn="l" defTabSz="1439997" rtl="0" eaLnBrk="1" latinLnBrk="0" hangingPunct="1">
        <a:defRPr sz="2835" kern="1200">
          <a:solidFill>
            <a:schemeClr val="tx1"/>
          </a:solidFill>
          <a:latin typeface="+mn-lt"/>
          <a:ea typeface="+mn-ea"/>
          <a:cs typeface="+mn-cs"/>
        </a:defRPr>
      </a:lvl8pPr>
      <a:lvl9pPr marL="5759988" algn="l" defTabSz="1439997" rtl="0" eaLnBrk="1" latinLnBrk="0" hangingPunct="1">
        <a:defRPr sz="28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2.jp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png"/><Relationship Id="rId5" Type="http://schemas.microsoft.com/office/2007/relationships/hdphoto" Target="../media/hdphoto1.wdp"/><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hyperlink" Target="http://anasistemm.blogspot.mx/2010/09/normas-y-estandares-para-proyectos-de.html" TargetMode="External"/><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Conector curvado 18"/>
          <p:cNvCxnSpPr/>
          <p:nvPr/>
        </p:nvCxnSpPr>
        <p:spPr>
          <a:xfrm>
            <a:off x="1294851" y="5232718"/>
            <a:ext cx="1172036" cy="1007951"/>
          </a:xfrm>
          <a:prstGeom prst="curvedConnector3">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4" name="Rectángulo 33"/>
          <p:cNvSpPr/>
          <p:nvPr/>
        </p:nvSpPr>
        <p:spPr>
          <a:xfrm>
            <a:off x="469108" y="129170"/>
            <a:ext cx="13389953" cy="2570661"/>
          </a:xfrm>
          <a:prstGeom prst="rect">
            <a:avLst/>
          </a:prstGeom>
          <a:ln w="3175">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44523" tIns="72263" rIns="144523" bIns="72263" numCol="1" spcCol="0" rtlCol="0" fromWordArt="0" anchor="ctr" anchorCtr="0" forceAA="0" compatLnSpc="1">
            <a:prstTxWarp prst="textNoShape">
              <a:avLst/>
            </a:prstTxWarp>
            <a:noAutofit/>
          </a:bodyPr>
          <a:lstStyle/>
          <a:p>
            <a:pPr algn="ctr"/>
            <a:endParaRPr lang="es-CO" sz="3160" dirty="0">
              <a:solidFill>
                <a:srgbClr val="4E7A23"/>
              </a:solidFill>
              <a:latin typeface="Vivaldi" panose="03020602050506090804" pitchFamily="66" charset="0"/>
            </a:endParaRPr>
          </a:p>
        </p:txBody>
      </p:sp>
      <p:sp>
        <p:nvSpPr>
          <p:cNvPr id="45" name="Rectángulo 44"/>
          <p:cNvSpPr/>
          <p:nvPr/>
        </p:nvSpPr>
        <p:spPr>
          <a:xfrm>
            <a:off x="1372070" y="75364"/>
            <a:ext cx="11556369" cy="870688"/>
          </a:xfrm>
          <a:prstGeom prst="rect">
            <a:avLst/>
          </a:prstGeom>
        </p:spPr>
        <p:txBody>
          <a:bodyPr wrap="none">
            <a:spAutoFit/>
          </a:bodyPr>
          <a:lstStyle/>
          <a:p>
            <a:pPr algn="ctr"/>
            <a:r>
              <a:rPr lang="es-CO" sz="5058" b="1" dirty="0">
                <a:latin typeface="Vivaldi" panose="03020602050506090804" pitchFamily="66" charset="0"/>
              </a:rPr>
              <a:t>Complejidad del Software e Ingeniería de Software</a:t>
            </a:r>
          </a:p>
        </p:txBody>
      </p:sp>
      <p:sp>
        <p:nvSpPr>
          <p:cNvPr id="46" name="Rectángulo 45"/>
          <p:cNvSpPr/>
          <p:nvPr/>
        </p:nvSpPr>
        <p:spPr>
          <a:xfrm>
            <a:off x="2631902" y="871334"/>
            <a:ext cx="10529454" cy="1043363"/>
          </a:xfrm>
          <a:prstGeom prst="rect">
            <a:avLst/>
          </a:prstGeom>
        </p:spPr>
        <p:txBody>
          <a:bodyPr wrap="square">
            <a:spAutoFit/>
          </a:bodyPr>
          <a:lstStyle/>
          <a:p>
            <a:pPr marL="706534" marR="1252490" algn="ctr">
              <a:lnSpc>
                <a:spcPct val="103000"/>
              </a:lnSpc>
              <a:spcBef>
                <a:spcPts val="704"/>
              </a:spcBef>
            </a:pPr>
            <a:r>
              <a:rPr lang="es-ES" sz="2000" dirty="0">
                <a:latin typeface="Calibri Light" panose="020F0302020204030204" pitchFamily="34" charset="0"/>
                <a:ea typeface="Times New Roman" panose="02020603050405020304" pitchFamily="18" charset="0"/>
                <a:cs typeface="Calibri Light" panose="020F0302020204030204" pitchFamily="34" charset="0"/>
              </a:rPr>
              <a:t>El ingeniero del software construye sistemas cuya complejidad puede parecer que permanece oculta. El usuario siempre supone que en el software todo es muy fácil (“apretar un botón y ya</a:t>
            </a:r>
            <a:r>
              <a:rPr lang="es-ES" sz="2000" spc="-40" dirty="0">
                <a:latin typeface="Calibri Light" panose="020F0302020204030204" pitchFamily="34" charset="0"/>
                <a:ea typeface="Times New Roman" panose="02020603050405020304" pitchFamily="18" charset="0"/>
                <a:cs typeface="Calibri Light" panose="020F0302020204030204" pitchFamily="34" charset="0"/>
              </a:rPr>
              <a:t> </a:t>
            </a:r>
            <a:r>
              <a:rPr lang="es-ES" sz="2000" dirty="0">
                <a:latin typeface="Calibri Light" panose="020F0302020204030204" pitchFamily="34" charset="0"/>
                <a:ea typeface="Times New Roman" panose="02020603050405020304" pitchFamily="18" charset="0"/>
                <a:cs typeface="Calibri Light" panose="020F0302020204030204" pitchFamily="34" charset="0"/>
              </a:rPr>
              <a:t>está”)</a:t>
            </a:r>
            <a:endParaRPr lang="es-CO" sz="2000" dirty="0">
              <a:latin typeface="Calibri Light" panose="020F0302020204030204" pitchFamily="34" charset="0"/>
              <a:ea typeface="Times New Roman" panose="02020603050405020304" pitchFamily="18" charset="0"/>
              <a:cs typeface="Calibri Light" panose="020F0302020204030204" pitchFamily="34" charset="0"/>
            </a:endParaRPr>
          </a:p>
        </p:txBody>
      </p:sp>
      <p:pic>
        <p:nvPicPr>
          <p:cNvPr id="47" name="Imagen 46"/>
          <p:cNvPicPr>
            <a:picLocks noChangeAspect="1"/>
          </p:cNvPicPr>
          <p:nvPr/>
        </p:nvPicPr>
        <p:blipFill rotWithShape="1">
          <a:blip r:embed="rId2" cstate="print">
            <a:extLst>
              <a:ext uri="{28A0092B-C50C-407E-A947-70E740481C1C}">
                <a14:useLocalDpi xmlns:a14="http://schemas.microsoft.com/office/drawing/2010/main" val="0"/>
              </a:ext>
            </a:extLst>
          </a:blip>
          <a:srcRect b="10190"/>
          <a:stretch/>
        </p:blipFill>
        <p:spPr>
          <a:xfrm>
            <a:off x="544999" y="726496"/>
            <a:ext cx="2856932" cy="1941682"/>
          </a:xfrm>
          <a:prstGeom prst="rect">
            <a:avLst/>
          </a:prstGeom>
        </p:spPr>
      </p:pic>
      <p:sp>
        <p:nvSpPr>
          <p:cNvPr id="48" name="Rectángulo 47"/>
          <p:cNvSpPr/>
          <p:nvPr/>
        </p:nvSpPr>
        <p:spPr>
          <a:xfrm>
            <a:off x="1477256" y="2109567"/>
            <a:ext cx="11978741" cy="578620"/>
          </a:xfrm>
          <a:prstGeom prst="rect">
            <a:avLst/>
          </a:prstGeom>
        </p:spPr>
        <p:txBody>
          <a:bodyPr wrap="square">
            <a:spAutoFit/>
          </a:bodyPr>
          <a:lstStyle/>
          <a:p>
            <a:pPr algn="r"/>
            <a:r>
              <a:rPr lang="es-CO" sz="1580" b="1" dirty="0">
                <a:solidFill>
                  <a:srgbClr val="000000"/>
                </a:solidFill>
                <a:latin typeface="+mj-lt"/>
              </a:rPr>
              <a:t>La tarea del equipo de desarrollo de software es ofrecer la ilusión de simplicidad</a:t>
            </a:r>
          </a:p>
          <a:p>
            <a:pPr algn="r"/>
            <a:r>
              <a:rPr lang="es-CO" sz="1580" dirty="0">
                <a:solidFill>
                  <a:srgbClr val="000000"/>
                </a:solidFill>
                <a:latin typeface="+mj-lt"/>
              </a:rPr>
              <a:t>(</a:t>
            </a:r>
            <a:r>
              <a:rPr lang="es-CO" sz="1580" dirty="0" err="1">
                <a:solidFill>
                  <a:srgbClr val="000000"/>
                </a:solidFill>
                <a:latin typeface="+mj-lt"/>
              </a:rPr>
              <a:t>Booch</a:t>
            </a:r>
            <a:r>
              <a:rPr lang="es-CO" sz="1580" dirty="0">
                <a:solidFill>
                  <a:srgbClr val="000000"/>
                </a:solidFill>
                <a:latin typeface="+mj-lt"/>
              </a:rPr>
              <a:t> 94)</a:t>
            </a:r>
          </a:p>
        </p:txBody>
      </p:sp>
      <p:pic>
        <p:nvPicPr>
          <p:cNvPr id="81" name="Imagen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3757" y="3373101"/>
            <a:ext cx="1194886" cy="1194886"/>
          </a:xfrm>
          <a:prstGeom prst="rect">
            <a:avLst/>
          </a:prstGeom>
        </p:spPr>
      </p:pic>
      <p:grpSp>
        <p:nvGrpSpPr>
          <p:cNvPr id="89" name="Grupo 88"/>
          <p:cNvGrpSpPr/>
          <p:nvPr/>
        </p:nvGrpSpPr>
        <p:grpSpPr>
          <a:xfrm>
            <a:off x="491360" y="7068567"/>
            <a:ext cx="6660000" cy="2009093"/>
            <a:chOff x="437882" y="591736"/>
            <a:chExt cx="4082526" cy="1210614"/>
          </a:xfrm>
        </p:grpSpPr>
        <p:sp>
          <p:nvSpPr>
            <p:cNvPr id="90" name="Rectángulo 89"/>
            <p:cNvSpPr/>
            <p:nvPr/>
          </p:nvSpPr>
          <p:spPr>
            <a:xfrm>
              <a:off x="437882" y="591736"/>
              <a:ext cx="4082526" cy="1210614"/>
            </a:xfrm>
            <a:prstGeom prst="rect">
              <a:avLst/>
            </a:prstGeom>
            <a:solidFill>
              <a:srgbClr val="CDEEF9"/>
            </a:solidFill>
            <a:ln>
              <a:solidFill>
                <a:srgbClr val="CDEEF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1751" tIns="75874" rIns="151751" bIns="75874" numCol="1" spcCol="0" rtlCol="0" fromWordArt="0" anchor="ctr" anchorCtr="0" forceAA="0" compatLnSpc="1">
              <a:prstTxWarp prst="textNoShape">
                <a:avLst/>
              </a:prstTxWarp>
              <a:noAutofit/>
            </a:bodyPr>
            <a:lstStyle/>
            <a:p>
              <a:pPr algn="ctr"/>
              <a:endParaRPr lang="es-CO" sz="3513" dirty="0"/>
            </a:p>
          </p:txBody>
        </p:sp>
        <p:sp>
          <p:nvSpPr>
            <p:cNvPr id="91" name="Conector 90"/>
            <p:cNvSpPr>
              <a:spLocks noChangeAspect="1"/>
            </p:cNvSpPr>
            <p:nvPr/>
          </p:nvSpPr>
          <p:spPr>
            <a:xfrm>
              <a:off x="518135" y="671236"/>
              <a:ext cx="1050287" cy="1050288"/>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1751" tIns="75874" rIns="151751" bIns="75874" numCol="1" spcCol="0" rtlCol="0" fromWordArt="0" anchor="ctr" anchorCtr="0" forceAA="0" compatLnSpc="1">
              <a:prstTxWarp prst="textNoShape">
                <a:avLst/>
              </a:prstTxWarp>
              <a:noAutofit/>
            </a:bodyPr>
            <a:lstStyle/>
            <a:p>
              <a:pPr algn="ctr"/>
              <a:endParaRPr lang="es-CO" sz="3513"/>
            </a:p>
          </p:txBody>
        </p:sp>
        <p:sp>
          <p:nvSpPr>
            <p:cNvPr id="92" name="Rectángulo redondeado 91"/>
            <p:cNvSpPr/>
            <p:nvPr/>
          </p:nvSpPr>
          <p:spPr>
            <a:xfrm>
              <a:off x="1777288" y="708369"/>
              <a:ext cx="2500469" cy="21692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51751" tIns="75874" rIns="151751" bIns="75874" numCol="1" spcCol="0" rtlCol="0" fromWordArt="0" anchor="ctr" anchorCtr="0" forceAA="0" compatLnSpc="1">
              <a:prstTxWarp prst="textNoShape">
                <a:avLst/>
              </a:prstTxWarp>
              <a:noAutofit/>
            </a:bodyPr>
            <a:lstStyle/>
            <a:p>
              <a:pPr algn="ctr"/>
              <a:r>
                <a:rPr lang="es-CO" sz="2400" b="1" dirty="0" smtClean="0">
                  <a:solidFill>
                    <a:srgbClr val="4E7A23"/>
                  </a:solidFill>
                  <a:latin typeface="Vivaldi" panose="03020602050506090804" pitchFamily="66" charset="0"/>
                </a:rPr>
                <a:t>Que es la Ingeniería de Software?</a:t>
              </a:r>
              <a:endParaRPr lang="es-CO" sz="2400" b="1" dirty="0">
                <a:solidFill>
                  <a:srgbClr val="4E7A23"/>
                </a:solidFill>
                <a:latin typeface="Vivaldi" panose="03020602050506090804" pitchFamily="66" charset="0"/>
              </a:endParaRPr>
            </a:p>
          </p:txBody>
        </p:sp>
      </p:grpSp>
      <p:grpSp>
        <p:nvGrpSpPr>
          <p:cNvPr id="94" name="Grupo 93"/>
          <p:cNvGrpSpPr/>
          <p:nvPr/>
        </p:nvGrpSpPr>
        <p:grpSpPr>
          <a:xfrm>
            <a:off x="490254" y="11210685"/>
            <a:ext cx="6660000" cy="2009093"/>
            <a:chOff x="437882" y="412123"/>
            <a:chExt cx="4082526" cy="1210614"/>
          </a:xfrm>
        </p:grpSpPr>
        <p:sp>
          <p:nvSpPr>
            <p:cNvPr id="95" name="Rectángulo 94"/>
            <p:cNvSpPr/>
            <p:nvPr/>
          </p:nvSpPr>
          <p:spPr>
            <a:xfrm>
              <a:off x="437882" y="412123"/>
              <a:ext cx="4082526" cy="1210614"/>
            </a:xfrm>
            <a:prstGeom prst="rect">
              <a:avLst/>
            </a:prstGeom>
            <a:solidFill>
              <a:srgbClr val="FCE090"/>
            </a:solidFill>
            <a:ln>
              <a:solidFill>
                <a:srgbClr val="FCE09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1751" tIns="75874" rIns="151751" bIns="75874" numCol="1" spcCol="0" rtlCol="0" fromWordArt="0" anchor="ctr" anchorCtr="0" forceAA="0" compatLnSpc="1">
              <a:prstTxWarp prst="textNoShape">
                <a:avLst/>
              </a:prstTxWarp>
              <a:noAutofit/>
            </a:bodyPr>
            <a:lstStyle/>
            <a:p>
              <a:pPr algn="ctr"/>
              <a:endParaRPr lang="es-CO" sz="3513" dirty="0"/>
            </a:p>
          </p:txBody>
        </p:sp>
        <p:sp>
          <p:nvSpPr>
            <p:cNvPr id="96" name="Conector 95"/>
            <p:cNvSpPr>
              <a:spLocks noChangeAspect="1"/>
            </p:cNvSpPr>
            <p:nvPr/>
          </p:nvSpPr>
          <p:spPr>
            <a:xfrm>
              <a:off x="772186" y="507985"/>
              <a:ext cx="1050287" cy="1050288"/>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1751" tIns="75874" rIns="151751" bIns="75874" numCol="1" spcCol="0" rtlCol="0" fromWordArt="0" anchor="ctr" anchorCtr="0" forceAA="0" compatLnSpc="1">
              <a:prstTxWarp prst="textNoShape">
                <a:avLst/>
              </a:prstTxWarp>
              <a:noAutofit/>
            </a:bodyPr>
            <a:lstStyle/>
            <a:p>
              <a:pPr algn="ctr"/>
              <a:endParaRPr lang="es-CO" sz="3513"/>
            </a:p>
          </p:txBody>
        </p:sp>
        <p:sp>
          <p:nvSpPr>
            <p:cNvPr id="97" name="Rectángulo redondeado 96"/>
            <p:cNvSpPr/>
            <p:nvPr/>
          </p:nvSpPr>
          <p:spPr>
            <a:xfrm>
              <a:off x="2073052" y="590843"/>
              <a:ext cx="2293034" cy="21692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51751" tIns="75874" rIns="151751" bIns="75874" numCol="1" spcCol="0" rtlCol="0" fromWordArt="0" anchor="ctr" anchorCtr="0" forceAA="0" compatLnSpc="1">
              <a:prstTxWarp prst="textNoShape">
                <a:avLst/>
              </a:prstTxWarp>
              <a:noAutofit/>
            </a:bodyPr>
            <a:lstStyle/>
            <a:p>
              <a:pPr algn="ctr"/>
              <a:r>
                <a:rPr lang="es-CO" sz="2400" b="1" dirty="0" smtClean="0">
                  <a:solidFill>
                    <a:srgbClr val="4E7A23"/>
                  </a:solidFill>
                  <a:latin typeface="Vivaldi" panose="03020602050506090804" pitchFamily="66" charset="0"/>
                </a:rPr>
                <a:t>Y arriba del  proceso?</a:t>
              </a:r>
              <a:endParaRPr lang="es-CO" sz="2400" b="1" dirty="0">
                <a:solidFill>
                  <a:srgbClr val="4E7A23"/>
                </a:solidFill>
                <a:latin typeface="Vivaldi" panose="03020602050506090804" pitchFamily="66" charset="0"/>
              </a:endParaRPr>
            </a:p>
          </p:txBody>
        </p:sp>
      </p:grpSp>
      <p:grpSp>
        <p:nvGrpSpPr>
          <p:cNvPr id="99" name="Grupo 98"/>
          <p:cNvGrpSpPr/>
          <p:nvPr/>
        </p:nvGrpSpPr>
        <p:grpSpPr>
          <a:xfrm>
            <a:off x="490254" y="9139626"/>
            <a:ext cx="6660000" cy="2009093"/>
            <a:chOff x="437882" y="412123"/>
            <a:chExt cx="4082526" cy="1210614"/>
          </a:xfrm>
        </p:grpSpPr>
        <p:sp>
          <p:nvSpPr>
            <p:cNvPr id="100" name="Rectángulo 99"/>
            <p:cNvSpPr/>
            <p:nvPr/>
          </p:nvSpPr>
          <p:spPr>
            <a:xfrm>
              <a:off x="437882" y="412123"/>
              <a:ext cx="4082526" cy="1210614"/>
            </a:xfrm>
            <a:prstGeom prst="rect">
              <a:avLst/>
            </a:prstGeom>
            <a:solidFill>
              <a:srgbClr val="A9E2DC"/>
            </a:solidFill>
            <a:ln>
              <a:solidFill>
                <a:srgbClr val="A9E2D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1751" tIns="75874" rIns="151751" bIns="75874" numCol="1" spcCol="0" rtlCol="0" fromWordArt="0" anchor="ctr" anchorCtr="0" forceAA="0" compatLnSpc="1">
              <a:prstTxWarp prst="textNoShape">
                <a:avLst/>
              </a:prstTxWarp>
              <a:noAutofit/>
            </a:bodyPr>
            <a:lstStyle/>
            <a:p>
              <a:pPr algn="ctr"/>
              <a:endParaRPr lang="es-CO" sz="3513" dirty="0"/>
            </a:p>
          </p:txBody>
        </p:sp>
        <p:sp>
          <p:nvSpPr>
            <p:cNvPr id="101" name="Conector 100"/>
            <p:cNvSpPr>
              <a:spLocks noChangeAspect="1"/>
            </p:cNvSpPr>
            <p:nvPr/>
          </p:nvSpPr>
          <p:spPr>
            <a:xfrm>
              <a:off x="3175794" y="458402"/>
              <a:ext cx="1050287" cy="1050288"/>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1751" tIns="75874" rIns="151751" bIns="75874" numCol="1" spcCol="0" rtlCol="0" fromWordArt="0" anchor="ctr" anchorCtr="0" forceAA="0" compatLnSpc="1">
              <a:prstTxWarp prst="textNoShape">
                <a:avLst/>
              </a:prstTxWarp>
              <a:noAutofit/>
            </a:bodyPr>
            <a:lstStyle/>
            <a:p>
              <a:pPr algn="ctr"/>
              <a:endParaRPr lang="es-CO" sz="3513"/>
            </a:p>
          </p:txBody>
        </p:sp>
        <p:sp>
          <p:nvSpPr>
            <p:cNvPr id="102" name="Rectángulo redondeado 101"/>
            <p:cNvSpPr/>
            <p:nvPr/>
          </p:nvSpPr>
          <p:spPr>
            <a:xfrm>
              <a:off x="611898" y="540748"/>
              <a:ext cx="2293034" cy="21692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51751" tIns="75874" rIns="151751" bIns="75874" numCol="1" spcCol="0" rtlCol="0" fromWordArt="0" anchor="ctr" anchorCtr="0" forceAA="0" compatLnSpc="1">
              <a:prstTxWarp prst="textNoShape">
                <a:avLst/>
              </a:prstTxWarp>
              <a:noAutofit/>
            </a:bodyPr>
            <a:lstStyle/>
            <a:p>
              <a:pPr algn="ctr"/>
              <a:r>
                <a:rPr lang="es-CO" sz="2400" b="1" dirty="0" smtClean="0">
                  <a:solidFill>
                    <a:srgbClr val="4E7A23"/>
                  </a:solidFill>
                  <a:latin typeface="Vivaldi" panose="03020602050506090804" pitchFamily="66" charset="0"/>
                </a:rPr>
                <a:t>Que hay más arriba del software?</a:t>
              </a:r>
              <a:endParaRPr lang="es-CO" sz="2400" b="1" dirty="0">
                <a:solidFill>
                  <a:srgbClr val="4E7A23"/>
                </a:solidFill>
                <a:latin typeface="Vivaldi" panose="03020602050506090804" pitchFamily="66" charset="0"/>
              </a:endParaRPr>
            </a:p>
          </p:txBody>
        </p:sp>
      </p:grpSp>
      <p:grpSp>
        <p:nvGrpSpPr>
          <p:cNvPr id="104" name="Grupo 103"/>
          <p:cNvGrpSpPr/>
          <p:nvPr/>
        </p:nvGrpSpPr>
        <p:grpSpPr>
          <a:xfrm>
            <a:off x="490254" y="13281744"/>
            <a:ext cx="6660000" cy="2009093"/>
            <a:chOff x="437882" y="412123"/>
            <a:chExt cx="4082526" cy="1210614"/>
          </a:xfrm>
        </p:grpSpPr>
        <p:sp>
          <p:nvSpPr>
            <p:cNvPr id="105" name="Rectángulo 104"/>
            <p:cNvSpPr/>
            <p:nvPr/>
          </p:nvSpPr>
          <p:spPr>
            <a:xfrm>
              <a:off x="437882" y="412123"/>
              <a:ext cx="4082526" cy="1210614"/>
            </a:xfrm>
            <a:prstGeom prst="rect">
              <a:avLst/>
            </a:prstGeom>
            <a:solidFill>
              <a:srgbClr val="CDEEF9"/>
            </a:solidFill>
            <a:ln>
              <a:solidFill>
                <a:srgbClr val="CDEEF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1751" tIns="75874" rIns="151751" bIns="75874" numCol="1" spcCol="0" rtlCol="0" fromWordArt="0" anchor="ctr" anchorCtr="0" forceAA="0" compatLnSpc="1">
              <a:prstTxWarp prst="textNoShape">
                <a:avLst/>
              </a:prstTxWarp>
              <a:noAutofit/>
            </a:bodyPr>
            <a:lstStyle/>
            <a:p>
              <a:pPr algn="ctr"/>
              <a:endParaRPr lang="es-CO" sz="3513" dirty="0"/>
            </a:p>
          </p:txBody>
        </p:sp>
        <p:sp>
          <p:nvSpPr>
            <p:cNvPr id="106" name="Conector 105"/>
            <p:cNvSpPr>
              <a:spLocks noChangeAspect="1"/>
            </p:cNvSpPr>
            <p:nvPr/>
          </p:nvSpPr>
          <p:spPr>
            <a:xfrm>
              <a:off x="3175794" y="491685"/>
              <a:ext cx="1050287" cy="1050288"/>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1751" tIns="75874" rIns="151751" bIns="75874" numCol="1" spcCol="0" rtlCol="0" fromWordArt="0" anchor="ctr" anchorCtr="0" forceAA="0" compatLnSpc="1">
              <a:prstTxWarp prst="textNoShape">
                <a:avLst/>
              </a:prstTxWarp>
              <a:noAutofit/>
            </a:bodyPr>
            <a:lstStyle/>
            <a:p>
              <a:pPr algn="ctr"/>
              <a:endParaRPr lang="es-CO" sz="3513"/>
            </a:p>
          </p:txBody>
        </p:sp>
        <p:sp>
          <p:nvSpPr>
            <p:cNvPr id="107" name="Rectángulo redondeado 106"/>
            <p:cNvSpPr/>
            <p:nvPr/>
          </p:nvSpPr>
          <p:spPr>
            <a:xfrm>
              <a:off x="612374" y="573380"/>
              <a:ext cx="2293034" cy="21692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51751" tIns="75874" rIns="151751" bIns="75874" numCol="1" spcCol="0" rtlCol="0" fromWordArt="0" anchor="ctr" anchorCtr="0" forceAA="0" compatLnSpc="1">
              <a:prstTxWarp prst="textNoShape">
                <a:avLst/>
              </a:prstTxWarp>
              <a:noAutofit/>
            </a:bodyPr>
            <a:lstStyle/>
            <a:p>
              <a:pPr algn="ctr"/>
              <a:r>
                <a:rPr lang="es-CO" sz="2400" b="1" dirty="0" smtClean="0">
                  <a:solidFill>
                    <a:srgbClr val="4E7A23"/>
                  </a:solidFill>
                  <a:latin typeface="Vivaldi" panose="03020602050506090804" pitchFamily="66" charset="0"/>
                </a:rPr>
                <a:t>Y lo sistemas son simples? </a:t>
              </a:r>
              <a:endParaRPr lang="es-CO" sz="2400" b="1" dirty="0">
                <a:solidFill>
                  <a:srgbClr val="4E7A23"/>
                </a:solidFill>
                <a:latin typeface="Vivaldi" panose="03020602050506090804" pitchFamily="66" charset="0"/>
              </a:endParaRPr>
            </a:p>
          </p:txBody>
        </p:sp>
      </p:grpSp>
      <p:grpSp>
        <p:nvGrpSpPr>
          <p:cNvPr id="109" name="Grupo 108"/>
          <p:cNvGrpSpPr/>
          <p:nvPr/>
        </p:nvGrpSpPr>
        <p:grpSpPr>
          <a:xfrm>
            <a:off x="475486" y="15352805"/>
            <a:ext cx="6660000" cy="2009093"/>
            <a:chOff x="437882" y="412123"/>
            <a:chExt cx="4082526" cy="1210614"/>
          </a:xfrm>
          <a:solidFill>
            <a:srgbClr val="4FC6CC"/>
          </a:solidFill>
        </p:grpSpPr>
        <p:sp>
          <p:nvSpPr>
            <p:cNvPr id="110" name="Rectángulo 109"/>
            <p:cNvSpPr/>
            <p:nvPr/>
          </p:nvSpPr>
          <p:spPr>
            <a:xfrm>
              <a:off x="437882" y="412123"/>
              <a:ext cx="4082526" cy="1210614"/>
            </a:xfrm>
            <a:prstGeom prst="rect">
              <a:avLst/>
            </a:prstGeom>
            <a:grpFill/>
            <a:ln>
              <a:solidFill>
                <a:srgbClr val="A9E2D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1751" tIns="75874" rIns="151751" bIns="75874" numCol="1" spcCol="0" rtlCol="0" fromWordArt="0" anchor="ctr" anchorCtr="0" forceAA="0" compatLnSpc="1">
              <a:prstTxWarp prst="textNoShape">
                <a:avLst/>
              </a:prstTxWarp>
              <a:noAutofit/>
            </a:bodyPr>
            <a:lstStyle/>
            <a:p>
              <a:pPr algn="ctr"/>
              <a:endParaRPr lang="es-CO" sz="3513" dirty="0"/>
            </a:p>
          </p:txBody>
        </p:sp>
        <p:sp>
          <p:nvSpPr>
            <p:cNvPr id="111" name="Conector 110"/>
            <p:cNvSpPr>
              <a:spLocks noChangeAspect="1"/>
            </p:cNvSpPr>
            <p:nvPr/>
          </p:nvSpPr>
          <p:spPr>
            <a:xfrm>
              <a:off x="620951" y="495810"/>
              <a:ext cx="1050287" cy="1050288"/>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1751" tIns="75874" rIns="151751" bIns="75874" numCol="1" spcCol="0" rtlCol="0" fromWordArt="0" anchor="ctr" anchorCtr="0" forceAA="0" compatLnSpc="1">
              <a:prstTxWarp prst="textNoShape">
                <a:avLst/>
              </a:prstTxWarp>
              <a:noAutofit/>
            </a:bodyPr>
            <a:lstStyle/>
            <a:p>
              <a:pPr algn="ctr"/>
              <a:endParaRPr lang="es-CO" sz="3513"/>
            </a:p>
          </p:txBody>
        </p:sp>
        <p:sp>
          <p:nvSpPr>
            <p:cNvPr id="112" name="Rectángulo redondeado 111"/>
            <p:cNvSpPr/>
            <p:nvPr/>
          </p:nvSpPr>
          <p:spPr>
            <a:xfrm>
              <a:off x="1899366" y="536189"/>
              <a:ext cx="2459306" cy="216924"/>
            </a:xfrm>
            <a:prstGeom prst="round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51751" tIns="75874" rIns="151751" bIns="75874" numCol="1" spcCol="0" rtlCol="0" fromWordArt="0" anchor="ctr" anchorCtr="0" forceAA="0" compatLnSpc="1">
              <a:prstTxWarp prst="textNoShape">
                <a:avLst/>
              </a:prstTxWarp>
              <a:noAutofit/>
            </a:bodyPr>
            <a:lstStyle/>
            <a:p>
              <a:pPr algn="ctr"/>
              <a:r>
                <a:rPr lang="es-CO" sz="2400" dirty="0">
                  <a:solidFill>
                    <a:srgbClr val="4E7A23"/>
                  </a:solidFill>
                  <a:latin typeface="Vivaldi" panose="03020602050506090804" pitchFamily="66" charset="0"/>
                </a:rPr>
                <a:t>C</a:t>
              </a:r>
              <a:r>
                <a:rPr lang="es-CO" sz="2400" dirty="0" smtClean="0">
                  <a:solidFill>
                    <a:srgbClr val="4E7A23"/>
                  </a:solidFill>
                  <a:latin typeface="Vivaldi" panose="03020602050506090804" pitchFamily="66" charset="0"/>
                </a:rPr>
                <a:t>omo llegar de la realidad al software?</a:t>
              </a:r>
              <a:endParaRPr lang="es-CO" sz="2400" dirty="0">
                <a:solidFill>
                  <a:srgbClr val="4E7A23"/>
                </a:solidFill>
                <a:latin typeface="Vivaldi" panose="03020602050506090804" pitchFamily="66" charset="0"/>
              </a:endParaRPr>
            </a:p>
          </p:txBody>
        </p:sp>
      </p:grpSp>
      <p:grpSp>
        <p:nvGrpSpPr>
          <p:cNvPr id="127" name="Grupo 126"/>
          <p:cNvGrpSpPr/>
          <p:nvPr/>
        </p:nvGrpSpPr>
        <p:grpSpPr>
          <a:xfrm>
            <a:off x="490254" y="2926449"/>
            <a:ext cx="6660000" cy="2009093"/>
            <a:chOff x="387928" y="3267192"/>
            <a:chExt cx="6660000" cy="2009093"/>
          </a:xfrm>
        </p:grpSpPr>
        <p:grpSp>
          <p:nvGrpSpPr>
            <p:cNvPr id="83" name="Grupo 82"/>
            <p:cNvGrpSpPr/>
            <p:nvPr/>
          </p:nvGrpSpPr>
          <p:grpSpPr>
            <a:xfrm>
              <a:off x="387928" y="3267192"/>
              <a:ext cx="6660000" cy="2009093"/>
              <a:chOff x="437882" y="412123"/>
              <a:chExt cx="4082526" cy="1210614"/>
            </a:xfrm>
          </p:grpSpPr>
          <p:sp>
            <p:nvSpPr>
              <p:cNvPr id="84" name="Rectángulo 83"/>
              <p:cNvSpPr/>
              <p:nvPr/>
            </p:nvSpPr>
            <p:spPr>
              <a:xfrm>
                <a:off x="437882" y="412123"/>
                <a:ext cx="4082526" cy="1210614"/>
              </a:xfrm>
              <a:prstGeom prst="rect">
                <a:avLst/>
              </a:prstGeom>
              <a:solidFill>
                <a:srgbClr val="A9E2DC"/>
              </a:solidFill>
              <a:ln>
                <a:solidFill>
                  <a:srgbClr val="A9E2D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1751" tIns="75874" rIns="151751" bIns="75874" numCol="1" spcCol="0" rtlCol="0" fromWordArt="0" anchor="ctr" anchorCtr="0" forceAA="0" compatLnSpc="1">
                <a:prstTxWarp prst="textNoShape">
                  <a:avLst/>
                </a:prstTxWarp>
                <a:noAutofit/>
              </a:bodyPr>
              <a:lstStyle/>
              <a:p>
                <a:pPr algn="ctr"/>
                <a:endParaRPr lang="es-CO" sz="3513" dirty="0"/>
              </a:p>
            </p:txBody>
          </p:sp>
          <p:sp>
            <p:nvSpPr>
              <p:cNvPr id="85" name="Conector 84"/>
              <p:cNvSpPr>
                <a:spLocks noChangeAspect="1"/>
              </p:cNvSpPr>
              <p:nvPr/>
            </p:nvSpPr>
            <p:spPr>
              <a:xfrm>
                <a:off x="615243" y="504876"/>
                <a:ext cx="1050287" cy="1050288"/>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1751" tIns="75874" rIns="151751" bIns="75874" numCol="1" spcCol="0" rtlCol="0" fromWordArt="0" anchor="ctr" anchorCtr="0" forceAA="0" compatLnSpc="1">
                <a:prstTxWarp prst="textNoShape">
                  <a:avLst/>
                </a:prstTxWarp>
                <a:noAutofit/>
              </a:bodyPr>
              <a:lstStyle/>
              <a:p>
                <a:pPr algn="ctr"/>
                <a:endParaRPr lang="es-CO" sz="3513"/>
              </a:p>
            </p:txBody>
          </p:sp>
          <p:sp>
            <p:nvSpPr>
              <p:cNvPr id="86" name="Rectángulo redondeado 85"/>
              <p:cNvSpPr/>
              <p:nvPr/>
            </p:nvSpPr>
            <p:spPr>
              <a:xfrm>
                <a:off x="1897727" y="537620"/>
                <a:ext cx="2293034" cy="21692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51751" tIns="75874" rIns="151751" bIns="75874" numCol="1" spcCol="0" rtlCol="0" fromWordArt="0" anchor="ctr" anchorCtr="0" forceAA="0" compatLnSpc="1">
                <a:prstTxWarp prst="textNoShape">
                  <a:avLst/>
                </a:prstTxWarp>
                <a:noAutofit/>
              </a:bodyPr>
              <a:lstStyle/>
              <a:p>
                <a:pPr algn="ctr"/>
                <a:r>
                  <a:rPr lang="es-CO" sz="2400" b="1" dirty="0">
                    <a:solidFill>
                      <a:srgbClr val="4E7A23"/>
                    </a:solidFill>
                    <a:latin typeface="Vivaldi" panose="03020602050506090804" pitchFamily="66" charset="0"/>
                  </a:rPr>
                  <a:t>Que es el Software</a:t>
                </a:r>
              </a:p>
            </p:txBody>
          </p:sp>
          <p:sp>
            <p:nvSpPr>
              <p:cNvPr id="87" name="CuadroTexto 86"/>
              <p:cNvSpPr txBox="1"/>
              <p:nvPr/>
            </p:nvSpPr>
            <p:spPr>
              <a:xfrm>
                <a:off x="1926156" y="970936"/>
                <a:ext cx="2174213" cy="500732"/>
              </a:xfrm>
              <a:prstGeom prst="rect">
                <a:avLst/>
              </a:prstGeom>
              <a:noFill/>
            </p:spPr>
            <p:txBody>
              <a:bodyPr wrap="square" rtlCol="0">
                <a:spAutoFit/>
              </a:bodyPr>
              <a:lstStyle/>
              <a:p>
                <a:r>
                  <a:rPr lang="es-CO" sz="1200" dirty="0">
                    <a:latin typeface="Calibri Light" panose="020F0302020204030204" pitchFamily="34" charset="0"/>
                    <a:cs typeface="Calibri Light" panose="020F0302020204030204" pitchFamily="34" charset="0"/>
                  </a:rPr>
                  <a:t>El conjunto de los componentes lógicos necesarios que hacen posible la realización de tareas específicas. Implementa procesos a través de la modelización de los mismos</a:t>
                </a:r>
              </a:p>
            </p:txBody>
          </p:sp>
        </p:grpSp>
        <p:pic>
          <p:nvPicPr>
            <p:cNvPr id="124" name="Imagen 1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331" y="3730981"/>
              <a:ext cx="1113246" cy="1113246"/>
            </a:xfrm>
            <a:prstGeom prst="rect">
              <a:avLst/>
            </a:prstGeom>
          </p:spPr>
        </p:pic>
      </p:grpSp>
      <p:grpSp>
        <p:nvGrpSpPr>
          <p:cNvPr id="1024" name="Grupo 1023"/>
          <p:cNvGrpSpPr/>
          <p:nvPr/>
        </p:nvGrpSpPr>
        <p:grpSpPr>
          <a:xfrm>
            <a:off x="490254" y="4997508"/>
            <a:ext cx="6660000" cy="2009093"/>
            <a:chOff x="387928" y="5338004"/>
            <a:chExt cx="6660000" cy="2009093"/>
          </a:xfrm>
        </p:grpSpPr>
        <p:grpSp>
          <p:nvGrpSpPr>
            <p:cNvPr id="114" name="Grupo 113"/>
            <p:cNvGrpSpPr/>
            <p:nvPr/>
          </p:nvGrpSpPr>
          <p:grpSpPr>
            <a:xfrm>
              <a:off x="387928" y="5338004"/>
              <a:ext cx="6660000" cy="2009093"/>
              <a:chOff x="437882" y="412123"/>
              <a:chExt cx="4082526" cy="1210614"/>
            </a:xfrm>
          </p:grpSpPr>
          <p:sp>
            <p:nvSpPr>
              <p:cNvPr id="115" name="Rectángulo 114"/>
              <p:cNvSpPr/>
              <p:nvPr/>
            </p:nvSpPr>
            <p:spPr>
              <a:xfrm>
                <a:off x="437882" y="412123"/>
                <a:ext cx="4082526" cy="1210614"/>
              </a:xfrm>
              <a:prstGeom prst="rect">
                <a:avLst/>
              </a:prstGeom>
              <a:solidFill>
                <a:srgbClr val="FCE090"/>
              </a:solidFill>
              <a:ln>
                <a:solidFill>
                  <a:srgbClr val="FCE09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1751" tIns="75874" rIns="151751" bIns="75874" numCol="1" spcCol="0" rtlCol="0" fromWordArt="0" anchor="ctr" anchorCtr="0" forceAA="0" compatLnSpc="1">
                <a:prstTxWarp prst="textNoShape">
                  <a:avLst/>
                </a:prstTxWarp>
                <a:noAutofit/>
              </a:bodyPr>
              <a:lstStyle/>
              <a:p>
                <a:pPr algn="ctr"/>
                <a:endParaRPr lang="es-CO" sz="3513" dirty="0"/>
              </a:p>
            </p:txBody>
          </p:sp>
          <p:sp>
            <p:nvSpPr>
              <p:cNvPr id="116" name="Conector 115"/>
              <p:cNvSpPr>
                <a:spLocks noChangeAspect="1"/>
              </p:cNvSpPr>
              <p:nvPr/>
            </p:nvSpPr>
            <p:spPr>
              <a:xfrm>
                <a:off x="3248121" y="492732"/>
                <a:ext cx="1050287" cy="1050288"/>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1751" tIns="75874" rIns="151751" bIns="75874" numCol="1" spcCol="0" rtlCol="0" fromWordArt="0" anchor="ctr" anchorCtr="0" forceAA="0" compatLnSpc="1">
                <a:prstTxWarp prst="textNoShape">
                  <a:avLst/>
                </a:prstTxWarp>
                <a:noAutofit/>
              </a:bodyPr>
              <a:lstStyle/>
              <a:p>
                <a:pPr algn="ctr"/>
                <a:endParaRPr lang="es-CO" sz="3513"/>
              </a:p>
            </p:txBody>
          </p:sp>
          <p:sp>
            <p:nvSpPr>
              <p:cNvPr id="117" name="Rectángulo redondeado 116"/>
              <p:cNvSpPr/>
              <p:nvPr/>
            </p:nvSpPr>
            <p:spPr>
              <a:xfrm>
                <a:off x="661443" y="565532"/>
                <a:ext cx="2514351" cy="21692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51751" tIns="75874" rIns="151751" bIns="75874" numCol="1" spcCol="0" rtlCol="0" fromWordArt="0" anchor="ctr" anchorCtr="0" forceAA="0" compatLnSpc="1">
                <a:prstTxWarp prst="textNoShape">
                  <a:avLst/>
                </a:prstTxWarp>
                <a:noAutofit/>
              </a:bodyPr>
              <a:lstStyle/>
              <a:p>
                <a:r>
                  <a:rPr lang="es-CO" sz="2400" b="1" dirty="0" smtClean="0">
                    <a:solidFill>
                      <a:srgbClr val="4E7A23"/>
                    </a:solidFill>
                    <a:latin typeface="Vivaldi" panose="03020602050506090804" pitchFamily="66" charset="0"/>
                  </a:rPr>
                  <a:t>Como abordar el desarrollo de software?</a:t>
                </a:r>
                <a:endParaRPr lang="es-CO" sz="2400" b="1" dirty="0">
                  <a:solidFill>
                    <a:srgbClr val="4E7A23"/>
                  </a:solidFill>
                  <a:latin typeface="Vivaldi" panose="03020602050506090804" pitchFamily="66" charset="0"/>
                </a:endParaRPr>
              </a:p>
            </p:txBody>
          </p:sp>
          <p:sp>
            <p:nvSpPr>
              <p:cNvPr id="118" name="CuadroTexto 117"/>
              <p:cNvSpPr txBox="1"/>
              <p:nvPr/>
            </p:nvSpPr>
            <p:spPr>
              <a:xfrm>
                <a:off x="940131" y="973070"/>
                <a:ext cx="1973839" cy="500732"/>
              </a:xfrm>
              <a:prstGeom prst="rect">
                <a:avLst/>
              </a:prstGeom>
              <a:noFill/>
            </p:spPr>
            <p:txBody>
              <a:bodyPr wrap="square" rtlCol="0">
                <a:spAutoFit/>
              </a:bodyPr>
              <a:lstStyle/>
              <a:p>
                <a:r>
                  <a:rPr lang="es-CO" sz="1200" dirty="0">
                    <a:latin typeface="+mj-lt"/>
                  </a:rPr>
                  <a:t>Software simple y artesanal</a:t>
                </a:r>
              </a:p>
              <a:p>
                <a:r>
                  <a:rPr lang="es-CO" sz="1200" b="1" dirty="0" err="1">
                    <a:latin typeface="+mj-lt"/>
                  </a:rPr>
                  <a:t>ó</a:t>
                </a:r>
                <a:r>
                  <a:rPr lang="es-CO" sz="1200" dirty="0">
                    <a:latin typeface="+mj-lt"/>
                  </a:rPr>
                  <a:t> </a:t>
                </a:r>
              </a:p>
              <a:p>
                <a:r>
                  <a:rPr lang="es-CO" sz="1200" dirty="0">
                    <a:latin typeface="+mj-lt"/>
                  </a:rPr>
                  <a:t>Software confiable de calidad usando enfoques, métodos y técnicas de ingeniería.</a:t>
                </a:r>
              </a:p>
            </p:txBody>
          </p:sp>
        </p:grpSp>
        <p:pic>
          <p:nvPicPr>
            <p:cNvPr id="1026" name="Picture 2" descr="How to deal with someone writing spaghetti code in your team project - Quora"/>
            <p:cNvPicPr>
              <a:picLocks noChangeAspect="1" noChangeArrowheads="1"/>
            </p:cNvPicPr>
            <p:nvPr/>
          </p:nvPicPr>
          <p:blipFill>
            <a:blip r:embed="rId4">
              <a:grayscl/>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5354363" y="5712027"/>
              <a:ext cx="949436" cy="1261046"/>
            </a:xfrm>
            <a:prstGeom prst="rect">
              <a:avLst/>
            </a:prstGeom>
            <a:noFill/>
            <a:extLst>
              <a:ext uri="{909E8E84-426E-40DD-AFC4-6F175D3DCCD1}">
                <a14:hiddenFill xmlns:a14="http://schemas.microsoft.com/office/drawing/2010/main">
                  <a:solidFill>
                    <a:srgbClr val="FFFFFF"/>
                  </a:solidFill>
                </a14:hiddenFill>
              </a:ext>
            </a:extLst>
          </p:spPr>
        </p:pic>
      </p:grpSp>
      <p:sp>
        <p:nvSpPr>
          <p:cNvPr id="126" name="CuadroTexto 125"/>
          <p:cNvSpPr txBox="1"/>
          <p:nvPr/>
        </p:nvSpPr>
        <p:spPr>
          <a:xfrm>
            <a:off x="2449995" y="7747701"/>
            <a:ext cx="4601396" cy="1384995"/>
          </a:xfrm>
          <a:prstGeom prst="rect">
            <a:avLst/>
          </a:prstGeom>
          <a:noFill/>
        </p:spPr>
        <p:txBody>
          <a:bodyPr wrap="square" rtlCol="0">
            <a:spAutoFit/>
          </a:bodyPr>
          <a:lstStyle/>
          <a:p>
            <a:r>
              <a:rPr lang="es-CO" sz="1200" dirty="0" smtClean="0">
                <a:latin typeface="+mj-lt"/>
              </a:rPr>
              <a:t>Es una de las ramas de las ciencias de la computación que estudia la creación de software confiable y de calidad, basándose en métodos y técnicas de ingeniería. Brindando soporte operacional y de mantenimiento. Según la IEEE, la Ingeniería de software  es la aplicación de </a:t>
            </a:r>
            <a:r>
              <a:rPr lang="es-CO" sz="1200" dirty="0" err="1" smtClean="0">
                <a:latin typeface="+mj-lt"/>
              </a:rPr>
              <a:t>de</a:t>
            </a:r>
            <a:r>
              <a:rPr lang="es-CO" sz="1200" dirty="0" smtClean="0">
                <a:latin typeface="+mj-lt"/>
              </a:rPr>
              <a:t> un enfoque sistémico disciplinado y cuantificable al desarrollo, operación y mantenimiento del software, es decir la aplicación de la ingeniería al software.</a:t>
            </a:r>
            <a:endParaRPr lang="es-CO" sz="1200" dirty="0">
              <a:latin typeface="+mj-lt"/>
            </a:endParaRPr>
          </a:p>
        </p:txBody>
      </p:sp>
      <p:pic>
        <p:nvPicPr>
          <p:cNvPr id="125" name="Imagen 1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4134" y="7670159"/>
            <a:ext cx="1414270" cy="815051"/>
          </a:xfrm>
          <a:prstGeom prst="rect">
            <a:avLst/>
          </a:prstGeom>
        </p:spPr>
      </p:pic>
      <p:sp>
        <p:nvSpPr>
          <p:cNvPr id="131" name="CuadroTexto 130"/>
          <p:cNvSpPr txBox="1"/>
          <p:nvPr/>
        </p:nvSpPr>
        <p:spPr>
          <a:xfrm>
            <a:off x="854959" y="9896495"/>
            <a:ext cx="3489508" cy="1015663"/>
          </a:xfrm>
          <a:prstGeom prst="rect">
            <a:avLst/>
          </a:prstGeom>
          <a:noFill/>
        </p:spPr>
        <p:txBody>
          <a:bodyPr wrap="square" rtlCol="0">
            <a:spAutoFit/>
          </a:bodyPr>
          <a:lstStyle/>
          <a:p>
            <a:r>
              <a:rPr lang="es-CO" sz="1200" b="1" dirty="0">
                <a:solidFill>
                  <a:srgbClr val="4A7421"/>
                </a:solidFill>
                <a:latin typeface="Calibri Light" panose="020F0302020204030204" pitchFamily="34" charset="0"/>
                <a:cs typeface="Calibri Light" panose="020F0302020204030204" pitchFamily="34" charset="0"/>
              </a:rPr>
              <a:t>Los procesos: </a:t>
            </a:r>
            <a:r>
              <a:rPr lang="es-CO" sz="1200" dirty="0">
                <a:latin typeface="Calibri Light" panose="020F0302020204030204" pitchFamily="34" charset="0"/>
                <a:cs typeface="Calibri Light" panose="020F0302020204030204" pitchFamily="34" charset="0"/>
              </a:rPr>
              <a:t>Un proceso es una secuencia de tareas que se realizan de forma concatenada, es decir de forma seguida una detrás de la otra para alcanzar un objetivo o un fin concreto. Los procesos están inmersos en los componentes de los sistemas.</a:t>
            </a:r>
          </a:p>
        </p:txBody>
      </p:sp>
      <p:pic>
        <p:nvPicPr>
          <p:cNvPr id="1027" name="Imagen 1026"/>
          <p:cNvPicPr>
            <a:picLocks noChangeAspect="1"/>
          </p:cNvPicPr>
          <p:nvPr/>
        </p:nvPicPr>
        <p:blipFill rotWithShape="1">
          <a:blip r:embed="rId7" cstate="print">
            <a:extLst>
              <a:ext uri="{28A0092B-C50C-407E-A947-70E740481C1C}">
                <a14:useLocalDpi xmlns:a14="http://schemas.microsoft.com/office/drawing/2010/main" val="0"/>
              </a:ext>
            </a:extLst>
          </a:blip>
          <a:srcRect l="23158" r="26987" b="6544"/>
          <a:stretch/>
        </p:blipFill>
        <p:spPr>
          <a:xfrm>
            <a:off x="5276343" y="9531800"/>
            <a:ext cx="1122199" cy="1162095"/>
          </a:xfrm>
          <a:prstGeom prst="rect">
            <a:avLst/>
          </a:prstGeom>
        </p:spPr>
      </p:pic>
      <p:sp>
        <p:nvSpPr>
          <p:cNvPr id="133" name="CuadroTexto 132"/>
          <p:cNvSpPr txBox="1"/>
          <p:nvPr/>
        </p:nvSpPr>
        <p:spPr>
          <a:xfrm>
            <a:off x="3157777" y="11982897"/>
            <a:ext cx="3893614" cy="1200329"/>
          </a:xfrm>
          <a:prstGeom prst="rect">
            <a:avLst/>
          </a:prstGeom>
          <a:noFill/>
        </p:spPr>
        <p:txBody>
          <a:bodyPr wrap="square" rtlCol="0">
            <a:spAutoFit/>
          </a:bodyPr>
          <a:lstStyle/>
          <a:p>
            <a:r>
              <a:rPr lang="es-CO" sz="1200" b="1" dirty="0" smtClean="0">
                <a:solidFill>
                  <a:srgbClr val="4A7421"/>
                </a:solidFill>
                <a:latin typeface="Calibri Light" panose="020F0302020204030204" pitchFamily="34" charset="0"/>
                <a:cs typeface="Calibri Light" panose="020F0302020204030204" pitchFamily="34" charset="0"/>
              </a:rPr>
              <a:t>El sistema: </a:t>
            </a:r>
            <a:r>
              <a:rPr lang="es-CO" sz="1200" dirty="0">
                <a:latin typeface="Calibri Light" panose="020F0302020204030204" pitchFamily="34" charset="0"/>
                <a:cs typeface="Calibri Light" panose="020F0302020204030204" pitchFamily="34" charset="0"/>
              </a:rPr>
              <a:t>Un sistema es un conjunto de elementos relacionados entre sí que funciona como un todo.</a:t>
            </a:r>
          </a:p>
          <a:p>
            <a:r>
              <a:rPr lang="es-CO" sz="1200" dirty="0">
                <a:latin typeface="Calibri Light" panose="020F0302020204030204" pitchFamily="34" charset="0"/>
                <a:cs typeface="Calibri Light" panose="020F0302020204030204" pitchFamily="34" charset="0"/>
              </a:rPr>
              <a:t>Si bien cada uno de los elementos de un sistema puede funcionar de manera independiente, siempre formará parte de una estructura mayor. Del mismo modo, un sistema puede ser, a su vez, un componente de otro sistema.</a:t>
            </a:r>
          </a:p>
        </p:txBody>
      </p:sp>
      <p:pic>
        <p:nvPicPr>
          <p:cNvPr id="1028" name="Imagen 10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74954" y="11766662"/>
            <a:ext cx="1252492" cy="957190"/>
          </a:xfrm>
          <a:prstGeom prst="rect">
            <a:avLst/>
          </a:prstGeom>
        </p:spPr>
      </p:pic>
      <p:sp>
        <p:nvSpPr>
          <p:cNvPr id="135" name="CuadroTexto 134"/>
          <p:cNvSpPr txBox="1"/>
          <p:nvPr/>
        </p:nvSpPr>
        <p:spPr>
          <a:xfrm>
            <a:off x="740818" y="14004177"/>
            <a:ext cx="3893614" cy="1015663"/>
          </a:xfrm>
          <a:prstGeom prst="rect">
            <a:avLst/>
          </a:prstGeom>
          <a:noFill/>
        </p:spPr>
        <p:txBody>
          <a:bodyPr wrap="square" rtlCol="0">
            <a:spAutoFit/>
          </a:bodyPr>
          <a:lstStyle/>
          <a:p>
            <a:r>
              <a:rPr lang="es-CO" sz="1200" b="1" dirty="0">
                <a:solidFill>
                  <a:srgbClr val="4A7421"/>
                </a:solidFill>
                <a:latin typeface="Calibri Light" panose="020F0302020204030204" pitchFamily="34" charset="0"/>
                <a:cs typeface="Calibri Light" panose="020F0302020204030204" pitchFamily="34" charset="0"/>
              </a:rPr>
              <a:t>Los sistemas son  </a:t>
            </a:r>
            <a:r>
              <a:rPr lang="es-CO" sz="1200" b="1" dirty="0" smtClean="0">
                <a:solidFill>
                  <a:srgbClr val="4A7421"/>
                </a:solidFill>
                <a:latin typeface="Calibri Light" panose="020F0302020204030204" pitchFamily="34" charset="0"/>
                <a:cs typeface="Calibri Light" panose="020F0302020204030204" pitchFamily="34" charset="0"/>
              </a:rPr>
              <a:t>complejos</a:t>
            </a:r>
            <a:r>
              <a:rPr lang="es-CO" sz="1200" dirty="0" smtClean="0">
                <a:latin typeface="Calibri Light" panose="020F0302020204030204" pitchFamily="34" charset="0"/>
                <a:cs typeface="Calibri Light" panose="020F0302020204030204" pitchFamily="34" charset="0"/>
              </a:rPr>
              <a:t>, </a:t>
            </a:r>
            <a:r>
              <a:rPr lang="es-CO" sz="1200" dirty="0">
                <a:latin typeface="Calibri Light" panose="020F0302020204030204" pitchFamily="34" charset="0"/>
                <a:cs typeface="Calibri Light" panose="020F0302020204030204" pitchFamily="34" charset="0"/>
              </a:rPr>
              <a:t>está compuesto por varias partes interconectadas o entrelazadas cuyos vínculos crean información adicional no visible ante el observador como resultado de las interacciones entre elementos., posee más información que la que da cada parte independiente</a:t>
            </a:r>
            <a:r>
              <a:rPr lang="es-CO" sz="1200" dirty="0" smtClean="0">
                <a:latin typeface="Calibri Light" panose="020F0302020204030204" pitchFamily="34" charset="0"/>
                <a:cs typeface="Calibri Light" panose="020F0302020204030204" pitchFamily="34" charset="0"/>
              </a:rPr>
              <a:t>.</a:t>
            </a:r>
            <a:endParaRPr lang="es-CO" sz="1200" dirty="0">
              <a:latin typeface="Calibri Light" panose="020F0302020204030204" pitchFamily="34" charset="0"/>
              <a:cs typeface="Calibri Light" panose="020F0302020204030204" pitchFamily="34" charset="0"/>
            </a:endParaRPr>
          </a:p>
        </p:txBody>
      </p:sp>
      <p:pic>
        <p:nvPicPr>
          <p:cNvPr id="1029" name="Imagen 102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12332" y="13693934"/>
            <a:ext cx="1250221" cy="1250221"/>
          </a:xfrm>
          <a:prstGeom prst="rect">
            <a:avLst/>
          </a:prstGeom>
        </p:spPr>
      </p:pic>
      <p:sp>
        <p:nvSpPr>
          <p:cNvPr id="137" name="CuadroTexto 136"/>
          <p:cNvSpPr txBox="1"/>
          <p:nvPr/>
        </p:nvSpPr>
        <p:spPr>
          <a:xfrm>
            <a:off x="2711936" y="15998134"/>
            <a:ext cx="4366283" cy="1569660"/>
          </a:xfrm>
          <a:prstGeom prst="rect">
            <a:avLst/>
          </a:prstGeom>
          <a:noFill/>
        </p:spPr>
        <p:txBody>
          <a:bodyPr wrap="square" rtlCol="0">
            <a:spAutoFit/>
          </a:bodyPr>
          <a:lstStyle/>
          <a:p>
            <a:r>
              <a:rPr lang="es-CO" sz="1200" b="1" dirty="0" smtClean="0">
                <a:solidFill>
                  <a:srgbClr val="4A7421"/>
                </a:solidFill>
                <a:latin typeface="Calibri Light" panose="020F0302020204030204" pitchFamily="34" charset="0"/>
                <a:cs typeface="Calibri Light" panose="020F0302020204030204" pitchFamily="34" charset="0"/>
              </a:rPr>
              <a:t>Modelamiento: </a:t>
            </a:r>
            <a:r>
              <a:rPr lang="es-CO" sz="1200" dirty="0" smtClean="0">
                <a:latin typeface="Calibri Light" panose="020F0302020204030204" pitchFamily="34" charset="0"/>
                <a:cs typeface="Calibri Light" panose="020F0302020204030204" pitchFamily="34" charset="0"/>
              </a:rPr>
              <a:t>desde la ingeniería hacemos abstracciones de los distintos elementos que encontramos en la realidad y que esas abstracciones las expresamos como modelos (modelo de negocio, modelo estratégico, modelo de aplicaciones, entre otros). Y usando estos modelos, analizamos la realidad ,diagnosticamos una situación problemática, proponemos y validamos alternativas, y finalmente diseñamos una solución o una aproximación a un problema</a:t>
            </a:r>
          </a:p>
          <a:p>
            <a:r>
              <a:rPr lang="es-CO" sz="1200" dirty="0" smtClean="0">
                <a:latin typeface="Calibri Light" panose="020F0302020204030204" pitchFamily="34" charset="0"/>
                <a:cs typeface="Calibri Light" panose="020F0302020204030204" pitchFamily="34" charset="0"/>
              </a:rPr>
              <a:t>.</a:t>
            </a:r>
            <a:endParaRPr lang="es-CO" sz="1200" dirty="0">
              <a:latin typeface="Calibri Light" panose="020F0302020204030204" pitchFamily="34" charset="0"/>
              <a:cs typeface="Calibri Light" panose="020F0302020204030204" pitchFamily="34" charset="0"/>
            </a:endParaRPr>
          </a:p>
        </p:txBody>
      </p:sp>
      <p:pic>
        <p:nvPicPr>
          <p:cNvPr id="138" name="Imagen 137"/>
          <p:cNvPicPr>
            <a:picLocks noChangeAspect="1"/>
          </p:cNvPicPr>
          <p:nvPr/>
        </p:nvPicPr>
        <p:blipFill>
          <a:blip r:embed="rId10"/>
          <a:stretch>
            <a:fillRect/>
          </a:stretch>
        </p:blipFill>
        <p:spPr>
          <a:xfrm>
            <a:off x="854959" y="16029116"/>
            <a:ext cx="1396058" cy="721846"/>
          </a:xfrm>
          <a:prstGeom prst="rect">
            <a:avLst/>
          </a:prstGeom>
        </p:spPr>
      </p:pic>
      <p:grpSp>
        <p:nvGrpSpPr>
          <p:cNvPr id="140" name="Grupo 139"/>
          <p:cNvGrpSpPr/>
          <p:nvPr/>
        </p:nvGrpSpPr>
        <p:grpSpPr>
          <a:xfrm>
            <a:off x="7199061" y="15352805"/>
            <a:ext cx="6660000" cy="2009093"/>
            <a:chOff x="389134" y="386706"/>
            <a:chExt cx="4082526" cy="1210614"/>
          </a:xfrm>
        </p:grpSpPr>
        <p:sp>
          <p:nvSpPr>
            <p:cNvPr id="142" name="Rectángulo 141"/>
            <p:cNvSpPr/>
            <p:nvPr/>
          </p:nvSpPr>
          <p:spPr>
            <a:xfrm>
              <a:off x="389134" y="386706"/>
              <a:ext cx="4082526" cy="1210614"/>
            </a:xfrm>
            <a:prstGeom prst="rect">
              <a:avLst/>
            </a:prstGeom>
            <a:solidFill>
              <a:srgbClr val="A9E2DC"/>
            </a:solidFill>
            <a:ln>
              <a:solidFill>
                <a:srgbClr val="A9E2D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1751" tIns="75874" rIns="151751" bIns="75874" numCol="1" spcCol="0" rtlCol="0" fromWordArt="0" anchor="ctr" anchorCtr="0" forceAA="0" compatLnSpc="1">
              <a:prstTxWarp prst="textNoShape">
                <a:avLst/>
              </a:prstTxWarp>
              <a:noAutofit/>
            </a:bodyPr>
            <a:lstStyle/>
            <a:p>
              <a:pPr algn="ctr"/>
              <a:endParaRPr lang="es-CO" sz="3513" dirty="0"/>
            </a:p>
          </p:txBody>
        </p:sp>
        <p:sp>
          <p:nvSpPr>
            <p:cNvPr id="143" name="Conector 142"/>
            <p:cNvSpPr>
              <a:spLocks noChangeAspect="1"/>
            </p:cNvSpPr>
            <p:nvPr/>
          </p:nvSpPr>
          <p:spPr>
            <a:xfrm>
              <a:off x="583067" y="486565"/>
              <a:ext cx="1050287" cy="1050288"/>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1751" tIns="75874" rIns="151751" bIns="75874" numCol="1" spcCol="0" rtlCol="0" fromWordArt="0" anchor="ctr" anchorCtr="0" forceAA="0" compatLnSpc="1">
              <a:prstTxWarp prst="textNoShape">
                <a:avLst/>
              </a:prstTxWarp>
              <a:noAutofit/>
            </a:bodyPr>
            <a:lstStyle/>
            <a:p>
              <a:pPr algn="ctr"/>
              <a:endParaRPr lang="es-CO" sz="3513"/>
            </a:p>
          </p:txBody>
        </p:sp>
        <p:sp>
          <p:nvSpPr>
            <p:cNvPr id="144" name="Rectángulo redondeado 143"/>
            <p:cNvSpPr/>
            <p:nvPr/>
          </p:nvSpPr>
          <p:spPr>
            <a:xfrm>
              <a:off x="1762357" y="510772"/>
              <a:ext cx="2512565" cy="21692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51751" tIns="75874" rIns="151751" bIns="75874" numCol="1" spcCol="0" rtlCol="0" fromWordArt="0" anchor="ctr" anchorCtr="0" forceAA="0" compatLnSpc="1">
              <a:prstTxWarp prst="textNoShape">
                <a:avLst/>
              </a:prstTxWarp>
              <a:noAutofit/>
            </a:bodyPr>
            <a:lstStyle/>
            <a:p>
              <a:pPr algn="ctr"/>
              <a:r>
                <a:rPr lang="es-CO" sz="2400" b="1" dirty="0" smtClean="0">
                  <a:solidFill>
                    <a:srgbClr val="4E7A23"/>
                  </a:solidFill>
                  <a:latin typeface="Vivaldi" panose="03020602050506090804" pitchFamily="66" charset="0"/>
                </a:rPr>
                <a:t>El reto desde la ingeniería del software</a:t>
              </a:r>
            </a:p>
          </p:txBody>
        </p:sp>
      </p:grpSp>
      <p:cxnSp>
        <p:nvCxnSpPr>
          <p:cNvPr id="1031" name="Conector curvado 1030"/>
          <p:cNvCxnSpPr/>
          <p:nvPr/>
        </p:nvCxnSpPr>
        <p:spPr>
          <a:xfrm>
            <a:off x="4209532" y="4591873"/>
            <a:ext cx="1066811" cy="596778"/>
          </a:xfrm>
          <a:prstGeom prst="curvedConnector3">
            <a:avLst>
              <a:gd name="adj1" fmla="val 50000"/>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53" name="Conector curvado 152"/>
          <p:cNvCxnSpPr/>
          <p:nvPr/>
        </p:nvCxnSpPr>
        <p:spPr>
          <a:xfrm rot="10800000" flipV="1">
            <a:off x="2164638" y="6689985"/>
            <a:ext cx="835828" cy="763242"/>
          </a:xfrm>
          <a:prstGeom prst="curvedConnector3">
            <a:avLst>
              <a:gd name="adj1" fmla="val 50000"/>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59" name="Conector curvado 158"/>
          <p:cNvCxnSpPr/>
          <p:nvPr/>
        </p:nvCxnSpPr>
        <p:spPr>
          <a:xfrm>
            <a:off x="4017922" y="8881735"/>
            <a:ext cx="1066811" cy="596778"/>
          </a:xfrm>
          <a:prstGeom prst="curvedConnector3">
            <a:avLst>
              <a:gd name="adj1" fmla="val 50000"/>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0" name="Conector curvado 159"/>
          <p:cNvCxnSpPr/>
          <p:nvPr/>
        </p:nvCxnSpPr>
        <p:spPr>
          <a:xfrm>
            <a:off x="3967989" y="13081458"/>
            <a:ext cx="1066811" cy="596778"/>
          </a:xfrm>
          <a:prstGeom prst="curvedConnector3">
            <a:avLst>
              <a:gd name="adj1" fmla="val 50000"/>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1" name="Conector curvado 160"/>
          <p:cNvCxnSpPr/>
          <p:nvPr/>
        </p:nvCxnSpPr>
        <p:spPr>
          <a:xfrm rot="10800000" flipV="1">
            <a:off x="2663487" y="10934786"/>
            <a:ext cx="835828" cy="763242"/>
          </a:xfrm>
          <a:prstGeom prst="curvedConnector3">
            <a:avLst>
              <a:gd name="adj1" fmla="val 50000"/>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2" name="Conector curvado 161"/>
          <p:cNvCxnSpPr/>
          <p:nvPr/>
        </p:nvCxnSpPr>
        <p:spPr>
          <a:xfrm rot="10800000" flipV="1">
            <a:off x="2361052" y="15081561"/>
            <a:ext cx="835828" cy="763242"/>
          </a:xfrm>
          <a:prstGeom prst="curvedConnector3">
            <a:avLst>
              <a:gd name="adj1" fmla="val 50000"/>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3" name="CuadroTexto 162"/>
          <p:cNvSpPr txBox="1"/>
          <p:nvPr/>
        </p:nvSpPr>
        <p:spPr>
          <a:xfrm>
            <a:off x="9492778" y="16147485"/>
            <a:ext cx="4366283" cy="1015663"/>
          </a:xfrm>
          <a:prstGeom prst="rect">
            <a:avLst/>
          </a:prstGeom>
          <a:noFill/>
        </p:spPr>
        <p:txBody>
          <a:bodyPr wrap="square" rtlCol="0">
            <a:spAutoFit/>
          </a:bodyPr>
          <a:lstStyle/>
          <a:p>
            <a:r>
              <a:rPr lang="es-CO" sz="1200" b="1" dirty="0" smtClean="0">
                <a:solidFill>
                  <a:srgbClr val="4A7421"/>
                </a:solidFill>
                <a:latin typeface="Calibri Light" panose="020F0302020204030204" pitchFamily="34" charset="0"/>
                <a:cs typeface="Calibri Light" panose="020F0302020204030204" pitchFamily="34" charset="0"/>
              </a:rPr>
              <a:t>4 elementos claves (4P): </a:t>
            </a:r>
            <a:r>
              <a:rPr lang="es-CO" sz="1200" dirty="0" smtClean="0">
                <a:latin typeface="Calibri Light" panose="020F0302020204030204" pitchFamily="34" charset="0"/>
                <a:cs typeface="Calibri Light" panose="020F0302020204030204" pitchFamily="34" charset="0"/>
              </a:rPr>
              <a:t>las personas, el producto, el proyecto y los procesos.</a:t>
            </a:r>
          </a:p>
          <a:p>
            <a:r>
              <a:rPr lang="es-CO" sz="1200" dirty="0" smtClean="0">
                <a:latin typeface="Calibri Light" panose="020F0302020204030204" pitchFamily="34" charset="0"/>
                <a:cs typeface="Calibri Light" panose="020F0302020204030204" pitchFamily="34" charset="0"/>
              </a:rPr>
              <a:t>es necesario que se articulen las cuatro características de manera balanceada.</a:t>
            </a:r>
          </a:p>
          <a:p>
            <a:endParaRPr lang="es-CO" sz="1200" dirty="0">
              <a:latin typeface="Calibri Light" panose="020F0302020204030204" pitchFamily="34" charset="0"/>
              <a:cs typeface="Calibri Light" panose="020F0302020204030204" pitchFamily="34" charset="0"/>
            </a:endParaRPr>
          </a:p>
        </p:txBody>
      </p:sp>
      <p:pic>
        <p:nvPicPr>
          <p:cNvPr id="1042" name="Imagen 1041"/>
          <p:cNvPicPr>
            <a:picLocks noChangeAspect="1"/>
          </p:cNvPicPr>
          <p:nvPr/>
        </p:nvPicPr>
        <p:blipFill rotWithShape="1">
          <a:blip r:embed="rId11"/>
          <a:srcRect l="11930" t="4635" r="3815" b="1701"/>
          <a:stretch/>
        </p:blipFill>
        <p:spPr>
          <a:xfrm>
            <a:off x="7822807" y="15778930"/>
            <a:ext cx="1213165" cy="1222218"/>
          </a:xfrm>
          <a:prstGeom prst="rect">
            <a:avLst/>
          </a:prstGeom>
        </p:spPr>
      </p:pic>
      <p:grpSp>
        <p:nvGrpSpPr>
          <p:cNvPr id="166" name="Grupo 165"/>
          <p:cNvGrpSpPr/>
          <p:nvPr/>
        </p:nvGrpSpPr>
        <p:grpSpPr>
          <a:xfrm>
            <a:off x="7199061" y="13281991"/>
            <a:ext cx="6660000" cy="2009093"/>
            <a:chOff x="437882" y="412123"/>
            <a:chExt cx="4082526" cy="1210614"/>
          </a:xfrm>
        </p:grpSpPr>
        <p:sp>
          <p:nvSpPr>
            <p:cNvPr id="168" name="Rectángulo 167"/>
            <p:cNvSpPr/>
            <p:nvPr/>
          </p:nvSpPr>
          <p:spPr>
            <a:xfrm>
              <a:off x="437882" y="412123"/>
              <a:ext cx="4082526" cy="1210614"/>
            </a:xfrm>
            <a:prstGeom prst="rect">
              <a:avLst/>
            </a:prstGeom>
            <a:solidFill>
              <a:srgbClr val="FCE090"/>
            </a:solidFill>
            <a:ln>
              <a:solidFill>
                <a:srgbClr val="FCE09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1751" tIns="75874" rIns="151751" bIns="75874" numCol="1" spcCol="0" rtlCol="0" fromWordArt="0" anchor="ctr" anchorCtr="0" forceAA="0" compatLnSpc="1">
              <a:prstTxWarp prst="textNoShape">
                <a:avLst/>
              </a:prstTxWarp>
              <a:noAutofit/>
            </a:bodyPr>
            <a:lstStyle/>
            <a:p>
              <a:pPr algn="ctr"/>
              <a:endParaRPr lang="es-CO" sz="3513" dirty="0"/>
            </a:p>
          </p:txBody>
        </p:sp>
        <p:sp>
          <p:nvSpPr>
            <p:cNvPr id="169" name="Conector 168"/>
            <p:cNvSpPr>
              <a:spLocks noChangeAspect="1"/>
            </p:cNvSpPr>
            <p:nvPr/>
          </p:nvSpPr>
          <p:spPr>
            <a:xfrm>
              <a:off x="3248121" y="492732"/>
              <a:ext cx="1050287" cy="1050288"/>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1751" tIns="75874" rIns="151751" bIns="75874" numCol="1" spcCol="0" rtlCol="0" fromWordArt="0" anchor="ctr" anchorCtr="0" forceAA="0" compatLnSpc="1">
              <a:prstTxWarp prst="textNoShape">
                <a:avLst/>
              </a:prstTxWarp>
              <a:noAutofit/>
            </a:bodyPr>
            <a:lstStyle/>
            <a:p>
              <a:pPr algn="ctr"/>
              <a:endParaRPr lang="es-CO" sz="3513"/>
            </a:p>
          </p:txBody>
        </p:sp>
        <p:sp>
          <p:nvSpPr>
            <p:cNvPr id="170" name="Rectángulo redondeado 169"/>
            <p:cNvSpPr/>
            <p:nvPr/>
          </p:nvSpPr>
          <p:spPr>
            <a:xfrm>
              <a:off x="569090" y="563870"/>
              <a:ext cx="2616306" cy="21692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51751" tIns="75874" rIns="151751" bIns="75874" numCol="1" spcCol="0" rtlCol="0" fromWordArt="0" anchor="ctr" anchorCtr="0" forceAA="0" compatLnSpc="1">
              <a:prstTxWarp prst="textNoShape">
                <a:avLst/>
              </a:prstTxWarp>
              <a:noAutofit/>
            </a:bodyPr>
            <a:lstStyle/>
            <a:p>
              <a:r>
                <a:rPr lang="es-CO" sz="2400" b="1" dirty="0" smtClean="0">
                  <a:solidFill>
                    <a:srgbClr val="4E7A23"/>
                  </a:solidFill>
                  <a:latin typeface="Vivaldi" panose="03020602050506090804" pitchFamily="66" charset="0"/>
                </a:rPr>
                <a:t>Cuales son las características del producto?</a:t>
              </a:r>
            </a:p>
          </p:txBody>
        </p:sp>
        <p:sp>
          <p:nvSpPr>
            <p:cNvPr id="171" name="CuadroTexto 170"/>
            <p:cNvSpPr txBox="1"/>
            <p:nvPr/>
          </p:nvSpPr>
          <p:spPr>
            <a:xfrm>
              <a:off x="686918" y="874209"/>
              <a:ext cx="2231482" cy="500732"/>
            </a:xfrm>
            <a:prstGeom prst="rect">
              <a:avLst/>
            </a:prstGeom>
            <a:noFill/>
          </p:spPr>
          <p:txBody>
            <a:bodyPr wrap="square" rtlCol="0">
              <a:spAutoFit/>
            </a:bodyPr>
            <a:lstStyle/>
            <a:p>
              <a:r>
                <a:rPr lang="es-CO" sz="1200" b="1" dirty="0" smtClean="0">
                  <a:solidFill>
                    <a:srgbClr val="4A7421"/>
                  </a:solidFill>
                  <a:latin typeface="+mj-lt"/>
                </a:rPr>
                <a:t>Características del productos</a:t>
              </a:r>
              <a:r>
                <a:rPr lang="es-CO" sz="1200" dirty="0" smtClean="0">
                  <a:latin typeface="+mj-lt"/>
                </a:rPr>
                <a:t>: Podemos clasificar las características en 8 grupos: Adecuación funcional. Eficiencia de desempeño, compatibilidad, usabilidad, fiabilidad, seguridad, mantenibilidad y portabilidad</a:t>
              </a:r>
              <a:endParaRPr lang="es-CO" sz="1200" dirty="0">
                <a:latin typeface="+mj-lt"/>
              </a:endParaRPr>
            </a:p>
          </p:txBody>
        </p:sp>
      </p:grpSp>
      <p:cxnSp>
        <p:nvCxnSpPr>
          <p:cNvPr id="172" name="Conector curvado 171"/>
          <p:cNvCxnSpPr/>
          <p:nvPr/>
        </p:nvCxnSpPr>
        <p:spPr>
          <a:xfrm flipV="1">
            <a:off x="6739260" y="16774299"/>
            <a:ext cx="878025" cy="476400"/>
          </a:xfrm>
          <a:prstGeom prst="curvedConnector3">
            <a:avLst>
              <a:gd name="adj1" fmla="val 50000"/>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5" name="Conector curvado 174"/>
          <p:cNvCxnSpPr/>
          <p:nvPr/>
        </p:nvCxnSpPr>
        <p:spPr>
          <a:xfrm rot="5400000" flipH="1" flipV="1">
            <a:off x="8746238" y="14936936"/>
            <a:ext cx="691626" cy="574462"/>
          </a:xfrm>
          <a:prstGeom prst="curvedConnector3">
            <a:avLst>
              <a:gd name="adj1" fmla="val 56296"/>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067" name="Picture 4" descr="Características de la calidad interna y externa del software descritas en el estándar ISO/IEC 9126-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963963" y="13909608"/>
            <a:ext cx="1388745" cy="669865"/>
          </a:xfrm>
          <a:prstGeom prst="rect">
            <a:avLst/>
          </a:prstGeom>
          <a:noFill/>
          <a:extLst>
            <a:ext uri="{909E8E84-426E-40DD-AFC4-6F175D3DCCD1}">
              <a14:hiddenFill xmlns:a14="http://schemas.microsoft.com/office/drawing/2010/main">
                <a:solidFill>
                  <a:srgbClr val="FFFFFF"/>
                </a:solidFill>
              </a14:hiddenFill>
            </a:ext>
          </a:extLst>
        </p:spPr>
      </p:pic>
      <p:grpSp>
        <p:nvGrpSpPr>
          <p:cNvPr id="199" name="Grupo 198"/>
          <p:cNvGrpSpPr/>
          <p:nvPr/>
        </p:nvGrpSpPr>
        <p:grpSpPr>
          <a:xfrm>
            <a:off x="7199061" y="11205722"/>
            <a:ext cx="6660000" cy="2009093"/>
            <a:chOff x="437882" y="591736"/>
            <a:chExt cx="4082526" cy="1210614"/>
          </a:xfrm>
        </p:grpSpPr>
        <p:sp>
          <p:nvSpPr>
            <p:cNvPr id="200" name="Rectángulo 199"/>
            <p:cNvSpPr/>
            <p:nvPr/>
          </p:nvSpPr>
          <p:spPr>
            <a:xfrm>
              <a:off x="437882" y="591736"/>
              <a:ext cx="4082526" cy="1210614"/>
            </a:xfrm>
            <a:prstGeom prst="rect">
              <a:avLst/>
            </a:prstGeom>
            <a:solidFill>
              <a:srgbClr val="CDEEF9"/>
            </a:solidFill>
            <a:ln>
              <a:solidFill>
                <a:srgbClr val="CDEEF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1751" tIns="75874" rIns="151751" bIns="75874" numCol="1" spcCol="0" rtlCol="0" fromWordArt="0" anchor="ctr" anchorCtr="0" forceAA="0" compatLnSpc="1">
              <a:prstTxWarp prst="textNoShape">
                <a:avLst/>
              </a:prstTxWarp>
              <a:noAutofit/>
            </a:bodyPr>
            <a:lstStyle/>
            <a:p>
              <a:pPr algn="ctr"/>
              <a:endParaRPr lang="es-CO" sz="3513" dirty="0"/>
            </a:p>
          </p:txBody>
        </p:sp>
        <p:sp>
          <p:nvSpPr>
            <p:cNvPr id="201" name="Conector 200"/>
            <p:cNvSpPr>
              <a:spLocks noChangeAspect="1"/>
            </p:cNvSpPr>
            <p:nvPr/>
          </p:nvSpPr>
          <p:spPr>
            <a:xfrm>
              <a:off x="518135" y="671236"/>
              <a:ext cx="1050287" cy="1050288"/>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1751" tIns="75874" rIns="151751" bIns="75874" numCol="1" spcCol="0" rtlCol="0" fromWordArt="0" anchor="ctr" anchorCtr="0" forceAA="0" compatLnSpc="1">
              <a:prstTxWarp prst="textNoShape">
                <a:avLst/>
              </a:prstTxWarp>
              <a:noAutofit/>
            </a:bodyPr>
            <a:lstStyle/>
            <a:p>
              <a:pPr algn="ctr"/>
              <a:endParaRPr lang="es-CO" sz="3513"/>
            </a:p>
          </p:txBody>
        </p:sp>
        <p:sp>
          <p:nvSpPr>
            <p:cNvPr id="202" name="Rectángulo redondeado 201"/>
            <p:cNvSpPr/>
            <p:nvPr/>
          </p:nvSpPr>
          <p:spPr>
            <a:xfrm>
              <a:off x="1709549" y="749864"/>
              <a:ext cx="2500469" cy="21692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51751" tIns="75874" rIns="151751" bIns="75874" numCol="1" spcCol="0" rtlCol="0" fromWordArt="0" anchor="ctr" anchorCtr="0" forceAA="0" compatLnSpc="1">
              <a:prstTxWarp prst="textNoShape">
                <a:avLst/>
              </a:prstTxWarp>
              <a:noAutofit/>
            </a:bodyPr>
            <a:lstStyle/>
            <a:p>
              <a:pPr algn="ctr"/>
              <a:r>
                <a:rPr lang="es-CO" sz="2400" b="1" dirty="0" smtClean="0">
                  <a:solidFill>
                    <a:srgbClr val="4E7A23"/>
                  </a:solidFill>
                  <a:latin typeface="Vivaldi" panose="03020602050506090804" pitchFamily="66" charset="0"/>
                </a:rPr>
                <a:t>Como se aborda el problema?</a:t>
              </a:r>
            </a:p>
          </p:txBody>
        </p:sp>
      </p:grpSp>
      <p:grpSp>
        <p:nvGrpSpPr>
          <p:cNvPr id="203" name="Grupo 202"/>
          <p:cNvGrpSpPr/>
          <p:nvPr/>
        </p:nvGrpSpPr>
        <p:grpSpPr>
          <a:xfrm>
            <a:off x="7199061" y="9147079"/>
            <a:ext cx="6660000" cy="2009093"/>
            <a:chOff x="437882" y="412123"/>
            <a:chExt cx="4082526" cy="1210614"/>
          </a:xfrm>
        </p:grpSpPr>
        <p:sp>
          <p:nvSpPr>
            <p:cNvPr id="204" name="Rectángulo 203"/>
            <p:cNvSpPr/>
            <p:nvPr/>
          </p:nvSpPr>
          <p:spPr>
            <a:xfrm>
              <a:off x="437882" y="412123"/>
              <a:ext cx="4082526" cy="1210614"/>
            </a:xfrm>
            <a:prstGeom prst="rect">
              <a:avLst/>
            </a:prstGeom>
            <a:solidFill>
              <a:srgbClr val="A9E2DC"/>
            </a:solidFill>
            <a:ln>
              <a:solidFill>
                <a:srgbClr val="A9E2D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1751" tIns="75874" rIns="151751" bIns="75874" numCol="1" spcCol="0" rtlCol="0" fromWordArt="0" anchor="ctr" anchorCtr="0" forceAA="0" compatLnSpc="1">
              <a:prstTxWarp prst="textNoShape">
                <a:avLst/>
              </a:prstTxWarp>
              <a:noAutofit/>
            </a:bodyPr>
            <a:lstStyle/>
            <a:p>
              <a:pPr algn="ctr"/>
              <a:endParaRPr lang="es-CO" sz="3513" dirty="0"/>
            </a:p>
          </p:txBody>
        </p:sp>
        <p:sp>
          <p:nvSpPr>
            <p:cNvPr id="205" name="Conector 204"/>
            <p:cNvSpPr>
              <a:spLocks noChangeAspect="1"/>
            </p:cNvSpPr>
            <p:nvPr/>
          </p:nvSpPr>
          <p:spPr>
            <a:xfrm>
              <a:off x="3175794" y="458402"/>
              <a:ext cx="1050287" cy="1050288"/>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1751" tIns="75874" rIns="151751" bIns="75874" numCol="1" spcCol="0" rtlCol="0" fromWordArt="0" anchor="ctr" anchorCtr="0" forceAA="0" compatLnSpc="1">
              <a:prstTxWarp prst="textNoShape">
                <a:avLst/>
              </a:prstTxWarp>
              <a:noAutofit/>
            </a:bodyPr>
            <a:lstStyle/>
            <a:p>
              <a:pPr algn="ctr"/>
              <a:endParaRPr lang="es-CO" sz="3513"/>
            </a:p>
          </p:txBody>
        </p:sp>
        <p:sp>
          <p:nvSpPr>
            <p:cNvPr id="206" name="Rectángulo redondeado 205"/>
            <p:cNvSpPr/>
            <p:nvPr/>
          </p:nvSpPr>
          <p:spPr>
            <a:xfrm>
              <a:off x="611898" y="540748"/>
              <a:ext cx="2293034" cy="21692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51751" tIns="75874" rIns="151751" bIns="75874" numCol="1" spcCol="0" rtlCol="0" fromWordArt="0" anchor="ctr" anchorCtr="0" forceAA="0" compatLnSpc="1">
              <a:prstTxWarp prst="textNoShape">
                <a:avLst/>
              </a:prstTxWarp>
              <a:noAutofit/>
            </a:bodyPr>
            <a:lstStyle/>
            <a:p>
              <a:pPr algn="ctr"/>
              <a:r>
                <a:rPr lang="es-CO" sz="2400" b="1" dirty="0" smtClean="0">
                  <a:solidFill>
                    <a:srgbClr val="4E7A23"/>
                  </a:solidFill>
                  <a:latin typeface="Vivaldi" panose="03020602050506090804" pitchFamily="66" charset="0"/>
                </a:rPr>
                <a:t>Y </a:t>
              </a:r>
              <a:r>
                <a:rPr lang="es-CO" sz="2400" b="1" smtClean="0">
                  <a:solidFill>
                    <a:srgbClr val="4E7A23"/>
                  </a:solidFill>
                  <a:latin typeface="Vivaldi" panose="03020602050506090804" pitchFamily="66" charset="0"/>
                </a:rPr>
                <a:t>las </a:t>
              </a:r>
              <a:r>
                <a:rPr lang="es-CO" sz="2400" b="1" smtClean="0">
                  <a:solidFill>
                    <a:srgbClr val="4E7A23"/>
                  </a:solidFill>
                  <a:latin typeface="Vivaldi" panose="03020602050506090804" pitchFamily="66" charset="0"/>
                </a:rPr>
                <a:t>personas?</a:t>
              </a:r>
              <a:endParaRPr lang="es-CO" sz="2400" b="1" dirty="0" smtClean="0">
                <a:solidFill>
                  <a:srgbClr val="4E7A23"/>
                </a:solidFill>
                <a:latin typeface="Vivaldi" panose="03020602050506090804" pitchFamily="66" charset="0"/>
              </a:endParaRPr>
            </a:p>
          </p:txBody>
        </p:sp>
      </p:grpSp>
      <p:grpSp>
        <p:nvGrpSpPr>
          <p:cNvPr id="207" name="Grupo 206"/>
          <p:cNvGrpSpPr/>
          <p:nvPr/>
        </p:nvGrpSpPr>
        <p:grpSpPr>
          <a:xfrm>
            <a:off x="7199061" y="7049661"/>
            <a:ext cx="6660000" cy="2009093"/>
            <a:chOff x="437882" y="412123"/>
            <a:chExt cx="4082526" cy="1210614"/>
          </a:xfrm>
        </p:grpSpPr>
        <p:sp>
          <p:nvSpPr>
            <p:cNvPr id="208" name="Rectángulo 207"/>
            <p:cNvSpPr/>
            <p:nvPr/>
          </p:nvSpPr>
          <p:spPr>
            <a:xfrm>
              <a:off x="437882" y="412123"/>
              <a:ext cx="4082526" cy="1210614"/>
            </a:xfrm>
            <a:prstGeom prst="rect">
              <a:avLst/>
            </a:prstGeom>
            <a:solidFill>
              <a:srgbClr val="FCE090"/>
            </a:solidFill>
            <a:ln>
              <a:solidFill>
                <a:srgbClr val="FCE09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1751" tIns="75874" rIns="151751" bIns="75874" numCol="1" spcCol="0" rtlCol="0" fromWordArt="0" anchor="ctr" anchorCtr="0" forceAA="0" compatLnSpc="1">
              <a:prstTxWarp prst="textNoShape">
                <a:avLst/>
              </a:prstTxWarp>
              <a:noAutofit/>
            </a:bodyPr>
            <a:lstStyle/>
            <a:p>
              <a:pPr algn="ctr"/>
              <a:endParaRPr lang="es-CO" sz="3513" dirty="0"/>
            </a:p>
          </p:txBody>
        </p:sp>
        <p:sp>
          <p:nvSpPr>
            <p:cNvPr id="209" name="Conector 208"/>
            <p:cNvSpPr>
              <a:spLocks noChangeAspect="1"/>
            </p:cNvSpPr>
            <p:nvPr/>
          </p:nvSpPr>
          <p:spPr>
            <a:xfrm>
              <a:off x="772186" y="507985"/>
              <a:ext cx="1050287" cy="1050288"/>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1751" tIns="75874" rIns="151751" bIns="75874" numCol="1" spcCol="0" rtlCol="0" fromWordArt="0" anchor="ctr" anchorCtr="0" forceAA="0" compatLnSpc="1">
              <a:prstTxWarp prst="textNoShape">
                <a:avLst/>
              </a:prstTxWarp>
              <a:noAutofit/>
            </a:bodyPr>
            <a:lstStyle/>
            <a:p>
              <a:pPr algn="ctr"/>
              <a:endParaRPr lang="es-CO" sz="3513"/>
            </a:p>
          </p:txBody>
        </p:sp>
        <p:sp>
          <p:nvSpPr>
            <p:cNvPr id="210" name="Rectángulo redondeado 209"/>
            <p:cNvSpPr/>
            <p:nvPr/>
          </p:nvSpPr>
          <p:spPr>
            <a:xfrm>
              <a:off x="2069715" y="567176"/>
              <a:ext cx="2293034" cy="21692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51751" tIns="75874" rIns="151751" bIns="75874" numCol="1" spcCol="0" rtlCol="0" fromWordArt="0" anchor="ctr" anchorCtr="0" forceAA="0" compatLnSpc="1">
              <a:prstTxWarp prst="textNoShape">
                <a:avLst/>
              </a:prstTxWarp>
              <a:noAutofit/>
            </a:bodyPr>
            <a:lstStyle/>
            <a:p>
              <a:pPr algn="ctr"/>
              <a:r>
                <a:rPr lang="es-CO" sz="2400" b="1" dirty="0" smtClean="0">
                  <a:solidFill>
                    <a:srgbClr val="4E7A23"/>
                  </a:solidFill>
                  <a:latin typeface="Vivaldi" panose="03020602050506090804" pitchFamily="66" charset="0"/>
                </a:rPr>
                <a:t>Y la </a:t>
              </a:r>
              <a:r>
                <a:rPr lang="es-CO" sz="2400" b="1" dirty="0" smtClean="0">
                  <a:solidFill>
                    <a:srgbClr val="4E7A23"/>
                  </a:solidFill>
                  <a:latin typeface="Vivaldi" panose="03020602050506090804" pitchFamily="66" charset="0"/>
                </a:rPr>
                <a:t>calidad?</a:t>
              </a:r>
              <a:endParaRPr lang="es-CO" sz="2400" b="1" dirty="0">
                <a:solidFill>
                  <a:srgbClr val="4E7A23"/>
                </a:solidFill>
                <a:latin typeface="Vivaldi" panose="03020602050506090804" pitchFamily="66" charset="0"/>
              </a:endParaRPr>
            </a:p>
          </p:txBody>
        </p:sp>
      </p:grpSp>
      <p:grpSp>
        <p:nvGrpSpPr>
          <p:cNvPr id="211" name="Grupo 210"/>
          <p:cNvGrpSpPr/>
          <p:nvPr/>
        </p:nvGrpSpPr>
        <p:grpSpPr>
          <a:xfrm>
            <a:off x="7199061" y="5003319"/>
            <a:ext cx="6660000" cy="2009093"/>
            <a:chOff x="437882" y="412123"/>
            <a:chExt cx="4082526" cy="1210614"/>
          </a:xfrm>
        </p:grpSpPr>
        <p:sp>
          <p:nvSpPr>
            <p:cNvPr id="212" name="Rectángulo 211"/>
            <p:cNvSpPr/>
            <p:nvPr/>
          </p:nvSpPr>
          <p:spPr>
            <a:xfrm>
              <a:off x="437882" y="412123"/>
              <a:ext cx="4082526" cy="1210614"/>
            </a:xfrm>
            <a:prstGeom prst="rect">
              <a:avLst/>
            </a:prstGeom>
            <a:solidFill>
              <a:srgbClr val="CDEEF9"/>
            </a:solidFill>
            <a:ln>
              <a:solidFill>
                <a:srgbClr val="CDEEF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1751" tIns="75874" rIns="151751" bIns="75874" numCol="1" spcCol="0" rtlCol="0" fromWordArt="0" anchor="ctr" anchorCtr="0" forceAA="0" compatLnSpc="1">
              <a:prstTxWarp prst="textNoShape">
                <a:avLst/>
              </a:prstTxWarp>
              <a:noAutofit/>
            </a:bodyPr>
            <a:lstStyle/>
            <a:p>
              <a:pPr algn="ctr"/>
              <a:endParaRPr lang="es-CO" sz="3513" dirty="0"/>
            </a:p>
          </p:txBody>
        </p:sp>
        <p:sp>
          <p:nvSpPr>
            <p:cNvPr id="213" name="Conector 212"/>
            <p:cNvSpPr>
              <a:spLocks noChangeAspect="1"/>
            </p:cNvSpPr>
            <p:nvPr/>
          </p:nvSpPr>
          <p:spPr>
            <a:xfrm>
              <a:off x="3175794" y="491685"/>
              <a:ext cx="1050287" cy="1050288"/>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1751" tIns="75874" rIns="151751" bIns="75874" numCol="1" spcCol="0" rtlCol="0" fromWordArt="0" anchor="ctr" anchorCtr="0" forceAA="0" compatLnSpc="1">
              <a:prstTxWarp prst="textNoShape">
                <a:avLst/>
              </a:prstTxWarp>
              <a:noAutofit/>
            </a:bodyPr>
            <a:lstStyle/>
            <a:p>
              <a:pPr algn="ctr"/>
              <a:endParaRPr lang="es-CO" sz="3513"/>
            </a:p>
          </p:txBody>
        </p:sp>
        <p:sp>
          <p:nvSpPr>
            <p:cNvPr id="214" name="Rectángulo redondeado 213"/>
            <p:cNvSpPr/>
            <p:nvPr/>
          </p:nvSpPr>
          <p:spPr>
            <a:xfrm>
              <a:off x="611898" y="561663"/>
              <a:ext cx="2293034" cy="21692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51751" tIns="75874" rIns="151751" bIns="75874" numCol="1" spcCol="0" rtlCol="0" fromWordArt="0" anchor="ctr" anchorCtr="0" forceAA="0" compatLnSpc="1">
              <a:prstTxWarp prst="textNoShape">
                <a:avLst/>
              </a:prstTxWarp>
              <a:noAutofit/>
            </a:bodyPr>
            <a:lstStyle/>
            <a:p>
              <a:pPr algn="ctr"/>
              <a:r>
                <a:rPr lang="es-CO" sz="2400" b="1" dirty="0">
                  <a:solidFill>
                    <a:srgbClr val="4E7A23"/>
                  </a:solidFill>
                  <a:latin typeface="Vivaldi" panose="03020602050506090804" pitchFamily="66" charset="0"/>
                </a:rPr>
                <a:t>Y</a:t>
              </a:r>
              <a:r>
                <a:rPr lang="es-CO" sz="2400" b="1" dirty="0" smtClean="0">
                  <a:solidFill>
                    <a:srgbClr val="4E7A23"/>
                  </a:solidFill>
                  <a:latin typeface="Vivaldi" panose="03020602050506090804" pitchFamily="66" charset="0"/>
                </a:rPr>
                <a:t> las certificaciones? </a:t>
              </a:r>
              <a:endParaRPr lang="es-CO" sz="2400" b="1" dirty="0">
                <a:solidFill>
                  <a:srgbClr val="4E7A23"/>
                </a:solidFill>
                <a:latin typeface="Vivaldi" panose="03020602050506090804" pitchFamily="66" charset="0"/>
              </a:endParaRPr>
            </a:p>
          </p:txBody>
        </p:sp>
      </p:grpSp>
      <p:grpSp>
        <p:nvGrpSpPr>
          <p:cNvPr id="215" name="Grupo 214"/>
          <p:cNvGrpSpPr/>
          <p:nvPr/>
        </p:nvGrpSpPr>
        <p:grpSpPr>
          <a:xfrm>
            <a:off x="7199061" y="2926449"/>
            <a:ext cx="6660000" cy="2009093"/>
            <a:chOff x="437882" y="412123"/>
            <a:chExt cx="4082526" cy="1210614"/>
          </a:xfrm>
          <a:solidFill>
            <a:srgbClr val="4FC6CC"/>
          </a:solidFill>
        </p:grpSpPr>
        <p:sp>
          <p:nvSpPr>
            <p:cNvPr id="216" name="Rectángulo 215"/>
            <p:cNvSpPr/>
            <p:nvPr/>
          </p:nvSpPr>
          <p:spPr>
            <a:xfrm>
              <a:off x="437882" y="412123"/>
              <a:ext cx="4082526" cy="1210614"/>
            </a:xfrm>
            <a:prstGeom prst="rect">
              <a:avLst/>
            </a:prstGeom>
            <a:grpFill/>
            <a:ln>
              <a:solidFill>
                <a:srgbClr val="A9E2D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1751" tIns="75874" rIns="151751" bIns="75874" numCol="1" spcCol="0" rtlCol="0" fromWordArt="0" anchor="ctr" anchorCtr="0" forceAA="0" compatLnSpc="1">
              <a:prstTxWarp prst="textNoShape">
                <a:avLst/>
              </a:prstTxWarp>
              <a:noAutofit/>
            </a:bodyPr>
            <a:lstStyle/>
            <a:p>
              <a:pPr algn="ctr"/>
              <a:endParaRPr lang="es-CO" sz="3513" dirty="0"/>
            </a:p>
          </p:txBody>
        </p:sp>
        <p:sp>
          <p:nvSpPr>
            <p:cNvPr id="218" name="Rectángulo redondeado 217"/>
            <p:cNvSpPr/>
            <p:nvPr/>
          </p:nvSpPr>
          <p:spPr>
            <a:xfrm>
              <a:off x="1899366" y="536189"/>
              <a:ext cx="2459306" cy="216924"/>
            </a:xfrm>
            <a:prstGeom prst="round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51751" tIns="75874" rIns="151751" bIns="75874" numCol="1" spcCol="0" rtlCol="0" fromWordArt="0" anchor="ctr" anchorCtr="0" forceAA="0" compatLnSpc="1">
              <a:prstTxWarp prst="textNoShape">
                <a:avLst/>
              </a:prstTxWarp>
              <a:noAutofit/>
            </a:bodyPr>
            <a:lstStyle/>
            <a:p>
              <a:pPr algn="ctr"/>
              <a:r>
                <a:rPr lang="es-CO" sz="2400" dirty="0" smtClean="0">
                  <a:solidFill>
                    <a:srgbClr val="4E7A23"/>
                  </a:solidFill>
                  <a:latin typeface="Vivaldi" panose="03020602050506090804" pitchFamily="66" charset="0"/>
                </a:rPr>
                <a:t>Y los créditos?</a:t>
              </a:r>
              <a:endParaRPr lang="es-CO" sz="2400" dirty="0">
                <a:solidFill>
                  <a:srgbClr val="4E7A23"/>
                </a:solidFill>
                <a:latin typeface="Vivaldi" panose="03020602050506090804" pitchFamily="66" charset="0"/>
              </a:endParaRPr>
            </a:p>
          </p:txBody>
        </p:sp>
      </p:grpSp>
      <p:sp>
        <p:nvSpPr>
          <p:cNvPr id="1068" name="Rectángulo 1067"/>
          <p:cNvSpPr/>
          <p:nvPr/>
        </p:nvSpPr>
        <p:spPr>
          <a:xfrm>
            <a:off x="9334281" y="11901432"/>
            <a:ext cx="4018428" cy="1200329"/>
          </a:xfrm>
          <a:prstGeom prst="rect">
            <a:avLst/>
          </a:prstGeom>
        </p:spPr>
        <p:txBody>
          <a:bodyPr wrap="square">
            <a:spAutoFit/>
          </a:bodyPr>
          <a:lstStyle/>
          <a:p>
            <a:r>
              <a:rPr lang="es-CO" sz="1200" b="1" dirty="0" smtClean="0">
                <a:solidFill>
                  <a:srgbClr val="4A7421"/>
                </a:solidFill>
                <a:latin typeface="Calibri Light" panose="020F0302020204030204" pitchFamily="34" charset="0"/>
                <a:cs typeface="Calibri Light" panose="020F0302020204030204" pitchFamily="34" charset="0"/>
              </a:rPr>
              <a:t>Áreas de la Ing. De Software: </a:t>
            </a:r>
            <a:r>
              <a:rPr lang="es-CO" sz="1200" dirty="0" smtClean="0">
                <a:latin typeface="Calibri Light" panose="020F0302020204030204" pitchFamily="34" charset="0"/>
                <a:cs typeface="Calibri Light" panose="020F0302020204030204" pitchFamily="34" charset="0"/>
              </a:rPr>
              <a:t>En </a:t>
            </a:r>
            <a:r>
              <a:rPr lang="es-CO" sz="1200" dirty="0">
                <a:latin typeface="Calibri Light" panose="020F0302020204030204" pitchFamily="34" charset="0"/>
                <a:cs typeface="Calibri Light" panose="020F0302020204030204" pitchFamily="34" charset="0"/>
              </a:rPr>
              <a:t>los procesos que seguimos para desarrollar software cubrimos diferentes fases que incluyen diferentes áreas : Levantamiento de requerimientos, diseño, construcción, pruebas, mantenimiento, gestión de la configuración, gestión de la ingeniería, el proceso de desarrollo, los métodos y herramientas y la calidad</a:t>
            </a:r>
          </a:p>
        </p:txBody>
      </p:sp>
      <p:pic>
        <p:nvPicPr>
          <p:cNvPr id="1069" name="Picture 6" descr="Cómo aplicar seguridad en el ciclo de vida del desarrollo de softwar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658843" y="11619403"/>
            <a:ext cx="1224061" cy="1198213"/>
          </a:xfrm>
          <a:prstGeom prst="rect">
            <a:avLst/>
          </a:prstGeom>
          <a:noFill/>
          <a:extLst>
            <a:ext uri="{909E8E84-426E-40DD-AFC4-6F175D3DCCD1}">
              <a14:hiddenFill xmlns:a14="http://schemas.microsoft.com/office/drawing/2010/main">
                <a:solidFill>
                  <a:srgbClr val="FFFFFF"/>
                </a:solidFill>
              </a14:hiddenFill>
            </a:ext>
          </a:extLst>
        </p:spPr>
      </p:pic>
      <p:pic>
        <p:nvPicPr>
          <p:cNvPr id="1070" name="Imagen 1069"/>
          <p:cNvPicPr>
            <a:picLocks noChangeAspect="1"/>
          </p:cNvPicPr>
          <p:nvPr/>
        </p:nvPicPr>
        <p:blipFill rotWithShape="1">
          <a:blip r:embed="rId14"/>
          <a:srcRect l="18031" r="26001"/>
          <a:stretch/>
        </p:blipFill>
        <p:spPr>
          <a:xfrm>
            <a:off x="11986837" y="9496715"/>
            <a:ext cx="1203299" cy="1208785"/>
          </a:xfrm>
          <a:prstGeom prst="rect">
            <a:avLst/>
          </a:prstGeom>
        </p:spPr>
      </p:pic>
      <p:sp>
        <p:nvSpPr>
          <p:cNvPr id="1071" name="Rectángulo 1070"/>
          <p:cNvSpPr/>
          <p:nvPr/>
        </p:nvSpPr>
        <p:spPr>
          <a:xfrm>
            <a:off x="7587151" y="9885785"/>
            <a:ext cx="3584262" cy="1200329"/>
          </a:xfrm>
          <a:prstGeom prst="rect">
            <a:avLst/>
          </a:prstGeom>
          <a:noFill/>
        </p:spPr>
        <p:txBody>
          <a:bodyPr wrap="square" rtlCol="0">
            <a:spAutoFit/>
          </a:bodyPr>
          <a:lstStyle/>
          <a:p>
            <a:r>
              <a:rPr lang="es-CO" sz="1200" b="1" dirty="0" smtClean="0">
                <a:solidFill>
                  <a:srgbClr val="4A7421"/>
                </a:solidFill>
                <a:latin typeface="+mj-lt"/>
              </a:rPr>
              <a:t>Los Roles: l</a:t>
            </a:r>
            <a:r>
              <a:rPr lang="es-CO" sz="1200" dirty="0" smtClean="0">
                <a:latin typeface="+mj-lt"/>
              </a:rPr>
              <a:t>a </a:t>
            </a:r>
            <a:r>
              <a:rPr lang="es-CO" sz="1200" dirty="0">
                <a:latin typeface="+mj-lt"/>
              </a:rPr>
              <a:t>necesidad de personas con habilidades distintas. El aporte de todas las capacidades necesarias dentro de un equipo llevará al cumplimiento del objetivo. Es posible que no se requieran todos los roles en un desarrollo. Eso dependerá del tamaño, complejidad  y del tipo del software.</a:t>
            </a:r>
          </a:p>
        </p:txBody>
      </p:sp>
      <p:grpSp>
        <p:nvGrpSpPr>
          <p:cNvPr id="227" name="Grupo 226"/>
          <p:cNvGrpSpPr/>
          <p:nvPr/>
        </p:nvGrpSpPr>
        <p:grpSpPr>
          <a:xfrm>
            <a:off x="11762213" y="5380371"/>
            <a:ext cx="1652545" cy="1095635"/>
            <a:chOff x="164216" y="4877147"/>
            <a:chExt cx="2295650" cy="1028749"/>
          </a:xfrm>
        </p:grpSpPr>
        <p:pic>
          <p:nvPicPr>
            <p:cNvPr id="228" name="Imagen 227"/>
            <p:cNvPicPr>
              <a:picLocks noChangeAspect="1"/>
            </p:cNvPicPr>
            <p:nvPr/>
          </p:nvPicPr>
          <p:blipFill rotWithShape="1">
            <a:blip r:embed="rId15"/>
            <a:srcRect l="68271" t="31622" r="14753" b="42861"/>
            <a:stretch/>
          </p:blipFill>
          <p:spPr>
            <a:xfrm>
              <a:off x="1027784" y="4877147"/>
              <a:ext cx="526351" cy="444803"/>
            </a:xfrm>
            <a:prstGeom prst="rect">
              <a:avLst/>
            </a:prstGeom>
          </p:spPr>
        </p:pic>
        <p:pic>
          <p:nvPicPr>
            <p:cNvPr id="229" name="Imagen 228"/>
            <p:cNvPicPr>
              <a:picLocks noChangeAspect="1"/>
            </p:cNvPicPr>
            <p:nvPr/>
          </p:nvPicPr>
          <p:blipFill rotWithShape="1">
            <a:blip r:embed="rId16"/>
            <a:srcRect l="12832" t="12191" r="17049" b="74240"/>
            <a:stretch/>
          </p:blipFill>
          <p:spPr>
            <a:xfrm>
              <a:off x="164216" y="5348739"/>
              <a:ext cx="2295650" cy="249749"/>
            </a:xfrm>
            <a:prstGeom prst="rect">
              <a:avLst/>
            </a:prstGeom>
          </p:spPr>
        </p:pic>
        <p:pic>
          <p:nvPicPr>
            <p:cNvPr id="230" name="Imagen 229"/>
            <p:cNvPicPr>
              <a:picLocks noChangeAspect="1"/>
            </p:cNvPicPr>
            <p:nvPr/>
          </p:nvPicPr>
          <p:blipFill rotWithShape="1">
            <a:blip r:embed="rId17"/>
            <a:srcRect l="13904" t="38560" r="64001" b="45191"/>
            <a:stretch/>
          </p:blipFill>
          <p:spPr>
            <a:xfrm>
              <a:off x="719964" y="5669812"/>
              <a:ext cx="570995" cy="236084"/>
            </a:xfrm>
            <a:prstGeom prst="rect">
              <a:avLst/>
            </a:prstGeom>
          </p:spPr>
        </p:pic>
        <p:pic>
          <p:nvPicPr>
            <p:cNvPr id="231" name="Imagen 230"/>
            <p:cNvPicPr>
              <a:picLocks noChangeAspect="1"/>
            </p:cNvPicPr>
            <p:nvPr/>
          </p:nvPicPr>
          <p:blipFill rotWithShape="1">
            <a:blip r:embed="rId17"/>
            <a:srcRect l="15966" t="74082" r="61939" b="9669"/>
            <a:stretch/>
          </p:blipFill>
          <p:spPr>
            <a:xfrm>
              <a:off x="1443787" y="5669812"/>
              <a:ext cx="570995" cy="236084"/>
            </a:xfrm>
            <a:prstGeom prst="rect">
              <a:avLst/>
            </a:prstGeom>
          </p:spPr>
        </p:pic>
      </p:grpSp>
      <p:sp>
        <p:nvSpPr>
          <p:cNvPr id="1072" name="Rectángulo 1071"/>
          <p:cNvSpPr/>
          <p:nvPr/>
        </p:nvSpPr>
        <p:spPr>
          <a:xfrm>
            <a:off x="9706615" y="7750787"/>
            <a:ext cx="4049779" cy="1384995"/>
          </a:xfrm>
          <a:prstGeom prst="rect">
            <a:avLst/>
          </a:prstGeom>
          <a:noFill/>
        </p:spPr>
        <p:txBody>
          <a:bodyPr wrap="square" rtlCol="0">
            <a:spAutoFit/>
          </a:bodyPr>
          <a:lstStyle/>
          <a:p>
            <a:r>
              <a:rPr lang="es-CO" sz="1200" dirty="0" smtClean="0">
                <a:latin typeface="+mj-lt"/>
              </a:rPr>
              <a:t>Para </a:t>
            </a:r>
            <a:r>
              <a:rPr lang="es-CO" sz="1200" dirty="0">
                <a:latin typeface="+mj-lt"/>
              </a:rPr>
              <a:t>los procesos y productos A través de normas y estándares del mercado . </a:t>
            </a:r>
            <a:r>
              <a:rPr lang="es-CO" sz="1200" dirty="0" err="1">
                <a:latin typeface="+mj-lt"/>
              </a:rPr>
              <a:t>P.e</a:t>
            </a:r>
            <a:r>
              <a:rPr lang="es-CO" sz="1200" dirty="0">
                <a:latin typeface="+mj-lt"/>
              </a:rPr>
              <a:t> ISO, CISQ, IEC</a:t>
            </a:r>
            <a:r>
              <a:rPr lang="es-CO" sz="1200" dirty="0" smtClean="0">
                <a:latin typeface="+mj-lt"/>
              </a:rPr>
              <a:t>. Para </a:t>
            </a:r>
            <a:r>
              <a:rPr lang="es-CO" sz="1200" dirty="0">
                <a:latin typeface="+mj-lt"/>
              </a:rPr>
              <a:t>las personas, capacitación, certificaciones, trabajo en </a:t>
            </a:r>
            <a:r>
              <a:rPr lang="es-CO" sz="1200" dirty="0" smtClean="0">
                <a:latin typeface="+mj-lt"/>
              </a:rPr>
              <a:t>equipo. </a:t>
            </a:r>
          </a:p>
          <a:p>
            <a:r>
              <a:rPr lang="es-CO" sz="1200" dirty="0" smtClean="0">
                <a:latin typeface="+mj-lt"/>
              </a:rPr>
              <a:t>Por ejemplo  Continuidad del negocio, gobierno de TI, modelos de madurez, gestión de activos, gestión de los servicios, calidad del producto, gestión de la seguridad</a:t>
            </a:r>
            <a:endParaRPr lang="es-CO" sz="1200" dirty="0">
              <a:latin typeface="+mj-lt"/>
            </a:endParaRPr>
          </a:p>
          <a:p>
            <a:endParaRPr lang="es-CO" sz="1200" dirty="0">
              <a:latin typeface="+mj-lt"/>
            </a:endParaRPr>
          </a:p>
        </p:txBody>
      </p:sp>
      <p:pic>
        <p:nvPicPr>
          <p:cNvPr id="233" name="Picture 2" descr="https://lh4.googleusercontent.com/c-9EXXspd7REpl-OoWOvcAeOq3yXLrumyewcTcAXZlk304AJ2TZ7fL22EPKDtm_m5B8thzXLHWWX7DmAkr8azfk6vDkglQF8et7uJCqsOKFC_zVzZwcbKoTdm4F2b06wHW8AMNx6"/>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011881" y="7517928"/>
            <a:ext cx="1286752" cy="1100793"/>
          </a:xfrm>
          <a:prstGeom prst="rect">
            <a:avLst/>
          </a:prstGeom>
          <a:noFill/>
          <a:extLst>
            <a:ext uri="{909E8E84-426E-40DD-AFC4-6F175D3DCCD1}">
              <a14:hiddenFill xmlns:a14="http://schemas.microsoft.com/office/drawing/2010/main">
                <a:solidFill>
                  <a:srgbClr val="FFFFFF"/>
                </a:solidFill>
              </a14:hiddenFill>
            </a:ext>
          </a:extLst>
        </p:spPr>
      </p:pic>
      <p:sp>
        <p:nvSpPr>
          <p:cNvPr id="234" name="Rectángulo 233"/>
          <p:cNvSpPr/>
          <p:nvPr/>
        </p:nvSpPr>
        <p:spPr>
          <a:xfrm>
            <a:off x="7624924" y="5798823"/>
            <a:ext cx="4049779" cy="1015663"/>
          </a:xfrm>
          <a:prstGeom prst="rect">
            <a:avLst/>
          </a:prstGeom>
          <a:noFill/>
        </p:spPr>
        <p:txBody>
          <a:bodyPr wrap="square" rtlCol="0">
            <a:spAutoFit/>
          </a:bodyPr>
          <a:lstStyle/>
          <a:p>
            <a:r>
              <a:rPr lang="es-CO" sz="1200" dirty="0" smtClean="0">
                <a:latin typeface="+mj-lt"/>
              </a:rPr>
              <a:t>Desarrollar planes para  garantizar certificaciones a nivel de proceso , producto  y de las </a:t>
            </a:r>
            <a:r>
              <a:rPr lang="es-CO" sz="1200" dirty="0" smtClean="0">
                <a:latin typeface="+mj-lt"/>
              </a:rPr>
              <a:t>personas hace que seamos más competitivos en el mercado y nos ayuda a tener resultados mas eficientes.</a:t>
            </a:r>
            <a:endParaRPr lang="es-CO" sz="1200" dirty="0" smtClean="0">
              <a:latin typeface="+mj-lt"/>
            </a:endParaRPr>
          </a:p>
          <a:p>
            <a:endParaRPr lang="es-CO" sz="1200" dirty="0">
              <a:latin typeface="+mj-lt"/>
            </a:endParaRPr>
          </a:p>
        </p:txBody>
      </p:sp>
      <p:cxnSp>
        <p:nvCxnSpPr>
          <p:cNvPr id="236" name="Conector curvado 235"/>
          <p:cNvCxnSpPr/>
          <p:nvPr/>
        </p:nvCxnSpPr>
        <p:spPr>
          <a:xfrm rot="10800000">
            <a:off x="11419854" y="13074208"/>
            <a:ext cx="742419" cy="470658"/>
          </a:xfrm>
          <a:prstGeom prst="curvedConnector3">
            <a:avLst>
              <a:gd name="adj1" fmla="val 50000"/>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38" name="Conector curvado 237"/>
          <p:cNvCxnSpPr/>
          <p:nvPr/>
        </p:nvCxnSpPr>
        <p:spPr>
          <a:xfrm rot="5400000" flipH="1" flipV="1">
            <a:off x="8869640" y="11012731"/>
            <a:ext cx="691626" cy="574462"/>
          </a:xfrm>
          <a:prstGeom prst="curvedConnector3">
            <a:avLst>
              <a:gd name="adj1" fmla="val 56296"/>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39" name="Conector curvado 238"/>
          <p:cNvCxnSpPr/>
          <p:nvPr/>
        </p:nvCxnSpPr>
        <p:spPr>
          <a:xfrm rot="5400000" flipH="1" flipV="1">
            <a:off x="8915272" y="6553480"/>
            <a:ext cx="691626" cy="574462"/>
          </a:xfrm>
          <a:prstGeom prst="curvedConnector3">
            <a:avLst>
              <a:gd name="adj1" fmla="val 56296"/>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40" name="Conector curvado 239"/>
          <p:cNvCxnSpPr/>
          <p:nvPr/>
        </p:nvCxnSpPr>
        <p:spPr>
          <a:xfrm rot="10800000">
            <a:off x="11221544" y="8886404"/>
            <a:ext cx="742419" cy="470658"/>
          </a:xfrm>
          <a:prstGeom prst="curvedConnector3">
            <a:avLst>
              <a:gd name="adj1" fmla="val 50000"/>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77" name="Rectángulo 1076"/>
          <p:cNvSpPr/>
          <p:nvPr/>
        </p:nvSpPr>
        <p:spPr>
          <a:xfrm>
            <a:off x="9254726" y="3532053"/>
            <a:ext cx="4730780" cy="1600438"/>
          </a:xfrm>
          <a:prstGeom prst="rect">
            <a:avLst/>
          </a:prstGeom>
        </p:spPr>
        <p:txBody>
          <a:bodyPr wrap="square">
            <a:spAutoFit/>
          </a:bodyPr>
          <a:lstStyle/>
          <a:p>
            <a:r>
              <a:rPr lang="en-US" sz="700" dirty="0" smtClean="0">
                <a:latin typeface="+mj-lt"/>
              </a:rPr>
              <a:t>[1]  SWEBOK V 3-0, Guide to the Software Engineering Body of Knowledge Version 3.0. A project of the IEEE Computer Society Professional Practices </a:t>
            </a:r>
            <a:r>
              <a:rPr lang="en-US" sz="700" dirty="0" err="1" smtClean="0">
                <a:latin typeface="+mj-lt"/>
              </a:rPr>
              <a:t>Comite</a:t>
            </a:r>
            <a:r>
              <a:rPr lang="en-US" sz="700" dirty="0" smtClean="0">
                <a:latin typeface="+mj-lt"/>
              </a:rPr>
              <a:t>.</a:t>
            </a:r>
          </a:p>
          <a:p>
            <a:r>
              <a:rPr lang="en-US" sz="700" dirty="0" smtClean="0">
                <a:latin typeface="+mj-lt"/>
              </a:rPr>
              <a:t>[2] </a:t>
            </a:r>
            <a:r>
              <a:rPr lang="en-US" sz="700" dirty="0" err="1" smtClean="0">
                <a:latin typeface="+mj-lt"/>
              </a:rPr>
              <a:t>Niklas</a:t>
            </a:r>
            <a:r>
              <a:rPr lang="en-US" sz="700" dirty="0" smtClean="0">
                <a:latin typeface="+mj-lt"/>
              </a:rPr>
              <a:t> </a:t>
            </a:r>
            <a:r>
              <a:rPr lang="en-US" sz="700" dirty="0" err="1" smtClean="0">
                <a:latin typeface="+mj-lt"/>
              </a:rPr>
              <a:t>Luhmann</a:t>
            </a:r>
            <a:r>
              <a:rPr lang="en-US" sz="700" dirty="0" smtClean="0">
                <a:latin typeface="+mj-lt"/>
              </a:rPr>
              <a:t>. </a:t>
            </a:r>
            <a:r>
              <a:rPr lang="en-US" sz="700" i="1" dirty="0" smtClean="0">
                <a:latin typeface="+mj-lt"/>
              </a:rPr>
              <a:t>Introduction to Systems Theory</a:t>
            </a:r>
            <a:r>
              <a:rPr lang="en-US" sz="700" dirty="0" smtClean="0">
                <a:latin typeface="+mj-lt"/>
              </a:rPr>
              <a:t>, Polity. 2013.</a:t>
            </a:r>
            <a:br>
              <a:rPr lang="en-US" sz="700" dirty="0" smtClean="0">
                <a:latin typeface="+mj-lt"/>
              </a:rPr>
            </a:br>
            <a:r>
              <a:rPr lang="en-US" sz="700" dirty="0" smtClean="0">
                <a:latin typeface="+mj-lt"/>
              </a:rPr>
              <a:t>[3] Bar-Yam, </a:t>
            </a:r>
            <a:r>
              <a:rPr lang="en-US" sz="700" dirty="0" err="1" smtClean="0">
                <a:latin typeface="+mj-lt"/>
              </a:rPr>
              <a:t>Yaneer</a:t>
            </a:r>
            <a:r>
              <a:rPr lang="en-US" sz="700" dirty="0" smtClean="0">
                <a:latin typeface="+mj-lt"/>
              </a:rPr>
              <a:t>. "General Features of Complex Systems". Encyclopedia of Life Support Systems</a:t>
            </a:r>
          </a:p>
          <a:p>
            <a:r>
              <a:rPr lang="es-CO" sz="700" dirty="0" smtClean="0">
                <a:latin typeface="+mj-lt"/>
              </a:rPr>
              <a:t>[4] IEEE, IEEE Standard </a:t>
            </a:r>
            <a:r>
              <a:rPr lang="es-CO" sz="700" dirty="0" err="1" smtClean="0">
                <a:latin typeface="+mj-lt"/>
              </a:rPr>
              <a:t>Glossary</a:t>
            </a:r>
            <a:r>
              <a:rPr lang="es-CO" sz="700" dirty="0" smtClean="0">
                <a:latin typeface="+mj-lt"/>
              </a:rPr>
              <a:t> of Software </a:t>
            </a:r>
            <a:r>
              <a:rPr lang="es-CO" sz="700" dirty="0" err="1" smtClean="0">
                <a:latin typeface="+mj-lt"/>
              </a:rPr>
              <a:t>Engineering</a:t>
            </a:r>
            <a:r>
              <a:rPr lang="es-CO" sz="700" dirty="0" smtClean="0">
                <a:latin typeface="+mj-lt"/>
              </a:rPr>
              <a:t> </a:t>
            </a:r>
            <a:r>
              <a:rPr lang="es-CO" sz="700" dirty="0" err="1" smtClean="0">
                <a:latin typeface="+mj-lt"/>
              </a:rPr>
              <a:t>Terminology</a:t>
            </a:r>
            <a:r>
              <a:rPr lang="es-CO" sz="700" dirty="0" smtClean="0">
                <a:latin typeface="+mj-lt"/>
              </a:rPr>
              <a:t> (IEEE </a:t>
            </a:r>
            <a:r>
              <a:rPr lang="es-CO" sz="700" dirty="0" err="1" smtClean="0">
                <a:latin typeface="+mj-lt"/>
              </a:rPr>
              <a:t>Std</a:t>
            </a:r>
            <a:r>
              <a:rPr lang="es-CO" sz="700" dirty="0" smtClean="0">
                <a:latin typeface="+mj-lt"/>
              </a:rPr>
              <a:t> 610.12-1990). USA: IEEE, 1990</a:t>
            </a:r>
          </a:p>
          <a:p>
            <a:pPr fontAlgn="base"/>
            <a:r>
              <a:rPr lang="es-CO" sz="700" dirty="0" smtClean="0">
                <a:latin typeface="+mj-lt"/>
              </a:rPr>
              <a:t>[5]</a:t>
            </a:r>
            <a:r>
              <a:rPr lang="es-CO" sz="700" dirty="0" err="1" smtClean="0">
                <a:latin typeface="+mj-lt"/>
              </a:rPr>
              <a:t>Anasistem</a:t>
            </a:r>
            <a:r>
              <a:rPr lang="es-CO" sz="700" dirty="0" smtClean="0">
                <a:latin typeface="+mj-lt"/>
              </a:rPr>
              <a:t>. (S/F).Estándares y normas para proyectos en TI. Recuperado el 3 de Marzo de 2021 en:</a:t>
            </a:r>
          </a:p>
          <a:p>
            <a:pPr fontAlgn="base"/>
            <a:r>
              <a:rPr lang="es-CO" sz="700" dirty="0" smtClean="0">
                <a:latin typeface="+mj-lt"/>
                <a:hlinkClick r:id="rId19"/>
              </a:rPr>
              <a:t>http://anasistemm.blogspot.mx/2010/09/normas-y-estandares-para-proyectos-de.html</a:t>
            </a:r>
            <a:endParaRPr lang="es-CO" sz="700" dirty="0" smtClean="0">
              <a:latin typeface="+mj-lt"/>
            </a:endParaRPr>
          </a:p>
          <a:p>
            <a:r>
              <a:rPr lang="es-CO" sz="700" dirty="0" smtClean="0">
                <a:latin typeface="+mj-lt"/>
              </a:rPr>
              <a:t>[6] Villalobos, Jorge. (2021). Modelos y </a:t>
            </a:r>
            <a:r>
              <a:rPr lang="es-CO" sz="700" dirty="0" err="1" smtClean="0">
                <a:latin typeface="+mj-lt"/>
              </a:rPr>
              <a:t>Metamodelos</a:t>
            </a:r>
            <a:r>
              <a:rPr lang="es-CO" sz="700" dirty="0" smtClean="0">
                <a:latin typeface="+mj-lt"/>
              </a:rPr>
              <a:t> - Lecturas para Arquitectos de Negocio. </a:t>
            </a:r>
          </a:p>
          <a:p>
            <a:r>
              <a:rPr lang="es-CO" sz="700" dirty="0" smtClean="0">
                <a:latin typeface="+mj-lt"/>
              </a:rPr>
              <a:t>[7] ANDRÉ AMPUERO, MARGARITA: "Roles definidos por el proceso unificado de </a:t>
            </a:r>
            <a:r>
              <a:rPr lang="es-CO" sz="700" dirty="0" err="1" smtClean="0">
                <a:latin typeface="+mj-lt"/>
              </a:rPr>
              <a:t>rational</a:t>
            </a:r>
            <a:r>
              <a:rPr lang="es-CO" sz="700" dirty="0" smtClean="0">
                <a:latin typeface="+mj-lt"/>
              </a:rPr>
              <a:t>", </a:t>
            </a:r>
            <a:r>
              <a:rPr lang="es-CO" sz="700" dirty="0" err="1" smtClean="0">
                <a:latin typeface="+mj-lt"/>
              </a:rPr>
              <a:t>Monografia</a:t>
            </a:r>
            <a:r>
              <a:rPr lang="es-CO" sz="700" dirty="0" smtClean="0">
                <a:latin typeface="+mj-lt"/>
              </a:rPr>
              <a:t>, Reporte de Investigaciones, CEIS, Ciudad de La Habana, 2005.</a:t>
            </a:r>
          </a:p>
          <a:p>
            <a:r>
              <a:rPr lang="es-CO" sz="700" dirty="0" smtClean="0">
                <a:latin typeface="+mj-lt"/>
              </a:rPr>
              <a:t>[8]</a:t>
            </a:r>
            <a:r>
              <a:rPr lang="es-CO" sz="700" dirty="0" err="1" smtClean="0">
                <a:latin typeface="+mj-lt"/>
              </a:rPr>
              <a:t>Anneliese</a:t>
            </a:r>
            <a:r>
              <a:rPr lang="es-CO" sz="700" dirty="0" smtClean="0">
                <a:latin typeface="+mj-lt"/>
              </a:rPr>
              <a:t> Andrews, </a:t>
            </a:r>
            <a:r>
              <a:rPr lang="es-CO" sz="700" dirty="0" err="1" smtClean="0">
                <a:latin typeface="+mj-lt"/>
              </a:rPr>
              <a:t>Sudipto</a:t>
            </a:r>
            <a:r>
              <a:rPr lang="es-CO" sz="700" dirty="0" smtClean="0">
                <a:latin typeface="+mj-lt"/>
              </a:rPr>
              <a:t> </a:t>
            </a:r>
            <a:r>
              <a:rPr lang="es-CO" sz="700" dirty="0" err="1" smtClean="0">
                <a:latin typeface="+mj-lt"/>
              </a:rPr>
              <a:t>Ghosh</a:t>
            </a:r>
            <a:r>
              <a:rPr lang="es-CO" sz="700" dirty="0" smtClean="0">
                <a:latin typeface="+mj-lt"/>
              </a:rPr>
              <a:t>, “A </a:t>
            </a:r>
            <a:r>
              <a:rPr lang="es-CO" sz="700" dirty="0" err="1" smtClean="0">
                <a:latin typeface="+mj-lt"/>
              </a:rPr>
              <a:t>model</a:t>
            </a:r>
            <a:r>
              <a:rPr lang="es-CO" sz="700" dirty="0" smtClean="0">
                <a:latin typeface="+mj-lt"/>
              </a:rPr>
              <a:t> </a:t>
            </a:r>
            <a:r>
              <a:rPr lang="es-CO" sz="700" dirty="0" err="1" smtClean="0">
                <a:latin typeface="+mj-lt"/>
              </a:rPr>
              <a:t>for</a:t>
            </a:r>
            <a:r>
              <a:rPr lang="es-CO" sz="700" dirty="0" smtClean="0">
                <a:latin typeface="+mj-lt"/>
              </a:rPr>
              <a:t> </a:t>
            </a:r>
            <a:r>
              <a:rPr lang="es-CO" sz="700" dirty="0" err="1" smtClean="0">
                <a:latin typeface="+mj-lt"/>
              </a:rPr>
              <a:t>Understandig</a:t>
            </a:r>
            <a:r>
              <a:rPr lang="es-CO" sz="700" dirty="0" smtClean="0">
                <a:latin typeface="+mj-lt"/>
              </a:rPr>
              <a:t> Software </a:t>
            </a:r>
            <a:r>
              <a:rPr lang="es-CO" sz="700" dirty="0" err="1" smtClean="0">
                <a:latin typeface="+mj-lt"/>
              </a:rPr>
              <a:t>Componets</a:t>
            </a:r>
            <a:r>
              <a:rPr lang="es-CO" sz="700" dirty="0" smtClean="0">
                <a:latin typeface="+mj-lt"/>
              </a:rPr>
              <a:t>”, p.5. 2002 </a:t>
            </a:r>
          </a:p>
          <a:p>
            <a:r>
              <a:rPr lang="es-CO" sz="700" dirty="0" smtClean="0">
                <a:latin typeface="+mj-lt"/>
              </a:rPr>
              <a:t> [9] </a:t>
            </a:r>
            <a:r>
              <a:rPr lang="es-CO" sz="700" dirty="0" err="1" smtClean="0">
                <a:latin typeface="+mj-lt"/>
              </a:rPr>
              <a:t>Ludewig</a:t>
            </a:r>
            <a:r>
              <a:rPr lang="es-CO" sz="700" dirty="0" smtClean="0">
                <a:latin typeface="+mj-lt"/>
              </a:rPr>
              <a:t>, J. </a:t>
            </a:r>
            <a:r>
              <a:rPr lang="es-CO" sz="700" dirty="0" err="1" smtClean="0">
                <a:latin typeface="+mj-lt"/>
              </a:rPr>
              <a:t>Models</a:t>
            </a:r>
            <a:r>
              <a:rPr lang="es-CO" sz="700" dirty="0" smtClean="0">
                <a:latin typeface="+mj-lt"/>
              </a:rPr>
              <a:t> in software </a:t>
            </a:r>
            <a:r>
              <a:rPr lang="es-CO" sz="700" dirty="0" err="1" smtClean="0">
                <a:latin typeface="+mj-lt"/>
              </a:rPr>
              <a:t>engineering</a:t>
            </a:r>
            <a:r>
              <a:rPr lang="es-CO" sz="700" dirty="0" smtClean="0">
                <a:latin typeface="+mj-lt"/>
              </a:rPr>
              <a:t> – </a:t>
            </a:r>
            <a:r>
              <a:rPr lang="es-CO" sz="700" dirty="0" err="1" smtClean="0">
                <a:latin typeface="+mj-lt"/>
              </a:rPr>
              <a:t>an</a:t>
            </a:r>
            <a:r>
              <a:rPr lang="es-CO" sz="700" dirty="0" smtClean="0">
                <a:latin typeface="+mj-lt"/>
              </a:rPr>
              <a:t> </a:t>
            </a:r>
            <a:r>
              <a:rPr lang="es-CO" sz="700" dirty="0" err="1" smtClean="0">
                <a:latin typeface="+mj-lt"/>
              </a:rPr>
              <a:t>introduction</a:t>
            </a:r>
            <a:r>
              <a:rPr lang="es-CO" sz="700" dirty="0" smtClean="0">
                <a:latin typeface="+mj-lt"/>
              </a:rPr>
              <a:t> . </a:t>
            </a:r>
            <a:r>
              <a:rPr lang="es-CO" sz="700" dirty="0" err="1" smtClean="0">
                <a:latin typeface="+mj-lt"/>
              </a:rPr>
              <a:t>SoSyM</a:t>
            </a:r>
            <a:r>
              <a:rPr lang="es-CO" sz="700" dirty="0" smtClean="0">
                <a:latin typeface="+mj-lt"/>
              </a:rPr>
              <a:t> 2, 5–14 (2003).</a:t>
            </a:r>
          </a:p>
          <a:p>
            <a:endParaRPr lang="es-CO" sz="700" dirty="0" smtClean="0">
              <a:latin typeface="+mj-lt"/>
            </a:endParaRPr>
          </a:p>
          <a:p>
            <a:endParaRPr lang="es-CO" sz="700" dirty="0">
              <a:latin typeface="+mj-lt"/>
            </a:endParaRPr>
          </a:p>
        </p:txBody>
      </p:sp>
      <p:sp>
        <p:nvSpPr>
          <p:cNvPr id="244" name="Conector 243"/>
          <p:cNvSpPr>
            <a:spLocks noChangeAspect="1"/>
          </p:cNvSpPr>
          <p:nvPr/>
        </p:nvSpPr>
        <p:spPr>
          <a:xfrm>
            <a:off x="7472361" y="3080379"/>
            <a:ext cx="1713378" cy="1743022"/>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1751" tIns="75874" rIns="151751" bIns="75874" numCol="1" spcCol="0" rtlCol="0" fromWordArt="0" anchor="ctr" anchorCtr="0" forceAA="0" compatLnSpc="1">
            <a:prstTxWarp prst="textNoShape">
              <a:avLst/>
            </a:prstTxWarp>
            <a:noAutofit/>
          </a:bodyPr>
          <a:lstStyle/>
          <a:p>
            <a:pPr algn="ctr"/>
            <a:endParaRPr lang="es-CO" sz="3513"/>
          </a:p>
        </p:txBody>
      </p:sp>
      <p:cxnSp>
        <p:nvCxnSpPr>
          <p:cNvPr id="245" name="Conector curvado 244"/>
          <p:cNvCxnSpPr/>
          <p:nvPr/>
        </p:nvCxnSpPr>
        <p:spPr>
          <a:xfrm rot="10800000">
            <a:off x="11011382" y="4662960"/>
            <a:ext cx="742419" cy="470658"/>
          </a:xfrm>
          <a:prstGeom prst="curvedConnector3">
            <a:avLst>
              <a:gd name="adj1" fmla="val 50000"/>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078" name="Imagen 1077"/>
          <p:cNvPicPr>
            <a:picLocks noChangeAspect="1"/>
          </p:cNvPicPr>
          <p:nvPr/>
        </p:nvPicPr>
        <p:blipFill>
          <a:blip r:embed="rId20"/>
          <a:stretch>
            <a:fillRect/>
          </a:stretch>
        </p:blipFill>
        <p:spPr>
          <a:xfrm>
            <a:off x="7798288" y="3415462"/>
            <a:ext cx="1132982" cy="1088022"/>
          </a:xfrm>
          <a:prstGeom prst="rect">
            <a:avLst/>
          </a:prstGeom>
        </p:spPr>
      </p:pic>
      <p:sp>
        <p:nvSpPr>
          <p:cNvPr id="247" name="CuadroTexto 246"/>
          <p:cNvSpPr txBox="1"/>
          <p:nvPr/>
        </p:nvSpPr>
        <p:spPr>
          <a:xfrm>
            <a:off x="499732" y="17622300"/>
            <a:ext cx="10731289" cy="276999"/>
          </a:xfrm>
          <a:prstGeom prst="rect">
            <a:avLst/>
          </a:prstGeom>
          <a:noFill/>
        </p:spPr>
        <p:txBody>
          <a:bodyPr wrap="square" rtlCol="0">
            <a:spAutoFit/>
          </a:bodyPr>
          <a:lstStyle/>
          <a:p>
            <a:pPr algn="r"/>
            <a:r>
              <a:rPr lang="es-CO" sz="1200" b="1" dirty="0" smtClean="0">
                <a:latin typeface="+mj-lt"/>
                <a:cs typeface="Calibri Light" panose="020F0302020204030204" pitchFamily="34" charset="0"/>
              </a:rPr>
              <a:t>Elaborado por: Luis Eduardo Morales Ballesteros. Para la asignatura: Ingeniería de Software 1. Universidad Distrital Francisco José de caldas</a:t>
            </a:r>
            <a:endParaRPr lang="es-CO" sz="1200" b="1" dirty="0">
              <a:latin typeface="+mj-lt"/>
              <a:cs typeface="Calibri Light" panose="020F0302020204030204" pitchFamily="34" charset="0"/>
            </a:endParaRPr>
          </a:p>
        </p:txBody>
      </p:sp>
    </p:spTree>
    <p:extLst>
      <p:ext uri="{BB962C8B-B14F-4D97-AF65-F5344CB8AC3E}">
        <p14:creationId xmlns:p14="http://schemas.microsoft.com/office/powerpoint/2010/main" val="134601847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251</TotalTime>
  <Words>758</Words>
  <Application>Microsoft Office PowerPoint</Application>
  <PresentationFormat>Personalizado</PresentationFormat>
  <Paragraphs>47</Paragraphs>
  <Slides>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vt:i4>
      </vt:variant>
    </vt:vector>
  </HeadingPairs>
  <TitlesOfParts>
    <vt:vector size="7" baseType="lpstr">
      <vt:lpstr>Arial</vt:lpstr>
      <vt:lpstr>Calibri</vt:lpstr>
      <vt:lpstr>Calibri Light</vt:lpstr>
      <vt:lpstr>Times New Roman</vt:lpstr>
      <vt:lpstr>Vivaldi</vt:lpstr>
      <vt:lpstr>Tema de Office</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 Morales</dc:creator>
  <cp:lastModifiedBy>Luis Morales</cp:lastModifiedBy>
  <cp:revision>41</cp:revision>
  <dcterms:created xsi:type="dcterms:W3CDTF">2021-03-06T01:21:25Z</dcterms:created>
  <dcterms:modified xsi:type="dcterms:W3CDTF">2021-03-06T12:41:41Z</dcterms:modified>
</cp:coreProperties>
</file>