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 Black"/>
      <p:bold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Yl0S7waQqatCqVYvgHoxRgMM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Black-bold.fntdata"/><Relationship Id="rId25" Type="http://schemas.openxmlformats.org/officeDocument/2006/relationships/slide" Target="slides/slide19.xml"/><Relationship Id="rId28" Type="http://schemas.openxmlformats.org/officeDocument/2006/relationships/font" Target="fonts/MontserratLight-regular.fntdata"/><Relationship Id="rId27" Type="http://schemas.openxmlformats.org/officeDocument/2006/relationships/font" Target="fonts/MontserratBlac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1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1"/>
          <p:cNvSpPr/>
          <p:nvPr/>
        </p:nvSpPr>
        <p:spPr>
          <a:xfrm>
            <a:off x="5758543" y="1"/>
            <a:ext cx="3385457" cy="5143500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A19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" name="Google Shape;56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2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3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1" y="1"/>
            <a:ext cx="3034665" cy="5143500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A19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" name="Google Shape;17;p23"/>
          <p:cNvSpPr/>
          <p:nvPr>
            <p:ph idx="2" type="pic"/>
          </p:nvPr>
        </p:nvSpPr>
        <p:spPr>
          <a:xfrm>
            <a:off x="4116517" y="803672"/>
            <a:ext cx="1634490" cy="3536157"/>
          </a:xfrm>
          <a:prstGeom prst="roundRect">
            <a:avLst>
              <a:gd fmla="val 7322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8" name="Google Shape;18;p23"/>
          <p:cNvSpPr/>
          <p:nvPr>
            <p:ph idx="3" type="pic"/>
          </p:nvPr>
        </p:nvSpPr>
        <p:spPr>
          <a:xfrm>
            <a:off x="6484618" y="803672"/>
            <a:ext cx="1634490" cy="3536157"/>
          </a:xfrm>
          <a:prstGeom prst="roundRect">
            <a:avLst>
              <a:gd fmla="val 7322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4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/>
          <p:nvPr/>
        </p:nvSpPr>
        <p:spPr>
          <a:xfrm>
            <a:off x="0" y="0"/>
            <a:ext cx="9144000" cy="1462020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A19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356134" y="1299359"/>
            <a:ext cx="5346833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" sz="54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Identificación de vegetales</a:t>
            </a:r>
            <a:endParaRPr b="0" i="0" sz="5400" u="none" cap="none" strike="noStrike">
              <a:solidFill>
                <a:srgbClr val="D8B05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5918250" y="607900"/>
            <a:ext cx="31401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Procesamiento y clasificación de datos</a:t>
            </a:r>
            <a:endParaRPr b="0" i="0" sz="18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633112" y="4143196"/>
            <a:ext cx="2904746" cy="392415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3737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MiniProyecto #2</a:t>
            </a:r>
            <a:endParaRPr b="0" i="0" sz="14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6199546" y="3820030"/>
            <a:ext cx="262345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Luis Enrique Lopez Nerio</a:t>
            </a:r>
            <a:endParaRPr b="0" i="0" sz="11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Gloria Samanta Servin Garc</a:t>
            </a:r>
            <a:r>
              <a:rPr lang="ko" sz="110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í</a:t>
            </a:r>
            <a:r>
              <a:rPr b="0" i="0" lang="ko" sz="11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</a:t>
            </a:r>
            <a:endParaRPr b="0" i="0" sz="11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Jose Adrian Castillo Sierra</a:t>
            </a:r>
            <a:endParaRPr b="0" i="0" sz="11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6199546" y="3451348"/>
            <a:ext cx="262345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611341" y="517485"/>
            <a:ext cx="611340" cy="223157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1A19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836060" y="1549973"/>
            <a:ext cx="3766965" cy="8607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cambió la funci</a:t>
            </a:r>
            <a:r>
              <a:rPr lang="ko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ó</a:t>
            </a: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 de </a:t>
            </a:r>
            <a:r>
              <a:rPr lang="ko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pé</a:t>
            </a: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rdida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Cambio en el optimizador a un Adamax</a:t>
            </a:r>
            <a:endParaRPr b="0" i="0" sz="14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Cambio de Hiperparámetros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pción generada automáticamente con confianza media"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975" y="1510953"/>
            <a:ext cx="3555902" cy="26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Cambio de Hiperparámetros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95" y="1549973"/>
            <a:ext cx="3273865" cy="221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0914" y="1549974"/>
            <a:ext cx="3054951" cy="221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Cambio de Hiperparámetros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63" y="1503207"/>
            <a:ext cx="4640926" cy="335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3670" y="1549973"/>
            <a:ext cx="3348623" cy="283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Arquitectura AlexNet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estacionaria&#10;&#10;Descripción generada automáticamente"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97" y="1549973"/>
            <a:ext cx="6113398" cy="294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Arquitectura AlexNet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85" y="1472377"/>
            <a:ext cx="3734321" cy="26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0815" y="1472377"/>
            <a:ext cx="3781587" cy="2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Arquitectura AlexNet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18" y="1549973"/>
            <a:ext cx="4311480" cy="314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2266" y="1620739"/>
            <a:ext cx="3495715" cy="300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Red Pre-entrenada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982" y="1657972"/>
            <a:ext cx="7180118" cy="279351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613195" y="1277036"/>
            <a:ext cx="11801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Inception V3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Red Pre-entrenada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95" y="1549973"/>
            <a:ext cx="3877216" cy="263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5937" y="1549973"/>
            <a:ext cx="3752326" cy="263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Red Pre-entrenada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445" y="1686973"/>
            <a:ext cx="4111205" cy="297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6990" y="1686973"/>
            <a:ext cx="3057952" cy="244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/>
        </p:nvSpPr>
        <p:spPr>
          <a:xfrm>
            <a:off x="2289126" y="511720"/>
            <a:ext cx="4565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Conclusiones</a:t>
            </a:r>
            <a:endParaRPr b="0" i="0" sz="2400" u="none" cap="none" strike="noStrike">
              <a:solidFill>
                <a:srgbClr val="3737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674914" y="1724979"/>
            <a:ext cx="773100" cy="773100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55F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1595925" y="1998575"/>
            <a:ext cx="648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Los resultados de la arquitectura AlexNet fue una mejora en </a:t>
            </a: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comparación</a:t>
            </a: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 las primeras dos. Aunque la transferencia de aprendizaje dio buenos resultados tuvo menor desempeño que el entrenado con arquitectura AlexNet,</a:t>
            </a:r>
            <a:endParaRPr b="0" i="0" sz="11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1668001" y="1698575"/>
            <a:ext cx="290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Comparativa de Resultados</a:t>
            </a:r>
            <a:endParaRPr b="0" i="0" sz="15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856720" y="1906775"/>
            <a:ext cx="409505" cy="409505"/>
            <a:chOff x="752656" y="1562597"/>
            <a:chExt cx="390525" cy="390525"/>
          </a:xfrm>
        </p:grpSpPr>
        <p:sp>
          <p:nvSpPr>
            <p:cNvPr id="228" name="Google Shape;228;p19"/>
            <p:cNvSpPr/>
            <p:nvPr/>
          </p:nvSpPr>
          <p:spPr>
            <a:xfrm>
              <a:off x="797621" y="1607153"/>
              <a:ext cx="209550" cy="161925"/>
            </a:xfrm>
            <a:custGeom>
              <a:rect b="b" l="l" r="r" t="t"/>
              <a:pathLst>
                <a:path extrusionOk="0" h="161925" w="209550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E55F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797995" y="1807749"/>
              <a:ext cx="95250" cy="104775"/>
            </a:xfrm>
            <a:custGeom>
              <a:rect b="b" l="l" r="r" t="t"/>
              <a:pathLst>
                <a:path extrusionOk="0" h="104775" w="95250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E55F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909438" y="1740884"/>
              <a:ext cx="95250" cy="171450"/>
            </a:xfrm>
            <a:custGeom>
              <a:rect b="b" l="l" r="r" t="t"/>
              <a:pathLst>
                <a:path extrusionOk="0" h="171450" w="952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E55F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98589" y="1607534"/>
              <a:ext cx="142875" cy="304800"/>
            </a:xfrm>
            <a:custGeom>
              <a:rect b="b" l="l" r="r" t="t"/>
              <a:pathLst>
                <a:path extrusionOk="0" h="304800" w="142875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E55F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752656" y="1562597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E55FE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33" name="Google Shape;233;p19"/>
          <p:cNvSpPr/>
          <p:nvPr/>
        </p:nvSpPr>
        <p:spPr>
          <a:xfrm>
            <a:off x="674914" y="3477146"/>
            <a:ext cx="773100" cy="773100"/>
          </a:xfrm>
          <a:prstGeom prst="rect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55F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881621" y="3683745"/>
            <a:ext cx="359188" cy="409075"/>
          </a:xfrm>
          <a:custGeom>
            <a:rect b="b" l="l" r="r" t="t"/>
            <a:pathLst>
              <a:path extrusionOk="0" h="390525" w="342900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rgbClr val="37373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E55F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545698" y="3741775"/>
            <a:ext cx="648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En base a las </a:t>
            </a: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métricas</a:t>
            </a: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y </a:t>
            </a: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gráficas</a:t>
            </a: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obtenidas se </a:t>
            </a: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determinó</a:t>
            </a:r>
            <a:r>
              <a:rPr lang="ko" sz="11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que el modelo con arquitectura en base AlexNet es el que mejor se aplica a nuestro caso de uso.</a:t>
            </a:r>
            <a:endParaRPr b="0" i="0" sz="11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530970" y="3446773"/>
            <a:ext cx="227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Modelo Seleccionado</a:t>
            </a:r>
            <a:endParaRPr b="0" i="0" sz="15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/>
        </p:nvSpPr>
        <p:spPr>
          <a:xfrm>
            <a:off x="397064" y="347890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Problemática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descr="Amazon exprimió una mini tienda Amazon Go en Macys"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11" y="1127421"/>
            <a:ext cx="2506796" cy="16711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ódulos de autopago, innovación para mejorar la experiencia del shopper" id="84" name="Google Shape;8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11" y="3180480"/>
            <a:ext cx="2506796" cy="16711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158035" y="1127421"/>
            <a:ext cx="5653454" cy="37242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Poco a poco los centros comerciales con el fin de incrementar sus ingresos han tendido a estrategias para reducir los tiempos de cobro de los artículos y alimentos.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Walmart con su solución de autocobro y Amazon con sus tiendas de autoservicio Amazon Go.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aren F al Twitter: &quot;@vizente Cajera que sabe distinguir entre cilantro y  perejil Cajera Nueva 🧐&quot; / Twitter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483" y="475141"/>
            <a:ext cx="2696742" cy="27764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/>
          <p:nvPr/>
        </p:nvSpPr>
        <p:spPr>
          <a:xfrm>
            <a:off x="366775" y="923009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Las soluciones propuestas resuelven en mayor o menor medida la problemática. Pero dejan sin atender un problema, el cobro de fruta y verdura.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Este problema se deriva de varias cosas, no poseen y código de barras y su precio se basa en peso y no en la unidad. </a:t>
            </a:r>
            <a:endParaRPr/>
          </a:p>
        </p:txBody>
      </p:sp>
      <p:pic>
        <p:nvPicPr>
          <p:cNvPr descr="Crear códigos de barras en Linux" id="92" name="Google Shape;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612" y="3556376"/>
            <a:ext cx="2665613" cy="134576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397064" y="347890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Problemática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312476" y="602066"/>
            <a:ext cx="2478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Problematica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194075" y="1172850"/>
            <a:ext cx="26775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plantea un problema de clasificación multi categorica de imagenes de vegetales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1184" l="0" r="0" t="0"/>
          <a:stretch/>
        </p:blipFill>
        <p:spPr>
          <a:xfrm>
            <a:off x="3168200" y="964400"/>
            <a:ext cx="5942074" cy="309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Metodología de Desarrollo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658675" y="1087900"/>
            <a:ext cx="77349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busca proponer una red neuronal convolucional que tenga un buen desempeño en la clasificación de todas las clases.</a:t>
            </a:r>
            <a:endParaRPr b="0" i="0" sz="17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" sz="17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Para encontrar la mejor arquitectura e hiperpar</a:t>
            </a:r>
            <a:r>
              <a:rPr lang="ko" sz="1700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á</a:t>
            </a:r>
            <a:r>
              <a:rPr b="0" i="0" lang="ko" sz="17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metros se realizó el entrenamiento bajo 4 enfoques diferentes y se comparan las métricas para elegir la que tenga mejor desempeño.</a:t>
            </a:r>
            <a:endParaRPr b="0" i="0" sz="17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613195" y="1394294"/>
            <a:ext cx="1877400" cy="197505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t" dir="5400000" dist="63500">
              <a:srgbClr val="000000">
                <a:alpha val="1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22F3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2637370" y="1394369"/>
            <a:ext cx="1877400" cy="197505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t" dir="5400000" dist="63500">
              <a:srgbClr val="000000">
                <a:alpha val="1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22F3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621870" y="2172316"/>
            <a:ext cx="1847042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Arquitectura Propuesta con Enriquecimiento de Imágenes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4661570" y="1394369"/>
            <a:ext cx="1877400" cy="197505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t" dir="5400000" dist="63500">
              <a:srgbClr val="000000">
                <a:alpha val="1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22F3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2613738" y="2372415"/>
            <a:ext cx="1877370" cy="5679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Cambio de Hiperparámetros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6685770" y="1394369"/>
            <a:ext cx="1877400" cy="197505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rotWithShape="0" algn="t" dir="5400000" dist="63500">
              <a:srgbClr val="000000">
                <a:alpha val="1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22F3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6847733" y="2179702"/>
            <a:ext cx="1553400" cy="6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Red Preentrenada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1290490" y="1438471"/>
            <a:ext cx="513600" cy="513600"/>
          </a:xfrm>
          <a:prstGeom prst="ellipse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b="0" i="0" sz="15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3319294" y="1438471"/>
            <a:ext cx="513600" cy="513600"/>
          </a:xfrm>
          <a:prstGeom prst="ellipse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b="0" i="0" sz="15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5343472" y="1438471"/>
            <a:ext cx="513600" cy="513600"/>
          </a:xfrm>
          <a:prstGeom prst="ellipse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b="0" i="0" sz="15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7367638" y="1438471"/>
            <a:ext cx="513600" cy="513600"/>
          </a:xfrm>
          <a:prstGeom prst="ellipse">
            <a:avLst/>
          </a:prstGeom>
          <a:solidFill>
            <a:srgbClr val="F4C04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</a:t>
            </a:r>
            <a:endParaRPr b="0" i="0" sz="1500" u="none" cap="none" strike="noStrik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4823570" y="2347218"/>
            <a:ext cx="1553400" cy="5098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Arquitectura </a:t>
            </a:r>
            <a:endParaRPr b="0" i="0" sz="1400" u="none" cap="none" strike="noStrike">
              <a:solidFill>
                <a:srgbClr val="3737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AlexNet</a:t>
            </a:r>
            <a:endParaRPr b="0" i="0" sz="1400" u="none" cap="none" strike="noStrike">
              <a:solidFill>
                <a:srgbClr val="37373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4836060" y="1549973"/>
            <a:ext cx="2623227" cy="6767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Reescalado</a:t>
            </a:r>
            <a:endParaRPr b="0" i="0" sz="14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" sz="1400" u="none" cap="none" strike="noStrike">
                <a:solidFill>
                  <a:srgbClr val="373737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Rotación de Ángulos</a:t>
            </a:r>
            <a:endParaRPr b="0" i="0" sz="1400" u="none" cap="none" strike="noStrike">
              <a:solidFill>
                <a:srgbClr val="37373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Arquitectura Propuesta con Enriquecimiento de Imágenes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pción generada automáticamente con confianza media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975" y="1510953"/>
            <a:ext cx="3555902" cy="26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Arquitectura Propuesta con Enriquecimiento de Imágenes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95" y="1664867"/>
            <a:ext cx="3014732" cy="216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2509" y="1664867"/>
            <a:ext cx="2994372" cy="216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/>
        </p:nvSpPr>
        <p:spPr>
          <a:xfrm>
            <a:off x="613195" y="482464"/>
            <a:ext cx="617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1F232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Enfoques</a:t>
            </a:r>
            <a:endParaRPr b="0" i="0" sz="2100" u="none" cap="none" strike="noStrike">
              <a:solidFill>
                <a:srgbClr val="F4C04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613195" y="874864"/>
            <a:ext cx="6022771" cy="2827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7373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Arquitectura Propuesta con Enriquecimiento de Imágenes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472" y="1549973"/>
            <a:ext cx="4450789" cy="323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3715" y="1640377"/>
            <a:ext cx="2700297" cy="230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