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649"/>
    <a:srgbClr val="01B8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6" d="100"/>
          <a:sy n="76" d="100"/>
        </p:scale>
        <p:origin x="4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5015DC43-6EE8-427E-99FC-6D670D4DDFD4}" type="datetimeFigureOut">
              <a:rPr lang="es-MX" smtClean="0"/>
              <a:t>17/10/2019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416688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15DC43-6EE8-427E-99FC-6D670D4DDFD4}" type="datetimeFigureOut">
              <a:rPr lang="es-MX" smtClean="0"/>
              <a:t>17/10/2019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176699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15DC43-6EE8-427E-99FC-6D670D4DDFD4}" type="datetimeFigureOut">
              <a:rPr lang="es-MX" smtClean="0"/>
              <a:t>17/10/2019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29041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015DC43-6EE8-427E-99FC-6D670D4DDFD4}" type="datetimeFigureOut">
              <a:rPr lang="es-MX" smtClean="0"/>
              <a:t>17/10/2019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366685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015DC43-6EE8-427E-99FC-6D670D4DDFD4}" type="datetimeFigureOut">
              <a:rPr lang="es-MX" smtClean="0"/>
              <a:t>17/10/2019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248591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5015DC43-6EE8-427E-99FC-6D670D4DDFD4}" type="datetimeFigureOut">
              <a:rPr lang="es-MX" smtClean="0"/>
              <a:t>17/10/2019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7503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5015DC43-6EE8-427E-99FC-6D670D4DDFD4}" type="datetimeFigureOut">
              <a:rPr lang="es-MX" smtClean="0"/>
              <a:t>17/10/2019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257728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015DC43-6EE8-427E-99FC-6D670D4DDFD4}" type="datetimeFigureOut">
              <a:rPr lang="es-MX" smtClean="0"/>
              <a:t>17/10/2019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15506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015DC43-6EE8-427E-99FC-6D670D4DDFD4}" type="datetimeFigureOut">
              <a:rPr lang="es-MX" smtClean="0"/>
              <a:t>17/10/2019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294534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015DC43-6EE8-427E-99FC-6D670D4DDFD4}" type="datetimeFigureOut">
              <a:rPr lang="es-MX" smtClean="0"/>
              <a:t>17/10/2019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38489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015DC43-6EE8-427E-99FC-6D670D4DDFD4}" type="datetimeFigureOut">
              <a:rPr lang="es-MX" smtClean="0"/>
              <a:t>17/10/2019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630B657-0270-40E3-BC44-9FDDD82635A7}" type="slidenum">
              <a:rPr lang="es-MX" smtClean="0"/>
              <a:t>‹Nº›</a:t>
            </a:fld>
            <a:endParaRPr lang="es-MX"/>
          </a:p>
        </p:txBody>
      </p:sp>
    </p:spTree>
    <p:extLst>
      <p:ext uri="{BB962C8B-B14F-4D97-AF65-F5344CB8AC3E}">
        <p14:creationId xmlns:p14="http://schemas.microsoft.com/office/powerpoint/2010/main" val="29096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5DC43-6EE8-427E-99FC-6D670D4DDFD4}" type="datetimeFigureOut">
              <a:rPr lang="es-MX" smtClean="0"/>
              <a:t>17/10/2019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0B657-0270-40E3-BC44-9FDDD82635A7}" type="slidenum">
              <a:rPr lang="es-MX" smtClean="0"/>
              <a:t>‹Nº›</a:t>
            </a:fld>
            <a:endParaRPr lang="es-MX"/>
          </a:p>
        </p:txBody>
      </p:sp>
    </p:spTree>
    <p:extLst>
      <p:ext uri="{BB962C8B-B14F-4D97-AF65-F5344CB8AC3E}">
        <p14:creationId xmlns:p14="http://schemas.microsoft.com/office/powerpoint/2010/main" val="287744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gif"/><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ev59EC2XM1APGQqBf_ggOcowL8q8b20HjprhM065bYnZJpjquBWz_nMQRfPso4tEmnF0ormbvN_IHqtmS_Ht32Nu2gkyncyMrDkW1H5Yi5o4suCT4n45koa3Auh3JA7Lr-e2H_jd3sMa8oN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4" y="47022"/>
            <a:ext cx="1455744" cy="133161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897945" y="2600352"/>
            <a:ext cx="6119447" cy="1569660"/>
          </a:xfrm>
          <a:prstGeom prst="rect">
            <a:avLst/>
          </a:prstGeom>
          <a:noFill/>
        </p:spPr>
        <p:txBody>
          <a:bodyPr wrap="square" rtlCol="0">
            <a:spAutoFit/>
          </a:bodyPr>
          <a:lstStyle/>
          <a:p>
            <a:pPr algn="ctr"/>
            <a:r>
              <a:rPr lang="es-MX" sz="4800" dirty="0"/>
              <a:t>Cinema rating </a:t>
            </a:r>
            <a:r>
              <a:rPr lang="es-MX" sz="4800" dirty="0" err="1"/>
              <a:t>from</a:t>
            </a:r>
            <a:r>
              <a:rPr lang="es-MX" sz="4800" dirty="0"/>
              <a:t> </a:t>
            </a:r>
            <a:r>
              <a:rPr lang="es-MX" sz="4800" dirty="0" err="1"/>
              <a:t>sentiments</a:t>
            </a:r>
            <a:r>
              <a:rPr lang="es-MX" sz="4800" dirty="0"/>
              <a:t> </a:t>
            </a:r>
            <a:r>
              <a:rPr lang="es-MX" sz="4800" dirty="0" err="1" smtClean="0"/>
              <a:t>perspective</a:t>
            </a:r>
            <a:endParaRPr lang="es-MX" sz="3200" b="1" dirty="0" smtClean="0"/>
          </a:p>
        </p:txBody>
      </p:sp>
      <p:sp>
        <p:nvSpPr>
          <p:cNvPr id="2" name="CuadroTexto 1"/>
          <p:cNvSpPr txBox="1"/>
          <p:nvPr/>
        </p:nvSpPr>
        <p:spPr>
          <a:xfrm>
            <a:off x="9122678" y="5407158"/>
            <a:ext cx="2024785" cy="1200329"/>
          </a:xfrm>
          <a:prstGeom prst="rect">
            <a:avLst/>
          </a:prstGeom>
          <a:noFill/>
        </p:spPr>
        <p:txBody>
          <a:bodyPr wrap="none" rtlCol="0">
            <a:spAutoFit/>
          </a:bodyPr>
          <a:lstStyle/>
          <a:p>
            <a:r>
              <a:rPr lang="es-MX" dirty="0" err="1" smtClean="0"/>
              <a:t>Authors</a:t>
            </a:r>
            <a:r>
              <a:rPr lang="es-MX" dirty="0" smtClean="0"/>
              <a:t>:</a:t>
            </a:r>
          </a:p>
          <a:p>
            <a:r>
              <a:rPr lang="es-MX" dirty="0" smtClean="0"/>
              <a:t>Juan </a:t>
            </a:r>
            <a:r>
              <a:rPr lang="es-MX" dirty="0"/>
              <a:t>Eduardo </a:t>
            </a:r>
            <a:r>
              <a:rPr lang="es-MX" dirty="0" smtClean="0"/>
              <a:t>Rioja</a:t>
            </a:r>
          </a:p>
          <a:p>
            <a:r>
              <a:rPr lang="es-MX" dirty="0" smtClean="0"/>
              <a:t>Luis Enrique Ostos</a:t>
            </a:r>
          </a:p>
          <a:p>
            <a:r>
              <a:rPr lang="es-MX" dirty="0" smtClean="0"/>
              <a:t>Yesenia </a:t>
            </a:r>
            <a:r>
              <a:rPr lang="es-MX" dirty="0"/>
              <a:t>Becerra</a:t>
            </a:r>
            <a:endParaRPr lang="es-MX" dirty="0" smtClean="0"/>
          </a:p>
        </p:txBody>
      </p:sp>
      <p:sp>
        <p:nvSpPr>
          <p:cNvPr id="3" name="CuadroTexto 2"/>
          <p:cNvSpPr txBox="1"/>
          <p:nvPr/>
        </p:nvSpPr>
        <p:spPr>
          <a:xfrm>
            <a:off x="3736957" y="528161"/>
            <a:ext cx="4718086" cy="461665"/>
          </a:xfrm>
          <a:prstGeom prst="rect">
            <a:avLst/>
          </a:prstGeom>
          <a:noFill/>
        </p:spPr>
        <p:txBody>
          <a:bodyPr wrap="none" rtlCol="0">
            <a:spAutoFit/>
          </a:bodyPr>
          <a:lstStyle/>
          <a:p>
            <a:pPr algn="ctr"/>
            <a:r>
              <a:rPr lang="es-MX" sz="2400" b="1" dirty="0"/>
              <a:t>Business </a:t>
            </a:r>
            <a:r>
              <a:rPr lang="es-MX" sz="2400" b="1" dirty="0" err="1"/>
              <a:t>Intelligence</a:t>
            </a:r>
            <a:r>
              <a:rPr lang="es-MX" sz="2400" b="1" dirty="0"/>
              <a:t> (Data </a:t>
            </a:r>
            <a:r>
              <a:rPr lang="es-MX" sz="2400" b="1" dirty="0" err="1"/>
              <a:t>Science</a:t>
            </a:r>
            <a:r>
              <a:rPr lang="es-MX" sz="2400" b="1" dirty="0"/>
              <a:t>)</a:t>
            </a:r>
            <a:endParaRPr lang="es-MX" sz="2400" b="1"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7170" y="236061"/>
            <a:ext cx="1142572" cy="1142572"/>
          </a:xfrm>
          <a:prstGeom prst="rect">
            <a:avLst/>
          </a:prstGeom>
        </p:spPr>
      </p:pic>
    </p:spTree>
    <p:extLst>
      <p:ext uri="{BB962C8B-B14F-4D97-AF65-F5344CB8AC3E}">
        <p14:creationId xmlns:p14="http://schemas.microsoft.com/office/powerpoint/2010/main" val="77164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ev59EC2XM1APGQqBf_ggOcowL8q8b20HjprhM065bYnZJpjquBWz_nMQRfPso4tEmnF0ormbvN_IHqtmS_Ht32Nu2gkyncyMrDkW1H5Yi5o4suCT4n45koa3Auh3JA7Lr-e2H_jd3sMa8oN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4" y="47022"/>
            <a:ext cx="1455744" cy="133161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680057" y="528161"/>
            <a:ext cx="4718086" cy="461665"/>
          </a:xfrm>
          <a:prstGeom prst="rect">
            <a:avLst/>
          </a:prstGeom>
          <a:noFill/>
        </p:spPr>
        <p:txBody>
          <a:bodyPr wrap="none" rtlCol="0">
            <a:spAutoFit/>
          </a:bodyPr>
          <a:lstStyle/>
          <a:p>
            <a:pPr algn="ctr"/>
            <a:r>
              <a:rPr lang="es-MX" sz="2400" b="1" dirty="0"/>
              <a:t>Business </a:t>
            </a:r>
            <a:r>
              <a:rPr lang="es-MX" sz="2400" b="1" dirty="0" err="1"/>
              <a:t>Intelligence</a:t>
            </a:r>
            <a:r>
              <a:rPr lang="es-MX" sz="2400" b="1" dirty="0"/>
              <a:t> (Data </a:t>
            </a:r>
            <a:r>
              <a:rPr lang="es-MX" sz="2400" b="1" dirty="0" err="1"/>
              <a:t>Science</a:t>
            </a:r>
            <a:r>
              <a:rPr lang="es-MX" sz="2400" b="1" dirty="0"/>
              <a:t>)</a:t>
            </a:r>
            <a:endParaRPr lang="es-MX" sz="2400" b="1"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2856" y="5314409"/>
            <a:ext cx="1408191" cy="1408191"/>
          </a:xfrm>
          <a:prstGeom prst="rect">
            <a:avLst/>
          </a:prstGeom>
        </p:spPr>
      </p:pic>
      <p:sp>
        <p:nvSpPr>
          <p:cNvPr id="8" name="Rectángulo 7"/>
          <p:cNvSpPr/>
          <p:nvPr/>
        </p:nvSpPr>
        <p:spPr>
          <a:xfrm>
            <a:off x="829994" y="1576627"/>
            <a:ext cx="10311618" cy="3416320"/>
          </a:xfrm>
          <a:prstGeom prst="rect">
            <a:avLst/>
          </a:prstGeom>
        </p:spPr>
        <p:txBody>
          <a:bodyPr wrap="square">
            <a:spAutoFit/>
          </a:bodyPr>
          <a:lstStyle/>
          <a:p>
            <a:pPr algn="just"/>
            <a:r>
              <a:rPr lang="es-MX" sz="2400" b="1" dirty="0" err="1" smtClean="0"/>
              <a:t>Introduction</a:t>
            </a:r>
            <a:endParaRPr lang="es-MX" sz="2400" b="1" dirty="0" smtClean="0"/>
          </a:p>
          <a:p>
            <a:pPr algn="just"/>
            <a:endParaRPr lang="es-MX" sz="2400" b="1" dirty="0" smtClean="0"/>
          </a:p>
          <a:p>
            <a:pPr algn="just"/>
            <a:r>
              <a:rPr lang="en-US" sz="2400" dirty="0" smtClean="0"/>
              <a:t>The </a:t>
            </a:r>
            <a:r>
              <a:rPr lang="en-US" sz="2400" dirty="0"/>
              <a:t>purpose of this analysis </a:t>
            </a:r>
            <a:r>
              <a:rPr lang="en-US" sz="2400" dirty="0" smtClean="0"/>
              <a:t>is </a:t>
            </a:r>
            <a:r>
              <a:rPr lang="en-US" sz="2400" dirty="0"/>
              <a:t>to </a:t>
            </a:r>
            <a:r>
              <a:rPr lang="en-US" sz="2400" dirty="0" smtClean="0"/>
              <a:t>try a tool </a:t>
            </a:r>
            <a:r>
              <a:rPr lang="en-US" sz="2400" dirty="0"/>
              <a:t>that helps to </a:t>
            </a:r>
            <a:r>
              <a:rPr lang="en-US" sz="2400" dirty="0" smtClean="0"/>
              <a:t>classify the sentiment of a phrase, so we could answer the </a:t>
            </a:r>
            <a:r>
              <a:rPr lang="en-US" sz="2400" dirty="0"/>
              <a:t>question if is possible to understand which movie is the most popular by the audience and know if this tool provides the enough knowledge to select the top movie by the audience. </a:t>
            </a:r>
            <a:endParaRPr lang="en-US" sz="2400" dirty="0" smtClean="0"/>
          </a:p>
          <a:p>
            <a:pPr algn="just"/>
            <a:endParaRPr lang="en-US" sz="2400" dirty="0"/>
          </a:p>
          <a:p>
            <a:pPr algn="just"/>
            <a:r>
              <a:rPr lang="en-US" sz="2400" dirty="0" smtClean="0"/>
              <a:t>To </a:t>
            </a:r>
            <a:r>
              <a:rPr lang="en-US" sz="2400" dirty="0"/>
              <a:t>achieve this, we used data gathered from Twitter APIs and Stanford </a:t>
            </a:r>
            <a:r>
              <a:rPr lang="en-US" sz="2400" dirty="0" err="1"/>
              <a:t>CoreNLP</a:t>
            </a:r>
            <a:r>
              <a:rPr lang="en-US" sz="2400" dirty="0"/>
              <a:t> to assign a sentiment rating</a:t>
            </a:r>
            <a:endParaRPr lang="es-MX" sz="2400" b="1" dirty="0" smtClean="0"/>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8238" y="5526250"/>
            <a:ext cx="919162" cy="919162"/>
          </a:xfrm>
          <a:prstGeom prst="rect">
            <a:avLst/>
          </a:prstGeom>
        </p:spPr>
      </p:pic>
    </p:spTree>
    <p:extLst>
      <p:ext uri="{BB962C8B-B14F-4D97-AF65-F5344CB8AC3E}">
        <p14:creationId xmlns:p14="http://schemas.microsoft.com/office/powerpoint/2010/main" val="293308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ev59EC2XM1APGQqBf_ggOcowL8q8b20HjprhM065bYnZJpjquBWz_nMQRfPso4tEmnF0ormbvN_IHqtmS_Ht32Nu2gkyncyMrDkW1H5Yi5o4suCT4n45koa3Auh3JA7Lr-e2H_jd3sMa8oN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4" y="47022"/>
            <a:ext cx="1455744" cy="133161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680057" y="528161"/>
            <a:ext cx="4718086" cy="461665"/>
          </a:xfrm>
          <a:prstGeom prst="rect">
            <a:avLst/>
          </a:prstGeom>
          <a:noFill/>
        </p:spPr>
        <p:txBody>
          <a:bodyPr wrap="none" rtlCol="0">
            <a:spAutoFit/>
          </a:bodyPr>
          <a:lstStyle/>
          <a:p>
            <a:pPr algn="ctr"/>
            <a:r>
              <a:rPr lang="es-MX" sz="2400" b="1" dirty="0"/>
              <a:t>Business </a:t>
            </a:r>
            <a:r>
              <a:rPr lang="es-MX" sz="2400" b="1" dirty="0" err="1"/>
              <a:t>Intelligence</a:t>
            </a:r>
            <a:r>
              <a:rPr lang="es-MX" sz="2400" b="1" dirty="0"/>
              <a:t> (Data </a:t>
            </a:r>
            <a:r>
              <a:rPr lang="es-MX" sz="2400" b="1" dirty="0" err="1"/>
              <a:t>Science</a:t>
            </a:r>
            <a:r>
              <a:rPr lang="es-MX" sz="2400" b="1" dirty="0"/>
              <a:t>)</a:t>
            </a:r>
            <a:endParaRPr lang="es-MX" sz="2400" b="1"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9223" y="2430593"/>
            <a:ext cx="1408191" cy="1408191"/>
          </a:xfrm>
          <a:prstGeom prst="rect">
            <a:avLst/>
          </a:prstGeom>
        </p:spPr>
      </p:pic>
      <p:sp>
        <p:nvSpPr>
          <p:cNvPr id="8" name="Rectángulo 7"/>
          <p:cNvSpPr/>
          <p:nvPr/>
        </p:nvSpPr>
        <p:spPr>
          <a:xfrm>
            <a:off x="829994" y="1576627"/>
            <a:ext cx="7793306" cy="4524315"/>
          </a:xfrm>
          <a:prstGeom prst="rect">
            <a:avLst/>
          </a:prstGeom>
        </p:spPr>
        <p:txBody>
          <a:bodyPr wrap="square">
            <a:spAutoFit/>
          </a:bodyPr>
          <a:lstStyle/>
          <a:p>
            <a:pPr algn="just"/>
            <a:r>
              <a:rPr lang="es-MX" sz="2400" b="1" dirty="0" err="1" smtClean="0"/>
              <a:t>Introduction</a:t>
            </a:r>
            <a:endParaRPr lang="es-MX" sz="2400" b="1" dirty="0" smtClean="0"/>
          </a:p>
          <a:p>
            <a:pPr algn="just"/>
            <a:endParaRPr lang="es-MX" sz="2400" b="1" dirty="0" smtClean="0"/>
          </a:p>
          <a:p>
            <a:pPr algn="just"/>
            <a:r>
              <a:rPr lang="en-US" sz="2400" dirty="0"/>
              <a:t>The social network Twitter, is one of the most popular service that provide to the user the creation of microblogging service where the users can create short messages as status, know them as tweets. Commonly the tweets express the opinions from the users about different topics. </a:t>
            </a:r>
            <a:endParaRPr lang="en-US" sz="2400" dirty="0" smtClean="0"/>
          </a:p>
          <a:p>
            <a:pPr algn="just"/>
            <a:endParaRPr lang="en-US" sz="2400" dirty="0"/>
          </a:p>
          <a:p>
            <a:pPr algn="just"/>
            <a:r>
              <a:rPr lang="en-US" sz="2400" dirty="0" smtClean="0"/>
              <a:t>The </a:t>
            </a:r>
            <a:r>
              <a:rPr lang="en-US" sz="2400" dirty="0"/>
              <a:t>team from Stanford proposed a method to extract the sentiment, </a:t>
            </a:r>
            <a:r>
              <a:rPr lang="en-US" sz="2400" dirty="0" smtClean="0"/>
              <a:t>which </a:t>
            </a:r>
            <a:r>
              <a:rPr lang="en-US" sz="2400" dirty="0"/>
              <a:t>can be positive or negative from the tweets. That with the goal to allow a feedback without a manual intervention.</a:t>
            </a:r>
            <a:endParaRPr lang="es-MX" sz="2400" b="1" dirty="0" smtClean="0"/>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83738" y="4675350"/>
            <a:ext cx="919162" cy="919162"/>
          </a:xfrm>
          <a:prstGeom prst="rect">
            <a:avLst/>
          </a:prstGeom>
        </p:spPr>
      </p:pic>
    </p:spTree>
    <p:extLst>
      <p:ext uri="{BB962C8B-B14F-4D97-AF65-F5344CB8AC3E}">
        <p14:creationId xmlns:p14="http://schemas.microsoft.com/office/powerpoint/2010/main" val="33019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ev59EC2XM1APGQqBf_ggOcowL8q8b20HjprhM065bYnZJpjquBWz_nMQRfPso4tEmnF0ormbvN_IHqtmS_Ht32Nu2gkyncyMrDkW1H5Yi5o4suCT4n45koa3Auh3JA7Lr-e2H_jd3sMa8oN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4" y="47022"/>
            <a:ext cx="1455744" cy="133161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680057" y="528161"/>
            <a:ext cx="4718086" cy="461665"/>
          </a:xfrm>
          <a:prstGeom prst="rect">
            <a:avLst/>
          </a:prstGeom>
          <a:noFill/>
        </p:spPr>
        <p:txBody>
          <a:bodyPr wrap="none" rtlCol="0">
            <a:spAutoFit/>
          </a:bodyPr>
          <a:lstStyle/>
          <a:p>
            <a:pPr algn="ctr"/>
            <a:r>
              <a:rPr lang="es-MX" sz="2400" b="1" dirty="0"/>
              <a:t>Business </a:t>
            </a:r>
            <a:r>
              <a:rPr lang="es-MX" sz="2400" b="1" dirty="0" err="1"/>
              <a:t>Intelligence</a:t>
            </a:r>
            <a:r>
              <a:rPr lang="es-MX" sz="2400" b="1" dirty="0"/>
              <a:t> (Data </a:t>
            </a:r>
            <a:r>
              <a:rPr lang="es-MX" sz="2400" b="1" dirty="0" err="1"/>
              <a:t>Science</a:t>
            </a:r>
            <a:r>
              <a:rPr lang="es-MX" sz="2400" b="1" dirty="0"/>
              <a:t>)</a:t>
            </a:r>
            <a:endParaRPr lang="es-MX" sz="2400" b="1" dirty="0"/>
          </a:p>
        </p:txBody>
      </p:sp>
      <p:sp>
        <p:nvSpPr>
          <p:cNvPr id="8" name="Rectángulo 7"/>
          <p:cNvSpPr/>
          <p:nvPr/>
        </p:nvSpPr>
        <p:spPr>
          <a:xfrm>
            <a:off x="829994" y="1576627"/>
            <a:ext cx="10311618" cy="3416320"/>
          </a:xfrm>
          <a:prstGeom prst="rect">
            <a:avLst/>
          </a:prstGeom>
        </p:spPr>
        <p:txBody>
          <a:bodyPr wrap="square">
            <a:spAutoFit/>
          </a:bodyPr>
          <a:lstStyle/>
          <a:p>
            <a:pPr algn="just"/>
            <a:r>
              <a:rPr lang="es-MX" sz="2400" b="1" dirty="0" err="1" smtClean="0"/>
              <a:t>Methods</a:t>
            </a:r>
            <a:r>
              <a:rPr lang="es-MX" sz="2400" b="1" dirty="0" smtClean="0"/>
              <a:t> </a:t>
            </a:r>
          </a:p>
          <a:p>
            <a:pPr algn="just"/>
            <a:endParaRPr lang="es-MX" sz="2400" b="1" dirty="0" smtClean="0"/>
          </a:p>
          <a:p>
            <a:pPr algn="just"/>
            <a:r>
              <a:rPr lang="en-US" sz="2400" dirty="0"/>
              <a:t>To develop this work, the methodology was based in ETL (Extraction, Transformation and Loading). </a:t>
            </a:r>
            <a:endParaRPr lang="en-US" sz="2400" dirty="0" smtClean="0"/>
          </a:p>
          <a:p>
            <a:pPr algn="just"/>
            <a:endParaRPr lang="en-US" sz="2400" dirty="0"/>
          </a:p>
          <a:p>
            <a:pPr algn="just"/>
            <a:r>
              <a:rPr lang="en-US" sz="2400" dirty="0" smtClean="0"/>
              <a:t>To </a:t>
            </a:r>
            <a:r>
              <a:rPr lang="en-US" sz="2400" dirty="0"/>
              <a:t>extract data was necessary to generate a java application which extracts the information and load it into a Mongo database (NO SQL). The program gets the information from twitter, so each tweet is been analyzable by NPL Stanford library.</a:t>
            </a:r>
            <a:endParaRPr lang="es-MX" sz="2400" b="1" dirty="0" smtClean="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475" y="4992947"/>
            <a:ext cx="1427163" cy="1427163"/>
          </a:xfrm>
          <a:prstGeom prst="rect">
            <a:avLst/>
          </a:prstGeom>
        </p:spPr>
      </p:pic>
    </p:spTree>
    <p:extLst>
      <p:ext uri="{BB962C8B-B14F-4D97-AF65-F5344CB8AC3E}">
        <p14:creationId xmlns:p14="http://schemas.microsoft.com/office/powerpoint/2010/main" val="25177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ev59EC2XM1APGQqBf_ggOcowL8q8b20HjprhM065bYnZJpjquBWz_nMQRfPso4tEmnF0ormbvN_IHqtmS_Ht32Nu2gkyncyMrDkW1H5Yi5o4suCT4n45koa3Auh3JA7Lr-e2H_jd3sMa8oN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4" y="47022"/>
            <a:ext cx="1455744" cy="133161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680057" y="528161"/>
            <a:ext cx="4718086" cy="461665"/>
          </a:xfrm>
          <a:prstGeom prst="rect">
            <a:avLst/>
          </a:prstGeom>
          <a:noFill/>
        </p:spPr>
        <p:txBody>
          <a:bodyPr wrap="none" rtlCol="0">
            <a:spAutoFit/>
          </a:bodyPr>
          <a:lstStyle/>
          <a:p>
            <a:pPr algn="ctr"/>
            <a:r>
              <a:rPr lang="es-MX" sz="2400" b="1" dirty="0"/>
              <a:t>Business </a:t>
            </a:r>
            <a:r>
              <a:rPr lang="es-MX" sz="2400" b="1" dirty="0" err="1"/>
              <a:t>Intelligence</a:t>
            </a:r>
            <a:r>
              <a:rPr lang="es-MX" sz="2400" b="1" dirty="0"/>
              <a:t> (Data </a:t>
            </a:r>
            <a:r>
              <a:rPr lang="es-MX" sz="2400" b="1" dirty="0" err="1"/>
              <a:t>Science</a:t>
            </a:r>
            <a:r>
              <a:rPr lang="es-MX" sz="2400" b="1" dirty="0"/>
              <a:t>)</a:t>
            </a:r>
            <a:endParaRPr lang="es-MX" sz="2400" b="1" dirty="0"/>
          </a:p>
        </p:txBody>
      </p:sp>
      <p:sp>
        <p:nvSpPr>
          <p:cNvPr id="8" name="Rectángulo 7"/>
          <p:cNvSpPr/>
          <p:nvPr/>
        </p:nvSpPr>
        <p:spPr>
          <a:xfrm>
            <a:off x="829994" y="1576627"/>
            <a:ext cx="4656406" cy="4524315"/>
          </a:xfrm>
          <a:prstGeom prst="rect">
            <a:avLst/>
          </a:prstGeom>
        </p:spPr>
        <p:txBody>
          <a:bodyPr wrap="square">
            <a:spAutoFit/>
          </a:bodyPr>
          <a:lstStyle/>
          <a:p>
            <a:pPr algn="just"/>
            <a:r>
              <a:rPr lang="es-MX" sz="2400" b="1" dirty="0" err="1" smtClean="0"/>
              <a:t>Process</a:t>
            </a:r>
            <a:r>
              <a:rPr lang="es-MX" sz="2400" b="1" dirty="0" smtClean="0"/>
              <a:t> to </a:t>
            </a:r>
            <a:r>
              <a:rPr lang="es-MX" sz="2400" b="1" dirty="0" err="1" smtClean="0"/>
              <a:t>extact</a:t>
            </a:r>
            <a:r>
              <a:rPr lang="es-MX" sz="2400" b="1" dirty="0" smtClean="0"/>
              <a:t> twitter data</a:t>
            </a:r>
          </a:p>
          <a:p>
            <a:pPr algn="just"/>
            <a:endParaRPr lang="es-MX" sz="2400" b="1" dirty="0"/>
          </a:p>
          <a:p>
            <a:pPr algn="just"/>
            <a:r>
              <a:rPr lang="en-US" sz="2400" dirty="0"/>
              <a:t>Data collection was achieved by login in twitter user account and going to the application site https://apps.twitter.com/which enable the researcher to create an application</a:t>
            </a:r>
            <a:r>
              <a:rPr lang="en-US" sz="2400" dirty="0" smtClean="0"/>
              <a:t>.</a:t>
            </a:r>
          </a:p>
          <a:p>
            <a:pPr algn="just"/>
            <a:endParaRPr lang="en-US" sz="2400" dirty="0" smtClean="0"/>
          </a:p>
          <a:p>
            <a:pPr algn="just"/>
            <a:r>
              <a:rPr lang="en-US" sz="2400" dirty="0" smtClean="0"/>
              <a:t>The </a:t>
            </a:r>
            <a:r>
              <a:rPr lang="en-US" sz="2400" dirty="0"/>
              <a:t>keywords used to this problem were three different records because we evaluate three </a:t>
            </a:r>
            <a:r>
              <a:rPr lang="en-US" sz="2400" dirty="0" smtClean="0"/>
              <a:t>movies.</a:t>
            </a:r>
            <a:endParaRPr lang="es-MX" sz="2400"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557" y="1576627"/>
            <a:ext cx="4800600" cy="455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8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ev59EC2XM1APGQqBf_ggOcowL8q8b20HjprhM065bYnZJpjquBWz_nMQRfPso4tEmnF0ormbvN_IHqtmS_Ht32Nu2gkyncyMrDkW1H5Yi5o4suCT4n45koa3Auh3JA7Lr-e2H_jd3sMa8oN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4" y="47022"/>
            <a:ext cx="1455744" cy="133161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680057" y="528161"/>
            <a:ext cx="4718086" cy="461665"/>
          </a:xfrm>
          <a:prstGeom prst="rect">
            <a:avLst/>
          </a:prstGeom>
          <a:noFill/>
        </p:spPr>
        <p:txBody>
          <a:bodyPr wrap="none" rtlCol="0">
            <a:spAutoFit/>
          </a:bodyPr>
          <a:lstStyle/>
          <a:p>
            <a:pPr algn="ctr"/>
            <a:r>
              <a:rPr lang="es-MX" sz="2400" b="1" dirty="0"/>
              <a:t>Business </a:t>
            </a:r>
            <a:r>
              <a:rPr lang="es-MX" sz="2400" b="1" dirty="0" err="1"/>
              <a:t>Intelligence</a:t>
            </a:r>
            <a:r>
              <a:rPr lang="es-MX" sz="2400" b="1" dirty="0"/>
              <a:t> (Data </a:t>
            </a:r>
            <a:r>
              <a:rPr lang="es-MX" sz="2400" b="1" dirty="0" err="1"/>
              <a:t>Science</a:t>
            </a:r>
            <a:r>
              <a:rPr lang="es-MX" sz="2400" b="1" dirty="0"/>
              <a:t>)</a:t>
            </a:r>
            <a:endParaRPr lang="es-MX" sz="2400" b="1" dirty="0"/>
          </a:p>
        </p:txBody>
      </p:sp>
      <p:sp>
        <p:nvSpPr>
          <p:cNvPr id="8" name="Rectángulo 7"/>
          <p:cNvSpPr/>
          <p:nvPr/>
        </p:nvSpPr>
        <p:spPr>
          <a:xfrm>
            <a:off x="829994" y="2211627"/>
            <a:ext cx="10447606" cy="3847207"/>
          </a:xfrm>
          <a:prstGeom prst="rect">
            <a:avLst/>
          </a:prstGeom>
        </p:spPr>
        <p:txBody>
          <a:bodyPr wrap="square" numCol="3">
            <a:spAutoFit/>
          </a:bodyPr>
          <a:lstStyle/>
          <a:p>
            <a:pPr algn="ctr"/>
            <a:r>
              <a:rPr lang="en-US" sz="2000" b="1" dirty="0" smtClean="0"/>
              <a:t>Ad Astra</a:t>
            </a:r>
          </a:p>
          <a:p>
            <a:endParaRPr lang="es-MX" sz="2000" b="1" dirty="0"/>
          </a:p>
          <a:p>
            <a:r>
              <a:rPr lang="en-US" sz="2000" dirty="0"/>
              <a:t>Tweets: 56,326</a:t>
            </a:r>
            <a:endParaRPr lang="es-MX" sz="2000" dirty="0"/>
          </a:p>
          <a:p>
            <a:r>
              <a:rPr lang="en-US" sz="2000" dirty="0"/>
              <a:t>First: 04/10/2019 04:46:06 am</a:t>
            </a:r>
            <a:endParaRPr lang="es-MX" sz="2000" dirty="0"/>
          </a:p>
          <a:p>
            <a:r>
              <a:rPr lang="en-US" sz="2000" dirty="0"/>
              <a:t>Last: 08/10/2019 05:24:04 pm</a:t>
            </a:r>
            <a:endParaRPr lang="es-MX" sz="2000" dirty="0"/>
          </a:p>
          <a:p>
            <a:r>
              <a:rPr lang="en-US" sz="2000" dirty="0"/>
              <a:t>Time: 5 days</a:t>
            </a:r>
            <a:endParaRPr lang="es-MX" sz="2000" dirty="0"/>
          </a:p>
          <a:p>
            <a:pPr algn="just"/>
            <a:endParaRPr lang="es-MX" sz="2000" b="1" dirty="0" smtClean="0"/>
          </a:p>
          <a:p>
            <a:pPr algn="just"/>
            <a:endParaRPr lang="es-MX" sz="2000" b="1" dirty="0"/>
          </a:p>
          <a:p>
            <a:pPr algn="just"/>
            <a:endParaRPr lang="es-MX" sz="2000" b="1" dirty="0" smtClean="0"/>
          </a:p>
          <a:p>
            <a:pPr algn="just"/>
            <a:endParaRPr lang="es-MX" sz="2000" b="1" dirty="0" smtClean="0"/>
          </a:p>
          <a:p>
            <a:pPr algn="just"/>
            <a:endParaRPr lang="es-MX" sz="2000" b="1" dirty="0" smtClean="0"/>
          </a:p>
          <a:p>
            <a:pPr algn="just"/>
            <a:endParaRPr lang="es-MX" sz="2000" b="1" dirty="0"/>
          </a:p>
          <a:p>
            <a:pPr lvl="0" indent="130175" algn="ctr" eaLnBrk="0" fontAlgn="base" hangingPunct="0">
              <a:spcBef>
                <a:spcPct val="0"/>
              </a:spcBef>
              <a:spcAft>
                <a:spcPct val="0"/>
              </a:spcAft>
            </a:pPr>
            <a:r>
              <a:rPr lang="en-US" altLang="es-MX" sz="2000" b="1" dirty="0" smtClean="0">
                <a:ea typeface="Verdana" panose="020B0604030504040204" pitchFamily="34" charset="0"/>
              </a:rPr>
              <a:t>Joker </a:t>
            </a:r>
          </a:p>
          <a:p>
            <a:pPr lvl="0" indent="130175" eaLnBrk="0" fontAlgn="base" hangingPunct="0">
              <a:spcBef>
                <a:spcPct val="0"/>
              </a:spcBef>
              <a:spcAft>
                <a:spcPct val="0"/>
              </a:spcAft>
            </a:pPr>
            <a:endParaRPr lang="es-MX" altLang="es-MX" sz="2000" b="1" dirty="0"/>
          </a:p>
          <a:p>
            <a:pPr lvl="0" indent="130175" eaLnBrk="0" fontAlgn="base" hangingPunct="0">
              <a:spcBef>
                <a:spcPct val="0"/>
              </a:spcBef>
              <a:spcAft>
                <a:spcPct val="0"/>
              </a:spcAft>
            </a:pPr>
            <a:r>
              <a:rPr lang="en-US" altLang="es-MX" sz="2000" dirty="0">
                <a:ea typeface="Verdana" panose="020B0604030504040204" pitchFamily="34" charset="0"/>
              </a:rPr>
              <a:t>Tweets: 102,422</a:t>
            </a:r>
            <a:endParaRPr lang="es-MX" altLang="es-MX" sz="2000" dirty="0"/>
          </a:p>
          <a:p>
            <a:pPr lvl="0" indent="130175" eaLnBrk="0" fontAlgn="base" hangingPunct="0">
              <a:spcBef>
                <a:spcPct val="0"/>
              </a:spcBef>
              <a:spcAft>
                <a:spcPct val="0"/>
              </a:spcAft>
            </a:pPr>
            <a:r>
              <a:rPr lang="en-US" altLang="es-MX" sz="2000" dirty="0">
                <a:ea typeface="Verdana" panose="020B0604030504040204" pitchFamily="34" charset="0"/>
              </a:rPr>
              <a:t>First: 04/10/2019 06:27:28 am</a:t>
            </a:r>
            <a:endParaRPr lang="es-MX" altLang="es-MX" sz="2000" dirty="0"/>
          </a:p>
          <a:p>
            <a:pPr lvl="0" indent="130175" eaLnBrk="0" fontAlgn="base" hangingPunct="0">
              <a:spcBef>
                <a:spcPct val="0"/>
              </a:spcBef>
              <a:spcAft>
                <a:spcPct val="0"/>
              </a:spcAft>
            </a:pPr>
            <a:r>
              <a:rPr lang="en-US" altLang="es-MX" sz="2000" dirty="0">
                <a:ea typeface="Verdana" panose="020B0604030504040204" pitchFamily="34" charset="0"/>
              </a:rPr>
              <a:t>Last: 05/10/2019 09:25:46 pm</a:t>
            </a:r>
            <a:endParaRPr lang="es-MX" altLang="es-MX" sz="2000" dirty="0"/>
          </a:p>
          <a:p>
            <a:pPr lvl="0" indent="130175" eaLnBrk="0" fontAlgn="base" hangingPunct="0">
              <a:spcBef>
                <a:spcPct val="0"/>
              </a:spcBef>
              <a:spcAft>
                <a:spcPct val="0"/>
              </a:spcAft>
            </a:pPr>
            <a:r>
              <a:rPr lang="en-US" altLang="es-MX" sz="2000" dirty="0">
                <a:ea typeface="Verdana" panose="020B0604030504040204" pitchFamily="34" charset="0"/>
              </a:rPr>
              <a:t>Time: 2 days</a:t>
            </a:r>
            <a:endParaRPr lang="es-MX" altLang="es-MX" sz="2000" dirty="0"/>
          </a:p>
          <a:p>
            <a:pPr lvl="0" indent="130175" eaLnBrk="0" fontAlgn="base" hangingPunct="0">
              <a:spcBef>
                <a:spcPct val="0"/>
              </a:spcBef>
              <a:spcAft>
                <a:spcPct val="0"/>
              </a:spcAft>
            </a:pPr>
            <a:endParaRPr lang="es-MX" altLang="es-MX" sz="2000" dirty="0"/>
          </a:p>
          <a:p>
            <a:endParaRPr lang="en-US" sz="2000" dirty="0" smtClean="0"/>
          </a:p>
          <a:p>
            <a:endParaRPr lang="en-US" sz="2000" dirty="0"/>
          </a:p>
          <a:p>
            <a:endParaRPr lang="en-US" sz="2000" dirty="0" smtClean="0"/>
          </a:p>
          <a:p>
            <a:endParaRPr lang="en-US" sz="2000" dirty="0"/>
          </a:p>
          <a:p>
            <a:endParaRPr lang="en-US" sz="2000" dirty="0" smtClean="0"/>
          </a:p>
          <a:p>
            <a:pPr algn="ctr"/>
            <a:r>
              <a:rPr lang="en-US" sz="2000" b="1" dirty="0" smtClean="0"/>
              <a:t>Downton Abbey</a:t>
            </a:r>
          </a:p>
          <a:p>
            <a:endParaRPr lang="es-MX" sz="2000" b="1" dirty="0"/>
          </a:p>
          <a:p>
            <a:r>
              <a:rPr lang="en-US" sz="2000" dirty="0"/>
              <a:t>Tweets: 104,941</a:t>
            </a:r>
            <a:endParaRPr lang="es-MX" sz="2000" dirty="0"/>
          </a:p>
          <a:p>
            <a:r>
              <a:rPr lang="en-US" sz="2000" dirty="0"/>
              <a:t>First: 04/10/2019 03:13:53 am</a:t>
            </a:r>
            <a:endParaRPr lang="es-MX" sz="2000" dirty="0"/>
          </a:p>
          <a:p>
            <a:r>
              <a:rPr lang="en-US" sz="2000" dirty="0"/>
              <a:t>Last: 06/10/2019 08:13:05 pm</a:t>
            </a:r>
            <a:endParaRPr lang="es-MX" sz="2000" dirty="0"/>
          </a:p>
          <a:p>
            <a:r>
              <a:rPr lang="en-US" sz="2000" dirty="0"/>
              <a:t>Time: 3 days</a:t>
            </a:r>
            <a:endParaRPr lang="es-MX" sz="2000" b="1" dirty="0" smtClean="0"/>
          </a:p>
        </p:txBody>
      </p:sp>
      <p:pic>
        <p:nvPicPr>
          <p:cNvPr id="2050" name="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994" y="4623294"/>
            <a:ext cx="2977213" cy="160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im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821" y="4570057"/>
            <a:ext cx="3135688" cy="170755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4"/>
          <p:cNvSpPr>
            <a:spLocks noChangeArrowheads="1"/>
          </p:cNvSpPr>
          <p:nvPr/>
        </p:nvSpPr>
        <p:spPr bwMode="auto">
          <a:xfrm>
            <a:off x="0" y="16573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063" name="image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6223" y="4623294"/>
            <a:ext cx="2880000" cy="152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ángulo 19"/>
          <p:cNvSpPr/>
          <p:nvPr/>
        </p:nvSpPr>
        <p:spPr>
          <a:xfrm>
            <a:off x="829994" y="1576627"/>
            <a:ext cx="4656406" cy="461665"/>
          </a:xfrm>
          <a:prstGeom prst="rect">
            <a:avLst/>
          </a:prstGeom>
        </p:spPr>
        <p:txBody>
          <a:bodyPr wrap="square">
            <a:spAutoFit/>
          </a:bodyPr>
          <a:lstStyle/>
          <a:p>
            <a:pPr algn="just"/>
            <a:r>
              <a:rPr lang="es-MX" sz="2400" b="1" dirty="0" err="1" smtClean="0"/>
              <a:t>Results</a:t>
            </a:r>
            <a:r>
              <a:rPr lang="es-MX" sz="2400" b="1" dirty="0" smtClean="0"/>
              <a:t> - </a:t>
            </a:r>
            <a:r>
              <a:rPr lang="es-MX" sz="2400" b="1" dirty="0" err="1" smtClean="0"/>
              <a:t>Extraction</a:t>
            </a:r>
            <a:endParaRPr lang="es-MX" sz="2400" dirty="0"/>
          </a:p>
        </p:txBody>
      </p:sp>
    </p:spTree>
    <p:extLst>
      <p:ext uri="{BB962C8B-B14F-4D97-AF65-F5344CB8AC3E}">
        <p14:creationId xmlns:p14="http://schemas.microsoft.com/office/powerpoint/2010/main" val="3060049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ev59EC2XM1APGQqBf_ggOcowL8q8b20HjprhM065bYnZJpjquBWz_nMQRfPso4tEmnF0ormbvN_IHqtmS_Ht32Nu2gkyncyMrDkW1H5Yi5o4suCT4n45koa3Auh3JA7Lr-e2H_jd3sMa8oN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4" y="47022"/>
            <a:ext cx="1455744" cy="133161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680057" y="528161"/>
            <a:ext cx="4718086" cy="461665"/>
          </a:xfrm>
          <a:prstGeom prst="rect">
            <a:avLst/>
          </a:prstGeom>
          <a:noFill/>
        </p:spPr>
        <p:txBody>
          <a:bodyPr wrap="none" rtlCol="0">
            <a:spAutoFit/>
          </a:bodyPr>
          <a:lstStyle/>
          <a:p>
            <a:pPr algn="ctr"/>
            <a:r>
              <a:rPr lang="es-MX" sz="2400" b="1" dirty="0"/>
              <a:t>Business </a:t>
            </a:r>
            <a:r>
              <a:rPr lang="es-MX" sz="2400" b="1" dirty="0" err="1"/>
              <a:t>Intelligence</a:t>
            </a:r>
            <a:r>
              <a:rPr lang="es-MX" sz="2400" b="1" dirty="0"/>
              <a:t> (Data </a:t>
            </a:r>
            <a:r>
              <a:rPr lang="es-MX" sz="2400" b="1" dirty="0" err="1"/>
              <a:t>Science</a:t>
            </a:r>
            <a:r>
              <a:rPr lang="es-MX" sz="2400" b="1" dirty="0"/>
              <a:t>)</a:t>
            </a:r>
            <a:endParaRPr lang="es-MX" sz="2400" b="1" dirty="0"/>
          </a:p>
        </p:txBody>
      </p:sp>
      <p:sp>
        <p:nvSpPr>
          <p:cNvPr id="8" name="Rectángulo 7"/>
          <p:cNvSpPr/>
          <p:nvPr/>
        </p:nvSpPr>
        <p:spPr>
          <a:xfrm>
            <a:off x="829994" y="1576627"/>
            <a:ext cx="10447606" cy="1938992"/>
          </a:xfrm>
          <a:prstGeom prst="rect">
            <a:avLst/>
          </a:prstGeom>
        </p:spPr>
        <p:txBody>
          <a:bodyPr wrap="square" numCol="3">
            <a:spAutoFit/>
          </a:bodyPr>
          <a:lstStyle/>
          <a:p>
            <a:endParaRPr lang="en-US" sz="2000" b="1" dirty="0" smtClean="0"/>
          </a:p>
          <a:p>
            <a:endParaRPr lang="en-US" sz="2000" b="1" dirty="0"/>
          </a:p>
          <a:p>
            <a:pPr algn="ctr"/>
            <a:r>
              <a:rPr lang="en-US" sz="2000" b="1" dirty="0" smtClean="0"/>
              <a:t>Ad Astra</a:t>
            </a:r>
          </a:p>
          <a:p>
            <a:endParaRPr lang="en-US" altLang="es-MX" sz="2000" b="1" dirty="0" smtClean="0">
              <a:ea typeface="Verdana" panose="020B0604030504040204" pitchFamily="34" charset="0"/>
            </a:endParaRPr>
          </a:p>
          <a:p>
            <a:endParaRPr lang="en-US" altLang="es-MX" sz="2000" b="1" dirty="0">
              <a:ea typeface="Verdana" panose="020B0604030504040204" pitchFamily="34" charset="0"/>
            </a:endParaRPr>
          </a:p>
          <a:p>
            <a:endParaRPr lang="en-US" altLang="es-MX" sz="2000" b="1" dirty="0" smtClean="0">
              <a:ea typeface="Verdana" panose="020B0604030504040204" pitchFamily="34" charset="0"/>
            </a:endParaRPr>
          </a:p>
          <a:p>
            <a:endParaRPr lang="en-US" altLang="es-MX" sz="2000" b="1" dirty="0">
              <a:ea typeface="Verdana" panose="020B0604030504040204" pitchFamily="34" charset="0"/>
            </a:endParaRPr>
          </a:p>
          <a:p>
            <a:endParaRPr lang="en-US" altLang="es-MX" sz="2000" b="1" dirty="0" smtClean="0">
              <a:ea typeface="Verdana" panose="020B0604030504040204" pitchFamily="34" charset="0"/>
            </a:endParaRPr>
          </a:p>
          <a:p>
            <a:pPr algn="ctr"/>
            <a:r>
              <a:rPr lang="en-US" altLang="es-MX" sz="2000" b="1" dirty="0" smtClean="0">
                <a:ea typeface="Verdana" panose="020B0604030504040204" pitchFamily="34" charset="0"/>
              </a:rPr>
              <a:t>Joker </a:t>
            </a:r>
          </a:p>
          <a:p>
            <a:endParaRPr lang="en-US" sz="2000" b="1" dirty="0" smtClean="0"/>
          </a:p>
          <a:p>
            <a:endParaRPr lang="en-US" sz="2000" b="1" dirty="0"/>
          </a:p>
          <a:p>
            <a:endParaRPr lang="en-US" sz="2000" b="1" dirty="0" smtClean="0"/>
          </a:p>
          <a:p>
            <a:endParaRPr lang="en-US" sz="2000" b="1" dirty="0"/>
          </a:p>
          <a:p>
            <a:endParaRPr lang="en-US" sz="2000" b="1" dirty="0" smtClean="0"/>
          </a:p>
          <a:p>
            <a:pPr algn="ctr"/>
            <a:r>
              <a:rPr lang="en-US" sz="2000" b="1" dirty="0" smtClean="0"/>
              <a:t>Downton Abbey</a:t>
            </a:r>
          </a:p>
          <a:p>
            <a:endParaRPr lang="es-MX" sz="2000" b="1" dirty="0"/>
          </a:p>
        </p:txBody>
      </p:sp>
      <p:sp>
        <p:nvSpPr>
          <p:cNvPr id="12" name="Rectangle 14"/>
          <p:cNvSpPr>
            <a:spLocks noChangeArrowheads="1"/>
          </p:cNvSpPr>
          <p:nvPr/>
        </p:nvSpPr>
        <p:spPr bwMode="auto">
          <a:xfrm>
            <a:off x="0" y="16573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9" name="Rectángulo 8"/>
          <p:cNvSpPr/>
          <p:nvPr/>
        </p:nvSpPr>
        <p:spPr>
          <a:xfrm>
            <a:off x="829994" y="1576627"/>
            <a:ext cx="4656406" cy="461665"/>
          </a:xfrm>
          <a:prstGeom prst="rect">
            <a:avLst/>
          </a:prstGeom>
        </p:spPr>
        <p:txBody>
          <a:bodyPr wrap="square">
            <a:spAutoFit/>
          </a:bodyPr>
          <a:lstStyle/>
          <a:p>
            <a:pPr algn="just"/>
            <a:r>
              <a:rPr lang="es-MX" sz="2400" b="1" dirty="0" err="1" smtClean="0"/>
              <a:t>Results</a:t>
            </a:r>
            <a:r>
              <a:rPr lang="es-MX" sz="2400" b="1" dirty="0" smtClean="0"/>
              <a:t> – </a:t>
            </a:r>
            <a:r>
              <a:rPr lang="es-MX" sz="2400" b="1" dirty="0" err="1" smtClean="0"/>
              <a:t>Count</a:t>
            </a:r>
            <a:r>
              <a:rPr lang="es-MX" sz="2400" b="1" dirty="0" smtClean="0"/>
              <a:t> of tweet per </a:t>
            </a:r>
            <a:r>
              <a:rPr lang="es-MX" sz="2400" b="1" dirty="0" err="1" smtClean="0"/>
              <a:t>day</a:t>
            </a:r>
            <a:endParaRPr lang="es-MX" sz="2400" dirty="0"/>
          </a:p>
        </p:txBody>
      </p:sp>
      <p:pic>
        <p:nvPicPr>
          <p:cNvPr id="4098" name="image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74" y="3111253"/>
            <a:ext cx="3345312"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image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962" y="3202307"/>
            <a:ext cx="3516371" cy="2575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image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2792" y="3202307"/>
            <a:ext cx="3290563" cy="2575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ángulo 12"/>
          <p:cNvSpPr/>
          <p:nvPr/>
        </p:nvSpPr>
        <p:spPr>
          <a:xfrm>
            <a:off x="3828944" y="6123227"/>
            <a:ext cx="4656406" cy="461665"/>
          </a:xfrm>
          <a:prstGeom prst="rect">
            <a:avLst/>
          </a:prstGeom>
        </p:spPr>
        <p:txBody>
          <a:bodyPr wrap="square">
            <a:spAutoFit/>
          </a:bodyPr>
          <a:lstStyle/>
          <a:p>
            <a:pPr algn="just"/>
            <a:r>
              <a:rPr lang="es-MX" sz="2400" dirty="0" err="1" smtClean="0"/>
              <a:t>From</a:t>
            </a:r>
            <a:r>
              <a:rPr lang="es-MX" sz="2400" dirty="0" smtClean="0"/>
              <a:t> </a:t>
            </a:r>
            <a:r>
              <a:rPr lang="es-MX" sz="2400" dirty="0" err="1"/>
              <a:t>O</a:t>
            </a:r>
            <a:r>
              <a:rPr lang="es-MX" sz="2400" dirty="0" err="1" smtClean="0"/>
              <a:t>ctuber</a:t>
            </a:r>
            <a:r>
              <a:rPr lang="es-MX" sz="2400" dirty="0" smtClean="0"/>
              <a:t> 4 to </a:t>
            </a:r>
            <a:r>
              <a:rPr lang="es-MX" sz="2400" dirty="0" err="1"/>
              <a:t>O</a:t>
            </a:r>
            <a:r>
              <a:rPr lang="es-MX" sz="2400" dirty="0" err="1" smtClean="0"/>
              <a:t>ctuber</a:t>
            </a:r>
            <a:r>
              <a:rPr lang="es-MX" sz="2400" dirty="0" smtClean="0"/>
              <a:t> 8, 2019.</a:t>
            </a:r>
            <a:endParaRPr lang="es-MX" sz="2400" dirty="0"/>
          </a:p>
        </p:txBody>
      </p:sp>
    </p:spTree>
    <p:extLst>
      <p:ext uri="{BB962C8B-B14F-4D97-AF65-F5344CB8AC3E}">
        <p14:creationId xmlns:p14="http://schemas.microsoft.com/office/powerpoint/2010/main" val="1398717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ev59EC2XM1APGQqBf_ggOcowL8q8b20HjprhM065bYnZJpjquBWz_nMQRfPso4tEmnF0ormbvN_IHqtmS_Ht32Nu2gkyncyMrDkW1H5Yi5o4suCT4n45koa3Auh3JA7Lr-e2H_jd3sMa8oN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4" y="47022"/>
            <a:ext cx="1455744" cy="133161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680057" y="528161"/>
            <a:ext cx="4718086" cy="461665"/>
          </a:xfrm>
          <a:prstGeom prst="rect">
            <a:avLst/>
          </a:prstGeom>
          <a:noFill/>
        </p:spPr>
        <p:txBody>
          <a:bodyPr wrap="none" rtlCol="0">
            <a:spAutoFit/>
          </a:bodyPr>
          <a:lstStyle/>
          <a:p>
            <a:pPr algn="ctr"/>
            <a:r>
              <a:rPr lang="es-MX" sz="2400" b="1" dirty="0"/>
              <a:t>Business </a:t>
            </a:r>
            <a:r>
              <a:rPr lang="es-MX" sz="2400" b="1" dirty="0" err="1"/>
              <a:t>Intelligence</a:t>
            </a:r>
            <a:r>
              <a:rPr lang="es-MX" sz="2400" b="1" dirty="0"/>
              <a:t> (Data </a:t>
            </a:r>
            <a:r>
              <a:rPr lang="es-MX" sz="2400" b="1" dirty="0" err="1"/>
              <a:t>Science</a:t>
            </a:r>
            <a:r>
              <a:rPr lang="es-MX" sz="2400" b="1" dirty="0"/>
              <a:t>)</a:t>
            </a:r>
            <a:endParaRPr lang="es-MX" sz="2400" b="1" dirty="0"/>
          </a:p>
        </p:txBody>
      </p:sp>
      <p:sp>
        <p:nvSpPr>
          <p:cNvPr id="8" name="Rectángulo 7"/>
          <p:cNvSpPr/>
          <p:nvPr/>
        </p:nvSpPr>
        <p:spPr>
          <a:xfrm>
            <a:off x="829994" y="1576627"/>
            <a:ext cx="10447606" cy="1938992"/>
          </a:xfrm>
          <a:prstGeom prst="rect">
            <a:avLst/>
          </a:prstGeom>
        </p:spPr>
        <p:txBody>
          <a:bodyPr wrap="square" numCol="3">
            <a:spAutoFit/>
          </a:bodyPr>
          <a:lstStyle/>
          <a:p>
            <a:endParaRPr lang="en-US" sz="2000" b="1" dirty="0" smtClean="0"/>
          </a:p>
          <a:p>
            <a:endParaRPr lang="en-US" sz="2000" b="1" dirty="0"/>
          </a:p>
          <a:p>
            <a:pPr algn="ctr"/>
            <a:r>
              <a:rPr lang="en-US" sz="2000" b="1" dirty="0" smtClean="0"/>
              <a:t>Ad Astra</a:t>
            </a:r>
          </a:p>
          <a:p>
            <a:endParaRPr lang="en-US" altLang="es-MX" sz="2000" b="1" dirty="0" smtClean="0">
              <a:ea typeface="Verdana" panose="020B0604030504040204" pitchFamily="34" charset="0"/>
            </a:endParaRPr>
          </a:p>
          <a:p>
            <a:endParaRPr lang="en-US" altLang="es-MX" sz="2000" b="1" dirty="0">
              <a:ea typeface="Verdana" panose="020B0604030504040204" pitchFamily="34" charset="0"/>
            </a:endParaRPr>
          </a:p>
          <a:p>
            <a:endParaRPr lang="en-US" altLang="es-MX" sz="2000" b="1" dirty="0" smtClean="0">
              <a:ea typeface="Verdana" panose="020B0604030504040204" pitchFamily="34" charset="0"/>
            </a:endParaRPr>
          </a:p>
          <a:p>
            <a:endParaRPr lang="en-US" altLang="es-MX" sz="2000" b="1" dirty="0">
              <a:ea typeface="Verdana" panose="020B0604030504040204" pitchFamily="34" charset="0"/>
            </a:endParaRPr>
          </a:p>
          <a:p>
            <a:endParaRPr lang="en-US" altLang="es-MX" sz="2000" b="1" dirty="0" smtClean="0">
              <a:ea typeface="Verdana" panose="020B0604030504040204" pitchFamily="34" charset="0"/>
            </a:endParaRPr>
          </a:p>
          <a:p>
            <a:pPr algn="ctr"/>
            <a:r>
              <a:rPr lang="en-US" altLang="es-MX" sz="2000" b="1" dirty="0" smtClean="0">
                <a:ea typeface="Verdana" panose="020B0604030504040204" pitchFamily="34" charset="0"/>
              </a:rPr>
              <a:t>Joker </a:t>
            </a:r>
          </a:p>
          <a:p>
            <a:endParaRPr lang="en-US" sz="2000" b="1" dirty="0" smtClean="0"/>
          </a:p>
          <a:p>
            <a:endParaRPr lang="en-US" sz="2000" b="1" dirty="0"/>
          </a:p>
          <a:p>
            <a:endParaRPr lang="en-US" sz="2000" b="1" dirty="0" smtClean="0"/>
          </a:p>
          <a:p>
            <a:endParaRPr lang="en-US" sz="2000" b="1" dirty="0"/>
          </a:p>
          <a:p>
            <a:endParaRPr lang="en-US" sz="2000" b="1" dirty="0" smtClean="0"/>
          </a:p>
          <a:p>
            <a:pPr algn="ctr"/>
            <a:r>
              <a:rPr lang="en-US" sz="2000" b="1" dirty="0" smtClean="0"/>
              <a:t>Downton Abbey</a:t>
            </a:r>
          </a:p>
          <a:p>
            <a:endParaRPr lang="es-MX" sz="2000" b="1" dirty="0"/>
          </a:p>
        </p:txBody>
      </p:sp>
      <p:sp>
        <p:nvSpPr>
          <p:cNvPr id="12" name="Rectangle 14"/>
          <p:cNvSpPr>
            <a:spLocks noChangeArrowheads="1"/>
          </p:cNvSpPr>
          <p:nvPr/>
        </p:nvSpPr>
        <p:spPr bwMode="auto">
          <a:xfrm>
            <a:off x="0" y="16573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9" name="Rectángulo 8"/>
          <p:cNvSpPr/>
          <p:nvPr/>
        </p:nvSpPr>
        <p:spPr>
          <a:xfrm>
            <a:off x="829994" y="1576627"/>
            <a:ext cx="4656406" cy="461665"/>
          </a:xfrm>
          <a:prstGeom prst="rect">
            <a:avLst/>
          </a:prstGeom>
        </p:spPr>
        <p:txBody>
          <a:bodyPr wrap="square">
            <a:spAutoFit/>
          </a:bodyPr>
          <a:lstStyle/>
          <a:p>
            <a:pPr algn="just"/>
            <a:r>
              <a:rPr lang="es-MX" sz="2400" b="1" dirty="0" err="1" smtClean="0"/>
              <a:t>Results</a:t>
            </a:r>
            <a:r>
              <a:rPr lang="es-MX" sz="2400" b="1" dirty="0" smtClean="0"/>
              <a:t> – </a:t>
            </a:r>
            <a:r>
              <a:rPr lang="es-MX" sz="2400" b="1" dirty="0" err="1" smtClean="0"/>
              <a:t>Sentiment</a:t>
            </a:r>
            <a:endParaRPr lang="es-MX" sz="2400" dirty="0"/>
          </a:p>
        </p:txBody>
      </p:sp>
      <p:pic>
        <p:nvPicPr>
          <p:cNvPr id="5122" name="image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33" y="2910098"/>
            <a:ext cx="3626450" cy="247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imag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6556" y="2910098"/>
            <a:ext cx="3616803" cy="241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image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3359" y="2692400"/>
            <a:ext cx="3934028"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ángulo 12"/>
          <p:cNvSpPr/>
          <p:nvPr/>
        </p:nvSpPr>
        <p:spPr>
          <a:xfrm>
            <a:off x="829994" y="5777607"/>
            <a:ext cx="10841306" cy="707886"/>
          </a:xfrm>
          <a:prstGeom prst="rect">
            <a:avLst/>
          </a:prstGeom>
        </p:spPr>
        <p:txBody>
          <a:bodyPr wrap="square">
            <a:spAutoFit/>
          </a:bodyPr>
          <a:lstStyle/>
          <a:p>
            <a:pPr algn="just"/>
            <a:r>
              <a:rPr lang="es-MX" sz="2000" dirty="0" err="1" smtClean="0"/>
              <a:t>Sentiment</a:t>
            </a:r>
            <a:r>
              <a:rPr lang="es-MX" sz="2000" dirty="0" smtClean="0"/>
              <a:t> rating: </a:t>
            </a:r>
          </a:p>
          <a:p>
            <a:pPr algn="ctr"/>
            <a:r>
              <a:rPr lang="es-MX" sz="2000" dirty="0" smtClean="0"/>
              <a:t>0: </a:t>
            </a:r>
            <a:r>
              <a:rPr lang="es-MX" sz="2000" dirty="0" err="1" smtClean="0"/>
              <a:t>Very</a:t>
            </a:r>
            <a:r>
              <a:rPr lang="es-MX" sz="2000" dirty="0" smtClean="0"/>
              <a:t> </a:t>
            </a:r>
            <a:r>
              <a:rPr lang="es-MX" sz="2000" dirty="0" err="1" smtClean="0"/>
              <a:t>Negative</a:t>
            </a:r>
            <a:r>
              <a:rPr lang="es-MX" sz="2000" dirty="0" smtClean="0"/>
              <a:t>	1: </a:t>
            </a:r>
            <a:r>
              <a:rPr lang="es-MX" sz="2000" dirty="0" err="1" smtClean="0"/>
              <a:t>Negative</a:t>
            </a:r>
            <a:r>
              <a:rPr lang="es-MX" sz="2000" dirty="0" smtClean="0"/>
              <a:t>	2:Neutral	3: Positive	4: </a:t>
            </a:r>
            <a:r>
              <a:rPr lang="es-MX" sz="2000" dirty="0" err="1" smtClean="0"/>
              <a:t>Very</a:t>
            </a:r>
            <a:r>
              <a:rPr lang="es-MX" sz="2000" dirty="0" smtClean="0"/>
              <a:t> positive</a:t>
            </a:r>
            <a:endParaRPr lang="es-MX" sz="2000" dirty="0"/>
          </a:p>
        </p:txBody>
      </p:sp>
    </p:spTree>
    <p:extLst>
      <p:ext uri="{BB962C8B-B14F-4D97-AF65-F5344CB8AC3E}">
        <p14:creationId xmlns:p14="http://schemas.microsoft.com/office/powerpoint/2010/main" val="1954973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yev59EC2XM1APGQqBf_ggOcowL8q8b20HjprhM065bYnZJpjquBWz_nMQRfPso4tEmnF0ormbvN_IHqtmS_Ht32Nu2gkyncyMrDkW1H5Yi5o4suCT4n45koa3Auh3JA7Lr-e2H_jd3sMa8oNj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4" y="47022"/>
            <a:ext cx="1455744" cy="133161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680057" y="528161"/>
            <a:ext cx="4718086" cy="461665"/>
          </a:xfrm>
          <a:prstGeom prst="rect">
            <a:avLst/>
          </a:prstGeom>
          <a:noFill/>
        </p:spPr>
        <p:txBody>
          <a:bodyPr wrap="none" rtlCol="0">
            <a:spAutoFit/>
          </a:bodyPr>
          <a:lstStyle/>
          <a:p>
            <a:pPr algn="ctr"/>
            <a:r>
              <a:rPr lang="es-MX" sz="2400" b="1" dirty="0"/>
              <a:t>Business </a:t>
            </a:r>
            <a:r>
              <a:rPr lang="es-MX" sz="2400" b="1" dirty="0" err="1"/>
              <a:t>Intelligence</a:t>
            </a:r>
            <a:r>
              <a:rPr lang="es-MX" sz="2400" b="1" dirty="0"/>
              <a:t> (Data </a:t>
            </a:r>
            <a:r>
              <a:rPr lang="es-MX" sz="2400" b="1" dirty="0" err="1"/>
              <a:t>Science</a:t>
            </a:r>
            <a:r>
              <a:rPr lang="es-MX" sz="2400" b="1" dirty="0"/>
              <a:t>)</a:t>
            </a:r>
            <a:endParaRPr lang="es-MX" sz="2400" b="1" dirty="0"/>
          </a:p>
        </p:txBody>
      </p:sp>
      <p:sp>
        <p:nvSpPr>
          <p:cNvPr id="12" name="Rectangle 14"/>
          <p:cNvSpPr>
            <a:spLocks noChangeArrowheads="1"/>
          </p:cNvSpPr>
          <p:nvPr/>
        </p:nvSpPr>
        <p:spPr bwMode="auto">
          <a:xfrm>
            <a:off x="0" y="16573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9" name="Rectángulo 8"/>
          <p:cNvSpPr/>
          <p:nvPr/>
        </p:nvSpPr>
        <p:spPr>
          <a:xfrm>
            <a:off x="829994" y="1576627"/>
            <a:ext cx="10244406" cy="4524315"/>
          </a:xfrm>
          <a:prstGeom prst="rect">
            <a:avLst/>
          </a:prstGeom>
        </p:spPr>
        <p:txBody>
          <a:bodyPr wrap="square">
            <a:spAutoFit/>
          </a:bodyPr>
          <a:lstStyle/>
          <a:p>
            <a:pPr algn="just"/>
            <a:r>
              <a:rPr lang="es-MX" sz="2400" b="1" dirty="0" err="1" smtClean="0"/>
              <a:t>Conclusions</a:t>
            </a:r>
            <a:endParaRPr lang="es-MX" sz="2400" b="1" dirty="0" smtClean="0"/>
          </a:p>
          <a:p>
            <a:pPr algn="just"/>
            <a:endParaRPr lang="es-MX" sz="2400" b="1" dirty="0"/>
          </a:p>
          <a:p>
            <a:pPr algn="just"/>
            <a:r>
              <a:rPr lang="en-US" sz="2400" dirty="0"/>
              <a:t>Analyzing text data using Stanford’s </a:t>
            </a:r>
            <a:r>
              <a:rPr lang="en-US" sz="2400" dirty="0" err="1"/>
              <a:t>CoreNLP</a:t>
            </a:r>
            <a:r>
              <a:rPr lang="en-US" sz="2400" dirty="0"/>
              <a:t>, makes the analysis of data easy and efficient. </a:t>
            </a:r>
            <a:endParaRPr lang="en-US" sz="2400" dirty="0" smtClean="0"/>
          </a:p>
          <a:p>
            <a:pPr algn="just"/>
            <a:endParaRPr lang="en-US" sz="2400" dirty="0" smtClean="0"/>
          </a:p>
          <a:p>
            <a:pPr algn="just"/>
            <a:r>
              <a:rPr lang="en-US" sz="2400" dirty="0" smtClean="0"/>
              <a:t>Most </a:t>
            </a:r>
            <a:r>
              <a:rPr lang="en-US" sz="2400" dirty="0"/>
              <a:t>of the tweets shows some texts that gets a negative score due some words in the sentence has a negative effect. As we advance in score, we identify positive words and less appearance of negative words or sentences. </a:t>
            </a:r>
            <a:endParaRPr lang="en-US" sz="2400" dirty="0" smtClean="0"/>
          </a:p>
          <a:p>
            <a:pPr algn="just"/>
            <a:endParaRPr lang="en-US" sz="2400" dirty="0" smtClean="0"/>
          </a:p>
          <a:p>
            <a:pPr algn="just"/>
            <a:r>
              <a:rPr lang="en-US" sz="2400" dirty="0" smtClean="0"/>
              <a:t>Natural </a:t>
            </a:r>
            <a:r>
              <a:rPr lang="en-US" sz="2400" dirty="0"/>
              <a:t>Language Processing (NLP) is advancing and the sentiment analysis studies are increasing in the last years, though there are challenges for NLP like language diversity, satire and emoticon detection.</a:t>
            </a:r>
            <a:endParaRPr lang="es-MX" sz="2400" dirty="0"/>
          </a:p>
        </p:txBody>
      </p:sp>
    </p:spTree>
    <p:extLst>
      <p:ext uri="{BB962C8B-B14F-4D97-AF65-F5344CB8AC3E}">
        <p14:creationId xmlns:p14="http://schemas.microsoft.com/office/powerpoint/2010/main" val="4245849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533</Words>
  <Application>Microsoft Office PowerPoint</Application>
  <PresentationFormat>Panorámica</PresentationFormat>
  <Paragraphs>107</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RIOJA ROMO JUAN EDUARDO</dc:creator>
  <cp:lastModifiedBy>RIOJA ROMO JUAN EDUARDO</cp:lastModifiedBy>
  <cp:revision>19</cp:revision>
  <dcterms:created xsi:type="dcterms:W3CDTF">2018-05-10T00:17:46Z</dcterms:created>
  <dcterms:modified xsi:type="dcterms:W3CDTF">2019-10-17T20:30:49Z</dcterms:modified>
</cp:coreProperties>
</file>