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59D1-0872-4CAB-AB62-90695EB2A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Optimización de Agentes Bilaterales con BOA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58A27-723A-47D6-8015-124AF983E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Serrano Hernández</a:t>
            </a:r>
          </a:p>
        </p:txBody>
      </p:sp>
    </p:spTree>
    <p:extLst>
      <p:ext uri="{BB962C8B-B14F-4D97-AF65-F5344CB8AC3E}">
        <p14:creationId xmlns:p14="http://schemas.microsoft.com/office/powerpoint/2010/main" val="233525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NiceOrDie.xml – (16 negociaciones)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29E22AA-2150-45AC-86E3-FCBE8081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38328"/>
              </p:ext>
            </p:extLst>
          </p:nvPr>
        </p:nvGraphicFramePr>
        <p:xfrm>
          <a:off x="3869267" y="1364566"/>
          <a:ext cx="7474594" cy="415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2022752350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2696672485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4563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7068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1440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78180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2418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80113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3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Grocery_domain.xml – (16 negociaciones)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1D4FCE-2531-4D0E-A37B-16CEA8A3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20021"/>
              </p:ext>
            </p:extLst>
          </p:nvPr>
        </p:nvGraphicFramePr>
        <p:xfrm>
          <a:off x="3869268" y="1364566"/>
          <a:ext cx="7474594" cy="415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3038201195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1684416880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846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60814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8705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23755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7955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04943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0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Energy-A-</a:t>
            </a:r>
            <a:r>
              <a:rPr lang="es-ES" sz="2400" b="1" dirty="0" err="1"/>
              <a:t>domain.xm</a:t>
            </a:r>
            <a:endParaRPr lang="es-ES" sz="2400" b="1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29E22AA-2150-45AC-86E3-FCBE8081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46828"/>
              </p:ext>
            </p:extLst>
          </p:nvPr>
        </p:nvGraphicFramePr>
        <p:xfrm>
          <a:off x="3869267" y="1364566"/>
          <a:ext cx="7474594" cy="472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2022752350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2696672485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4563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7068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1440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78180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2418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80113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36124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9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43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A115-E822-4189-97AF-5E5DA6B7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B8B21-25D2-4EE8-99A1-98D85170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Metodología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Búsqueda en rejilla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599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4DED-64BB-4BFD-9B9C-6DF6F6D2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61C61-6C60-4226-9B8D-60B5AB68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Optimizar</a:t>
            </a:r>
            <a:r>
              <a:rPr lang="es-ES" dirty="0"/>
              <a:t> un agente de negociación</a:t>
            </a:r>
          </a:p>
          <a:p>
            <a:r>
              <a:rPr lang="es-ES" dirty="0"/>
              <a:t>Crear al agente dentro del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b="1" dirty="0"/>
              <a:t>BOA</a:t>
            </a:r>
          </a:p>
          <a:p>
            <a:r>
              <a:rPr lang="es-ES" dirty="0"/>
              <a:t>Someter al agente a negociaciones </a:t>
            </a:r>
            <a:r>
              <a:rPr lang="es-ES" b="1" dirty="0"/>
              <a:t>bilaterales</a:t>
            </a:r>
          </a:p>
          <a:p>
            <a:r>
              <a:rPr lang="es-ES" dirty="0"/>
              <a:t>Cumplir una serie de restricciones:</a:t>
            </a:r>
          </a:p>
          <a:p>
            <a:pPr lvl="1"/>
            <a:r>
              <a:rPr lang="es-ES" sz="2000" dirty="0"/>
              <a:t>Negociaciones de 1000 </a:t>
            </a:r>
            <a:r>
              <a:rPr lang="es-ES" sz="2000" b="1" dirty="0"/>
              <a:t>rondas discretas </a:t>
            </a:r>
            <a:r>
              <a:rPr lang="es-ES" sz="2000" dirty="0"/>
              <a:t>de duración</a:t>
            </a:r>
          </a:p>
          <a:p>
            <a:pPr lvl="1"/>
            <a:r>
              <a:rPr lang="es-ES" sz="2000" dirty="0"/>
              <a:t>Evaluación sobre 3 </a:t>
            </a:r>
            <a:r>
              <a:rPr lang="es-ES" sz="2000" b="1" dirty="0"/>
              <a:t>dominios</a:t>
            </a:r>
            <a:r>
              <a:rPr lang="es-ES" sz="2000" dirty="0"/>
              <a:t> de negociación </a:t>
            </a:r>
            <a:r>
              <a:rPr lang="es-ES" sz="2000" b="1" dirty="0"/>
              <a:t>diferenciados</a:t>
            </a:r>
          </a:p>
          <a:p>
            <a:pPr lvl="1"/>
            <a:r>
              <a:rPr lang="es-ES" sz="2000" dirty="0"/>
              <a:t>Evaluación contra 4 </a:t>
            </a:r>
            <a:r>
              <a:rPr lang="es-ES" sz="2000" b="1" dirty="0"/>
              <a:t>agentes</a:t>
            </a:r>
            <a:r>
              <a:rPr lang="es-ES" sz="2000" dirty="0"/>
              <a:t> </a:t>
            </a:r>
            <a:r>
              <a:rPr lang="es-ES" sz="2000" b="1" dirty="0"/>
              <a:t>seleccionados </a:t>
            </a:r>
            <a:r>
              <a:rPr lang="es-ES" sz="2000" dirty="0"/>
              <a:t>a conciencia</a:t>
            </a:r>
          </a:p>
          <a:p>
            <a:pPr lvl="1"/>
            <a:r>
              <a:rPr lang="es-ES" sz="2000" b="1" dirty="0"/>
              <a:t>Sin aprendizaje</a:t>
            </a:r>
            <a:r>
              <a:rPr lang="es-ES" sz="2000" dirty="0"/>
              <a:t> entre sesiones de negociación</a:t>
            </a:r>
          </a:p>
          <a:p>
            <a:pPr lvl="1"/>
            <a:r>
              <a:rPr lang="es-ES" sz="2000" dirty="0"/>
              <a:t>El valor a </a:t>
            </a:r>
            <a:r>
              <a:rPr lang="es-ES" sz="2000" b="1" dirty="0"/>
              <a:t>optimizar</a:t>
            </a:r>
            <a:r>
              <a:rPr lang="es-ES" sz="2000" dirty="0"/>
              <a:t> es la </a:t>
            </a:r>
            <a:r>
              <a:rPr lang="es-ES" sz="2000" b="1" dirty="0"/>
              <a:t>utilidad</a:t>
            </a:r>
            <a:r>
              <a:rPr lang="es-ES" sz="2000" dirty="0"/>
              <a:t> </a:t>
            </a:r>
            <a:r>
              <a:rPr lang="es-ES" sz="2000" b="1" dirty="0"/>
              <a:t>propia</a:t>
            </a:r>
            <a:r>
              <a:rPr lang="es-ES" sz="2000" dirty="0"/>
              <a:t> obtenida </a:t>
            </a:r>
            <a:r>
              <a:rPr lang="es-ES" dirty="0"/>
              <a:t>de la negociación</a:t>
            </a:r>
          </a:p>
        </p:txBody>
      </p:sp>
    </p:spTree>
    <p:extLst>
      <p:ext uri="{BB962C8B-B14F-4D97-AF65-F5344CB8AC3E}">
        <p14:creationId xmlns:p14="http://schemas.microsoft.com/office/powerpoint/2010/main" val="11449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33B17-E0C6-4388-8780-E75B3336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GENIUS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A7D0EDD-D851-4D29-92B4-A781365BE522}"/>
              </a:ext>
            </a:extLst>
          </p:cNvPr>
          <p:cNvSpPr txBox="1">
            <a:spLocks/>
          </p:cNvSpPr>
          <p:nvPr/>
        </p:nvSpPr>
        <p:spPr>
          <a:xfrm>
            <a:off x="3869268" y="1515528"/>
            <a:ext cx="7315200" cy="1170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Plataforma basada en </a:t>
            </a:r>
            <a:r>
              <a:rPr lang="es-ES" b="1" dirty="0"/>
              <a:t>Java</a:t>
            </a:r>
            <a:r>
              <a:rPr lang="es-ES" dirty="0"/>
              <a:t>. Esta diseñada para facilitar la </a:t>
            </a:r>
            <a:r>
              <a:rPr lang="es-ES" b="1" dirty="0"/>
              <a:t>creación</a:t>
            </a:r>
            <a:r>
              <a:rPr lang="es-ES" dirty="0"/>
              <a:t> de </a:t>
            </a:r>
            <a:r>
              <a:rPr lang="es-ES" b="1" dirty="0"/>
              <a:t>agentes</a:t>
            </a:r>
            <a:r>
              <a:rPr lang="es-ES" dirty="0"/>
              <a:t> </a:t>
            </a:r>
            <a:r>
              <a:rPr lang="es-ES" b="1" dirty="0"/>
              <a:t>negociadores</a:t>
            </a:r>
            <a:r>
              <a:rPr lang="es-ES" dirty="0"/>
              <a:t>, así como </a:t>
            </a:r>
            <a:r>
              <a:rPr lang="es-ES" b="1" dirty="0"/>
              <a:t>dominios</a:t>
            </a:r>
            <a:r>
              <a:rPr lang="es-ES" dirty="0"/>
              <a:t> que </a:t>
            </a:r>
            <a:r>
              <a:rPr lang="es-ES" b="1" dirty="0"/>
              <a:t>contextualizan</a:t>
            </a:r>
            <a:r>
              <a:rPr lang="es-ES" dirty="0"/>
              <a:t> las negociaciones. La misma plataforma ofrece herramientas para la </a:t>
            </a:r>
            <a:r>
              <a:rPr lang="es-ES" b="1" dirty="0"/>
              <a:t>simulación</a:t>
            </a:r>
            <a:r>
              <a:rPr lang="es-ES" dirty="0"/>
              <a:t> de sesiones de </a:t>
            </a:r>
            <a:r>
              <a:rPr lang="es-ES" b="1" dirty="0"/>
              <a:t>negociación</a:t>
            </a:r>
            <a:r>
              <a:rPr lang="es-ES" dirty="0"/>
              <a:t> y </a:t>
            </a:r>
            <a:r>
              <a:rPr lang="es-ES" b="1" dirty="0"/>
              <a:t>torneos</a:t>
            </a:r>
            <a:r>
              <a:rPr lang="es-ES" dirty="0"/>
              <a:t> entre los agentes dentro de los dominios.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6FEE61-B309-45A3-A4C1-658532688BD8}"/>
              </a:ext>
            </a:extLst>
          </p:cNvPr>
          <p:cNvSpPr txBox="1">
            <a:spLocks/>
          </p:cNvSpPr>
          <p:nvPr/>
        </p:nvSpPr>
        <p:spPr>
          <a:xfrm>
            <a:off x="3869267" y="3034937"/>
            <a:ext cx="7315200" cy="47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Framework BOA</a:t>
            </a:r>
          </a:p>
        </p:txBody>
      </p:sp>
      <p:pic>
        <p:nvPicPr>
          <p:cNvPr id="1026" name="Picture 2" descr="The BOA framework negotiation flow (adapted from Baarslag et al. [4]) ">
            <a:extLst>
              <a:ext uri="{FF2B5EF4-FFF2-40B4-BE49-F238E27FC236}">
                <a16:creationId xmlns:a16="http://schemas.microsoft.com/office/drawing/2014/main" id="{A317A706-2140-4173-80D4-CD211ACD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76" y="3682334"/>
            <a:ext cx="4041592" cy="21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7D5812B-DD56-4462-96CF-41F177AF6094}"/>
              </a:ext>
            </a:extLst>
          </p:cNvPr>
          <p:cNvSpPr txBox="1">
            <a:spLocks/>
          </p:cNvSpPr>
          <p:nvPr/>
        </p:nvSpPr>
        <p:spPr>
          <a:xfrm>
            <a:off x="3869267" y="3583162"/>
            <a:ext cx="3114629" cy="264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Definición modular del agente. Permite permutar componentes:</a:t>
            </a:r>
          </a:p>
          <a:p>
            <a:r>
              <a:rPr lang="es-ES" sz="2400" dirty="0"/>
              <a:t>Estrategia de aceptación</a:t>
            </a:r>
          </a:p>
          <a:p>
            <a:r>
              <a:rPr lang="es-ES" sz="2400" dirty="0"/>
              <a:t>Estrategia de puja</a:t>
            </a:r>
          </a:p>
          <a:p>
            <a:r>
              <a:rPr lang="es-ES" sz="2400" dirty="0"/>
              <a:t>Modelo de oponente</a:t>
            </a:r>
          </a:p>
          <a:p>
            <a:r>
              <a:rPr lang="es-ES" sz="2400" dirty="0"/>
              <a:t>Modelado de la estrategia del oponente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0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Búsqueda en rejilla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1519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Método de </a:t>
            </a:r>
            <a:r>
              <a:rPr lang="es-ES" b="1" dirty="0"/>
              <a:t>búsqueda</a:t>
            </a:r>
            <a:r>
              <a:rPr lang="es-ES" dirty="0"/>
              <a:t> </a:t>
            </a:r>
            <a:r>
              <a:rPr lang="es-ES" b="1" dirty="0"/>
              <a:t>exhaustiva</a:t>
            </a:r>
          </a:p>
          <a:p>
            <a:pPr algn="just"/>
            <a:r>
              <a:rPr lang="es-ES" dirty="0"/>
              <a:t>Espacio de búsqueda restringido por los </a:t>
            </a:r>
            <a:r>
              <a:rPr lang="es-ES" b="1" dirty="0" err="1"/>
              <a:t>hiperparámetros</a:t>
            </a:r>
            <a:endParaRPr lang="es-ES" b="1" dirty="0"/>
          </a:p>
          <a:p>
            <a:pPr lvl="1" algn="just"/>
            <a:r>
              <a:rPr lang="es-ES" b="1" dirty="0"/>
              <a:t>Módulos</a:t>
            </a:r>
            <a:r>
              <a:rPr lang="es-ES" dirty="0"/>
              <a:t> de los agentes BOA</a:t>
            </a:r>
          </a:p>
          <a:p>
            <a:pPr algn="just"/>
            <a:r>
              <a:rPr lang="es-ES" b="1" dirty="0"/>
              <a:t>Combinatoria</a:t>
            </a:r>
            <a:r>
              <a:rPr lang="es-ES" dirty="0"/>
              <a:t> </a:t>
            </a:r>
            <a:r>
              <a:rPr lang="es-ES" b="1" dirty="0"/>
              <a:t>explosiva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3B1173C-F4FD-4840-8855-56A6AA07CE4F}"/>
              </a:ext>
            </a:extLst>
          </p:cNvPr>
          <p:cNvSpPr txBox="1">
            <a:spLocks/>
          </p:cNvSpPr>
          <p:nvPr/>
        </p:nvSpPr>
        <p:spPr>
          <a:xfrm>
            <a:off x="3869268" y="3174199"/>
            <a:ext cx="7315200" cy="50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sz="2400" b="1" dirty="0"/>
              <a:t>Negociaciones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C9335C8-9CDC-4A0D-B26E-CA794E5EBF05}"/>
              </a:ext>
            </a:extLst>
          </p:cNvPr>
          <p:cNvSpPr txBox="1">
            <a:spLocks/>
          </p:cNvSpPr>
          <p:nvPr/>
        </p:nvSpPr>
        <p:spPr>
          <a:xfrm>
            <a:off x="3869268" y="3827360"/>
            <a:ext cx="7315200" cy="202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De naturaleza </a:t>
            </a:r>
            <a:r>
              <a:rPr lang="es-ES" b="1" dirty="0"/>
              <a:t>estocástica</a:t>
            </a:r>
          </a:p>
          <a:p>
            <a:pPr lvl="1" algn="just"/>
            <a:r>
              <a:rPr lang="es-ES" dirty="0"/>
              <a:t>De 3 – 5 ejecuciones por configuración para contrapesar</a:t>
            </a:r>
          </a:p>
          <a:p>
            <a:pPr algn="just"/>
            <a:r>
              <a:rPr lang="es-ES" b="1" dirty="0"/>
              <a:t>3</a:t>
            </a:r>
            <a:r>
              <a:rPr lang="es-ES" dirty="0"/>
              <a:t> tipos de </a:t>
            </a:r>
            <a:r>
              <a:rPr lang="es-ES" b="1" dirty="0"/>
              <a:t>dominio</a:t>
            </a:r>
            <a:r>
              <a:rPr lang="es-ES" dirty="0"/>
              <a:t> diferenciados por una </a:t>
            </a:r>
            <a:r>
              <a:rPr lang="es-ES" b="1" dirty="0"/>
              <a:t>creciente</a:t>
            </a:r>
            <a:r>
              <a:rPr lang="es-ES" dirty="0"/>
              <a:t> </a:t>
            </a:r>
            <a:r>
              <a:rPr lang="es-ES" b="1" dirty="0"/>
              <a:t>complejidad</a:t>
            </a:r>
          </a:p>
          <a:p>
            <a:pPr lvl="1" algn="just"/>
            <a:r>
              <a:rPr lang="es-ES" dirty="0"/>
              <a:t>Mayor número de elementos</a:t>
            </a:r>
          </a:p>
          <a:p>
            <a:pPr algn="just"/>
            <a:r>
              <a:rPr lang="es-ES" b="1" dirty="0"/>
              <a:t>4</a:t>
            </a:r>
            <a:r>
              <a:rPr lang="es-ES" dirty="0"/>
              <a:t> </a:t>
            </a:r>
            <a:r>
              <a:rPr lang="es-ES" b="1" dirty="0"/>
              <a:t>oponentes</a:t>
            </a:r>
            <a:r>
              <a:rPr lang="es-ES" dirty="0"/>
              <a:t> a enfrentar escogidos a conciencia</a:t>
            </a:r>
          </a:p>
          <a:p>
            <a:pPr lvl="1" algn="just"/>
            <a:r>
              <a:rPr lang="es-ES" dirty="0"/>
              <a:t> </a:t>
            </a:r>
            <a:r>
              <a:rPr lang="es-ES" b="1" dirty="0"/>
              <a:t>Ganadores</a:t>
            </a:r>
            <a:r>
              <a:rPr lang="es-ES" dirty="0"/>
              <a:t> de</a:t>
            </a:r>
            <a:r>
              <a:rPr lang="es-ES" b="1" dirty="0"/>
              <a:t> </a:t>
            </a:r>
            <a:r>
              <a:rPr lang="es-ES" dirty="0"/>
              <a:t>competiciones</a:t>
            </a:r>
          </a:p>
        </p:txBody>
      </p:sp>
    </p:spTree>
    <p:extLst>
      <p:ext uri="{BB962C8B-B14F-4D97-AF65-F5344CB8AC3E}">
        <p14:creationId xmlns:p14="http://schemas.microsoft.com/office/powerpoint/2010/main" val="22852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4491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NiceOrDie.xml</a:t>
            </a:r>
          </a:p>
          <a:p>
            <a:pPr lvl="1" algn="just"/>
            <a:r>
              <a:rPr lang="es-ES" dirty="0"/>
              <a:t>Se negocia </a:t>
            </a:r>
            <a:r>
              <a:rPr lang="es-ES" b="1" dirty="0"/>
              <a:t>1</a:t>
            </a:r>
            <a:r>
              <a:rPr lang="es-ES" dirty="0"/>
              <a:t> </a:t>
            </a:r>
            <a:r>
              <a:rPr lang="es-ES" b="1" dirty="0" err="1"/>
              <a:t>Issue</a:t>
            </a:r>
            <a:endParaRPr lang="es-ES" b="1" dirty="0"/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3 </a:t>
            </a:r>
          </a:p>
          <a:p>
            <a:pPr lvl="1" algn="just"/>
            <a:r>
              <a:rPr lang="es-ES" dirty="0"/>
              <a:t>El contexto es abstracto</a:t>
            </a:r>
          </a:p>
          <a:p>
            <a:pPr algn="just"/>
            <a:r>
              <a:rPr lang="es-ES" b="1" dirty="0"/>
              <a:t>Grocery_domain.xml</a:t>
            </a:r>
          </a:p>
          <a:p>
            <a:pPr lvl="1" algn="just"/>
            <a:r>
              <a:rPr lang="es-ES" dirty="0"/>
              <a:t>Se negocian </a:t>
            </a:r>
            <a:r>
              <a:rPr lang="es-ES" b="1" dirty="0"/>
              <a:t>5 Issues</a:t>
            </a:r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1600</a:t>
            </a:r>
          </a:p>
          <a:p>
            <a:pPr lvl="1" algn="just"/>
            <a:r>
              <a:rPr lang="es-ES" dirty="0"/>
              <a:t>Los agentes negocian los alimentos a comprar, intentando maximizar su satisfacción</a:t>
            </a:r>
          </a:p>
          <a:p>
            <a:pPr algn="just"/>
            <a:r>
              <a:rPr lang="es-ES" b="1" dirty="0"/>
              <a:t>Energy-A-domain.xml</a:t>
            </a:r>
          </a:p>
          <a:p>
            <a:pPr lvl="1" algn="just"/>
            <a:r>
              <a:rPr lang="es-ES" dirty="0"/>
              <a:t>Se negocian </a:t>
            </a:r>
            <a:r>
              <a:rPr lang="es-ES" b="1" dirty="0"/>
              <a:t>8 Issues</a:t>
            </a:r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390625</a:t>
            </a:r>
          </a:p>
          <a:p>
            <a:pPr lvl="1" algn="just"/>
            <a:r>
              <a:rPr lang="es-ES" dirty="0"/>
              <a:t>Los agentes negocian una distribución de energía (medida en kW) a lo largo de intervalos horarios que cubren un día en total</a:t>
            </a:r>
          </a:p>
        </p:txBody>
      </p:sp>
    </p:spTree>
    <p:extLst>
      <p:ext uri="{BB962C8B-B14F-4D97-AF65-F5344CB8AC3E}">
        <p14:creationId xmlns:p14="http://schemas.microsoft.com/office/powerpoint/2010/main" val="22625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Evaluación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F0821-EE76-441B-AFAD-9C8702FF5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7" t="13582" r="21538" b="55353"/>
          <a:stretch/>
        </p:blipFill>
        <p:spPr>
          <a:xfrm>
            <a:off x="3685734" y="1364566"/>
            <a:ext cx="4914257" cy="11957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767DD7-4814-4D79-B03A-22416BF0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626613"/>
            <a:ext cx="3324225" cy="15956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6FD021-280B-486D-B9CA-4A452670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394" y="2976690"/>
            <a:ext cx="4401164" cy="895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97B55F-4F91-48E8-8D82-8013518DA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87" y="4572318"/>
            <a:ext cx="6108362" cy="13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Agentes oponentes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4491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err="1"/>
              <a:t>Agent_K</a:t>
            </a:r>
            <a:endParaRPr lang="es-ES" b="1" dirty="0"/>
          </a:p>
          <a:p>
            <a:pPr lvl="1" algn="just"/>
            <a:r>
              <a:rPr lang="es-ES" dirty="0"/>
              <a:t>Ganador del </a:t>
            </a:r>
            <a:r>
              <a:rPr lang="es-ES" b="1" dirty="0"/>
              <a:t>ANAC 2010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0’766</a:t>
            </a:r>
          </a:p>
          <a:p>
            <a:pPr algn="just"/>
            <a:r>
              <a:rPr lang="es-ES" b="1" dirty="0" err="1"/>
              <a:t>Gahboninho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Ganador del </a:t>
            </a:r>
            <a:r>
              <a:rPr lang="es-ES" b="1" dirty="0"/>
              <a:t>ANAC 2021</a:t>
            </a:r>
          </a:p>
          <a:p>
            <a:pPr lvl="1" algn="just"/>
            <a:r>
              <a:rPr lang="en-US" i="1" dirty="0"/>
              <a:t>AAMAS 2011, bilateral, deadline, discount factor.</a:t>
            </a:r>
            <a:r>
              <a:rPr lang="en-US" b="1" i="1" dirty="0"/>
              <a:t> </a:t>
            </a:r>
            <a:r>
              <a:rPr lang="sv-SE" b="1" i="1" dirty="0"/>
              <a:t>Avg: 0’742</a:t>
            </a:r>
            <a:endParaRPr lang="es-ES" b="1" i="1" dirty="0"/>
          </a:p>
          <a:p>
            <a:pPr algn="just"/>
            <a:r>
              <a:rPr lang="es-ES" b="1" dirty="0" err="1"/>
              <a:t>Yushu</a:t>
            </a:r>
            <a:endParaRPr lang="es-ES" b="1" dirty="0"/>
          </a:p>
          <a:p>
            <a:pPr lvl="1" algn="just"/>
            <a:r>
              <a:rPr lang="es-ES" dirty="0"/>
              <a:t>Subcampeón del </a:t>
            </a:r>
            <a:r>
              <a:rPr lang="es-ES" b="1" dirty="0"/>
              <a:t>ANAC 2010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0’637</a:t>
            </a:r>
          </a:p>
          <a:p>
            <a:pPr algn="just"/>
            <a:r>
              <a:rPr lang="es-ES" b="1" dirty="0"/>
              <a:t>Agent_K2</a:t>
            </a:r>
          </a:p>
          <a:p>
            <a:pPr lvl="1" algn="just"/>
            <a:r>
              <a:rPr lang="es-ES" dirty="0"/>
              <a:t>4º puesto del </a:t>
            </a:r>
            <a:r>
              <a:rPr lang="es-ES" b="1" dirty="0"/>
              <a:t>ANAC 2011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0’702</a:t>
            </a:r>
          </a:p>
        </p:txBody>
      </p:sp>
    </p:spTree>
    <p:extLst>
      <p:ext uri="{BB962C8B-B14F-4D97-AF65-F5344CB8AC3E}">
        <p14:creationId xmlns:p14="http://schemas.microsoft.com/office/powerpoint/2010/main" val="7172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en Rejilla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/>
              <a:t>Hiperparámetros</a:t>
            </a:r>
            <a:endParaRPr lang="es-ES" sz="2400" b="1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3326661" cy="3480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Modelo de oponente</a:t>
            </a:r>
          </a:p>
          <a:p>
            <a:pPr lvl="1" algn="just"/>
            <a:r>
              <a:rPr lang="es-ES" b="1" dirty="0" err="1"/>
              <a:t>Uniform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lvl="1" algn="just"/>
            <a:r>
              <a:rPr lang="es-ES" b="1" dirty="0" err="1"/>
              <a:t>Opposite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lvl="1" algn="just"/>
            <a:r>
              <a:rPr lang="es-ES" b="1" dirty="0" err="1"/>
              <a:t>Bayessian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algn="just"/>
            <a:r>
              <a:rPr lang="es-ES" b="1" dirty="0"/>
              <a:t>Estrategia de puja</a:t>
            </a:r>
          </a:p>
          <a:p>
            <a:pPr lvl="1" algn="just"/>
            <a:r>
              <a:rPr lang="es-ES" b="1" dirty="0" err="1"/>
              <a:t>Nozomi</a:t>
            </a:r>
            <a:r>
              <a:rPr lang="es-ES" b="1" dirty="0"/>
              <a:t> -</a:t>
            </a:r>
            <a:r>
              <a:rPr lang="es-ES" dirty="0"/>
              <a:t> 3er puesto ANAC 2010</a:t>
            </a:r>
            <a:endParaRPr lang="es-ES" b="1" dirty="0"/>
          </a:p>
          <a:p>
            <a:pPr lvl="1" algn="just"/>
            <a:r>
              <a:rPr lang="es-ES" b="1" i="1" dirty="0" err="1"/>
              <a:t>BRAMAgent</a:t>
            </a:r>
            <a:r>
              <a:rPr lang="es-ES" i="1" dirty="0"/>
              <a:t>. – 6º</a:t>
            </a:r>
            <a:r>
              <a:rPr lang="es-ES" dirty="0"/>
              <a:t> puesto ANAC 2011</a:t>
            </a:r>
            <a:endParaRPr lang="es-ES" i="1" dirty="0"/>
          </a:p>
          <a:p>
            <a:pPr lvl="1" algn="just"/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Negotiator</a:t>
            </a:r>
            <a:r>
              <a:rPr lang="es-ES" b="1" dirty="0"/>
              <a:t> </a:t>
            </a:r>
            <a:r>
              <a:rPr lang="es-ES" dirty="0"/>
              <a:t>– 8º puesto ANAC 2011</a:t>
            </a:r>
            <a:endParaRPr lang="es-ES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FB51DF2-B1C0-4E57-9BC1-ACDD76E7A970}"/>
              </a:ext>
            </a:extLst>
          </p:cNvPr>
          <p:cNvSpPr txBox="1">
            <a:spLocks/>
          </p:cNvSpPr>
          <p:nvPr/>
        </p:nvSpPr>
        <p:spPr>
          <a:xfrm>
            <a:off x="7427477" y="1502484"/>
            <a:ext cx="3326661" cy="314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Estrategia de aceptación</a:t>
            </a:r>
          </a:p>
          <a:p>
            <a:pPr lvl="1" algn="just"/>
            <a:r>
              <a:rPr lang="es-ES" b="1" i="1" dirty="0" err="1"/>
              <a:t>HardHeaded</a:t>
            </a:r>
            <a:r>
              <a:rPr lang="es-ES" i="1" dirty="0"/>
              <a:t>. – 2ª puesto ANAC 2011</a:t>
            </a:r>
            <a:r>
              <a:rPr lang="es-ES" dirty="0"/>
              <a:t> </a:t>
            </a:r>
            <a:endParaRPr lang="es-ES" b="1" dirty="0"/>
          </a:p>
          <a:p>
            <a:pPr lvl="1" algn="just"/>
            <a:r>
              <a:rPr lang="es-ES" b="1" dirty="0"/>
              <a:t>IAmHaggler2011</a:t>
            </a:r>
            <a:r>
              <a:rPr lang="es-ES" dirty="0"/>
              <a:t> – 5º puesto ANAC 2011</a:t>
            </a:r>
          </a:p>
          <a:p>
            <a:pPr algn="just"/>
            <a:r>
              <a:rPr lang="es-ES" b="1" dirty="0"/>
              <a:t>Modelado de la estrategia del oponente</a:t>
            </a:r>
          </a:p>
          <a:p>
            <a:pPr lvl="1" algn="just"/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b="1" dirty="0" err="1"/>
              <a:t>best</a:t>
            </a:r>
            <a:r>
              <a:rPr lang="es-ES" b="1" dirty="0"/>
              <a:t> 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48210AA-0C85-4038-9322-48E5801BB3A6}"/>
              </a:ext>
            </a:extLst>
          </p:cNvPr>
          <p:cNvSpPr txBox="1">
            <a:spLocks/>
          </p:cNvSpPr>
          <p:nvPr/>
        </p:nvSpPr>
        <p:spPr>
          <a:xfrm>
            <a:off x="3869267" y="4982817"/>
            <a:ext cx="6884871" cy="1011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 algn="ctr">
              <a:buNone/>
            </a:pPr>
            <a:r>
              <a:rPr lang="es-ES" sz="2800" i="1" u="sng" dirty="0"/>
              <a:t>Combinatoria de 18</a:t>
            </a:r>
          </a:p>
        </p:txBody>
      </p:sp>
    </p:spTree>
    <p:extLst>
      <p:ext uri="{BB962C8B-B14F-4D97-AF65-F5344CB8AC3E}">
        <p14:creationId xmlns:p14="http://schemas.microsoft.com/office/powerpoint/2010/main" val="242546435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1283</TotalTime>
  <Words>546</Words>
  <Application>Microsoft Office PowerPoint</Application>
  <PresentationFormat>Panorámica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Marco</vt:lpstr>
      <vt:lpstr>Optimización de Agentes Bilaterales con BOA</vt:lpstr>
      <vt:lpstr>Índice</vt:lpstr>
      <vt:lpstr>Objetivos</vt:lpstr>
      <vt:lpstr>Framework</vt:lpstr>
      <vt:lpstr>Metodología</vt:lpstr>
      <vt:lpstr>Metodología</vt:lpstr>
      <vt:lpstr>Metodología</vt:lpstr>
      <vt:lpstr>Metodología</vt:lpstr>
      <vt:lpstr>Búsqueda en Rejilla</vt:lpstr>
      <vt:lpstr>Resultados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Agentes Bilaterales con BOA</dc:title>
  <dc:creator>Luis</dc:creator>
  <cp:lastModifiedBy>Luis</cp:lastModifiedBy>
  <cp:revision>31</cp:revision>
  <dcterms:created xsi:type="dcterms:W3CDTF">2021-05-24T21:46:42Z</dcterms:created>
  <dcterms:modified xsi:type="dcterms:W3CDTF">2021-05-26T08:55:52Z</dcterms:modified>
</cp:coreProperties>
</file>