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0" r:id="rId6"/>
    <p:sldId id="264" r:id="rId7"/>
    <p:sldId id="261" r:id="rId8"/>
    <p:sldId id="266" r:id="rId9"/>
    <p:sldId id="262" r:id="rId10"/>
    <p:sldId id="268" r:id="rId11"/>
    <p:sldId id="269" r:id="rId12"/>
    <p:sldId id="270" r:id="rId13"/>
    <p:sldId id="271"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66" d="100"/>
          <a:sy n="66" d="100"/>
        </p:scale>
        <p:origin x="68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B262-862E-C8C2-11C0-F5DBD091F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11DBA9-FE1A-895E-294D-9596592A05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A514DB-311B-8FC0-5322-1E3A9D7F8B9B}"/>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5" name="Footer Placeholder 4">
            <a:extLst>
              <a:ext uri="{FF2B5EF4-FFF2-40B4-BE49-F238E27FC236}">
                <a16:creationId xmlns:a16="http://schemas.microsoft.com/office/drawing/2014/main" id="{126069EE-560C-4DA0-2398-E1B5C87A2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A681F-00F6-43ED-2E9B-03BF5CEFFE95}"/>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337190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FB24-3672-8E9A-186C-36BD03AAF7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8E52ED-C84A-BA82-70A7-114AC03E2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D7832-22DB-CA7B-9C70-2B24B33EC67B}"/>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5" name="Footer Placeholder 4">
            <a:extLst>
              <a:ext uri="{FF2B5EF4-FFF2-40B4-BE49-F238E27FC236}">
                <a16:creationId xmlns:a16="http://schemas.microsoft.com/office/drawing/2014/main" id="{7CF94489-9AD6-F2DF-4D8D-32D4CC37F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431B2-377D-2070-7E2F-6B240DA19F80}"/>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85447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09F81B-B550-5FA8-79A8-230C215DD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496C73-E6E6-404D-4BAE-126EC3D5E7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1BA0C-EA68-D4A8-3ABE-F413B59C5FF8}"/>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5" name="Footer Placeholder 4">
            <a:extLst>
              <a:ext uri="{FF2B5EF4-FFF2-40B4-BE49-F238E27FC236}">
                <a16:creationId xmlns:a16="http://schemas.microsoft.com/office/drawing/2014/main" id="{DFD1618D-BBED-27B0-B14D-26D8C34AC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6AE00-8F87-36DA-C134-7A611D686A2B}"/>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17714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FDB1-D1A5-79E8-CB05-5E26A9036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E4F7E-0104-EF8E-74F3-B89A71CFFF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D870D-AB5A-E527-7DE1-955A0168A0B7}"/>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5" name="Footer Placeholder 4">
            <a:extLst>
              <a:ext uri="{FF2B5EF4-FFF2-40B4-BE49-F238E27FC236}">
                <a16:creationId xmlns:a16="http://schemas.microsoft.com/office/drawing/2014/main" id="{DBA0EFE9-6BBC-A41F-69F7-609EDA18F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69795-44E0-4436-AFB1-703C6A287F08}"/>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85690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3378-5BF3-9029-2DA8-570AB77213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67E386-7244-2B86-DB75-2F36FCBFCA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3D2077-601D-2EF6-705B-83A28F82BF36}"/>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5" name="Footer Placeholder 4">
            <a:extLst>
              <a:ext uri="{FF2B5EF4-FFF2-40B4-BE49-F238E27FC236}">
                <a16:creationId xmlns:a16="http://schemas.microsoft.com/office/drawing/2014/main" id="{799E9CC6-5CA2-F1D5-6819-8DBCC7131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A48F6-DA5C-9F39-BBB3-66B89FBFB347}"/>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275400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97B9-FB29-732B-DF61-DC71F3C00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3F076-997B-C9D3-FC51-2905E22ABB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D7C94-7323-2A33-C388-929FE9D546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35EEC-A250-2B0C-DAF7-8ED9628FCAAC}"/>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6" name="Footer Placeholder 5">
            <a:extLst>
              <a:ext uri="{FF2B5EF4-FFF2-40B4-BE49-F238E27FC236}">
                <a16:creationId xmlns:a16="http://schemas.microsoft.com/office/drawing/2014/main" id="{2483BDC6-DF5F-727B-0D50-6A45853CD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C0D9F-28BE-B5B4-78D5-50D4537F3891}"/>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415764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B239-4661-9B32-FA2F-71EE8E1E3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D463F-FCE1-5F9F-ECBC-B440FECC8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5E475-F175-97C6-9549-BB8F62AC6D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3E6D9D-5A38-1C9A-6EB8-1339605D0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02D25C-FCF3-327E-889F-111F21116E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C9E13F-F492-9320-CF59-D0F8C5DBEA52}"/>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8" name="Footer Placeholder 7">
            <a:extLst>
              <a:ext uri="{FF2B5EF4-FFF2-40B4-BE49-F238E27FC236}">
                <a16:creationId xmlns:a16="http://schemas.microsoft.com/office/drawing/2014/main" id="{E621DEB4-59B1-3F88-C49C-5F1D2774A9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463FC-57AE-1D58-C475-7F343C1CAA71}"/>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5317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AA69-F428-489E-32EA-871D8A6BB5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1A8D7B-D0B8-721F-D2C6-CEDE44AD227F}"/>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4" name="Footer Placeholder 3">
            <a:extLst>
              <a:ext uri="{FF2B5EF4-FFF2-40B4-BE49-F238E27FC236}">
                <a16:creationId xmlns:a16="http://schemas.microsoft.com/office/drawing/2014/main" id="{1E06DA5C-729C-F657-2D72-2C1F41A447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67A2A0-1DBF-7C84-375B-CC7930E4F639}"/>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238948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2041F5-D73E-E5AF-156E-7971A6034D07}"/>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3" name="Footer Placeholder 2">
            <a:extLst>
              <a:ext uri="{FF2B5EF4-FFF2-40B4-BE49-F238E27FC236}">
                <a16:creationId xmlns:a16="http://schemas.microsoft.com/office/drawing/2014/main" id="{F7830C51-FBAD-35F6-ED0F-08FE07FE47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A567FD-B5C8-6415-6668-E8CB30879135}"/>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215708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ADED-E323-CA03-27F6-2EB8A0272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1F82E2-6DBB-205F-94BE-21AF74C14A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06B3B-1B7E-10A9-FAF7-A5347422E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D949E-2FA5-C9A6-052B-1001D56A699E}"/>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6" name="Footer Placeholder 5">
            <a:extLst>
              <a:ext uri="{FF2B5EF4-FFF2-40B4-BE49-F238E27FC236}">
                <a16:creationId xmlns:a16="http://schemas.microsoft.com/office/drawing/2014/main" id="{9B7C15F9-3A56-CD73-47E6-BACE5055A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87564-0384-0C0E-A8EC-57937F1050D2}"/>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82677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0AD3-26DC-B8F8-FCA7-685429606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B5E095-CB6B-6CAA-D0F9-89E63CD9A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EA906C-4D40-31B0-7EBA-0C43215F2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FFE83-B5EC-C0E0-312E-B688A8E23F55}"/>
              </a:ext>
            </a:extLst>
          </p:cNvPr>
          <p:cNvSpPr>
            <a:spLocks noGrp="1"/>
          </p:cNvSpPr>
          <p:nvPr>
            <p:ph type="dt" sz="half" idx="10"/>
          </p:nvPr>
        </p:nvSpPr>
        <p:spPr/>
        <p:txBody>
          <a:bodyPr/>
          <a:lstStyle/>
          <a:p>
            <a:fld id="{761B002B-37BC-4792-B6B6-52EEEE2823FF}" type="datetimeFigureOut">
              <a:rPr lang="en-US" smtClean="0"/>
              <a:t>10/3/2025</a:t>
            </a:fld>
            <a:endParaRPr lang="en-US"/>
          </a:p>
        </p:txBody>
      </p:sp>
      <p:sp>
        <p:nvSpPr>
          <p:cNvPr id="6" name="Footer Placeholder 5">
            <a:extLst>
              <a:ext uri="{FF2B5EF4-FFF2-40B4-BE49-F238E27FC236}">
                <a16:creationId xmlns:a16="http://schemas.microsoft.com/office/drawing/2014/main" id="{BB5E00DB-F94E-7C82-8964-A65681F87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74546-B265-2E29-6DB8-EE7DA5CC62E0}"/>
              </a:ext>
            </a:extLst>
          </p:cNvPr>
          <p:cNvSpPr>
            <a:spLocks noGrp="1"/>
          </p:cNvSpPr>
          <p:nvPr>
            <p:ph type="sldNum" sz="quarter" idx="12"/>
          </p:nvPr>
        </p:nvSpPr>
        <p:spPr/>
        <p:txBody>
          <a:bodyPr/>
          <a:lstStyle/>
          <a:p>
            <a:fld id="{E86CDD30-3BBB-4D43-A6BA-951553541F1D}" type="slidenum">
              <a:rPr lang="en-US" smtClean="0"/>
              <a:t>‹#›</a:t>
            </a:fld>
            <a:endParaRPr lang="en-US"/>
          </a:p>
        </p:txBody>
      </p:sp>
    </p:spTree>
    <p:extLst>
      <p:ext uri="{BB962C8B-B14F-4D97-AF65-F5344CB8AC3E}">
        <p14:creationId xmlns:p14="http://schemas.microsoft.com/office/powerpoint/2010/main" val="1814539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17459-A795-5DB8-3F0B-AFF1909BA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4344EE-5547-06AD-12EC-60C6590361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151BD-4BA7-262C-65D6-454FB82F66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1B002B-37BC-4792-B6B6-52EEEE2823FF}" type="datetimeFigureOut">
              <a:rPr lang="en-US" smtClean="0"/>
              <a:t>10/3/2025</a:t>
            </a:fld>
            <a:endParaRPr lang="en-US"/>
          </a:p>
        </p:txBody>
      </p:sp>
      <p:sp>
        <p:nvSpPr>
          <p:cNvPr id="5" name="Footer Placeholder 4">
            <a:extLst>
              <a:ext uri="{FF2B5EF4-FFF2-40B4-BE49-F238E27FC236}">
                <a16:creationId xmlns:a16="http://schemas.microsoft.com/office/drawing/2014/main" id="{20AAF056-6263-0FBD-4B09-010722C32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EBE0E4-53BB-279F-FA06-34C7349885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6CDD30-3BBB-4D43-A6BA-951553541F1D}" type="slidenum">
              <a:rPr lang="en-US" smtClean="0"/>
              <a:t>‹#›</a:t>
            </a:fld>
            <a:endParaRPr lang="en-US"/>
          </a:p>
        </p:txBody>
      </p:sp>
      <p:sp>
        <p:nvSpPr>
          <p:cNvPr id="8" name="TextBox 7">
            <a:extLst>
              <a:ext uri="{FF2B5EF4-FFF2-40B4-BE49-F238E27FC236}">
                <a16:creationId xmlns:a16="http://schemas.microsoft.com/office/drawing/2014/main" id="{EE25B994-A1B2-CCEC-9A18-BE5990C1535D}"/>
              </a:ext>
            </a:extLst>
          </p:cNvPr>
          <p:cNvSpPr txBox="1"/>
          <p:nvPr userDrawn="1">
            <p:extLst>
              <p:ext uri="{1162E1C5-73C7-4A58-AE30-91384D911F3F}">
                <p184:classification xmlns:p184="http://schemas.microsoft.com/office/powerpoint/2018/4/main" val="ftr"/>
              </p:ext>
            </p:extLst>
          </p:nvPr>
        </p:nvSpPr>
        <p:spPr>
          <a:xfrm>
            <a:off x="11280775" y="6642100"/>
            <a:ext cx="87630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Official Use Only</a:t>
            </a:r>
          </a:p>
        </p:txBody>
      </p:sp>
    </p:spTree>
    <p:extLst>
      <p:ext uri="{BB962C8B-B14F-4D97-AF65-F5344CB8AC3E}">
        <p14:creationId xmlns:p14="http://schemas.microsoft.com/office/powerpoint/2010/main" val="2296578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1784-00B3-FC4F-B41C-FA88289529BA}"/>
              </a:ext>
            </a:extLst>
          </p:cNvPr>
          <p:cNvSpPr>
            <a:spLocks noGrp="1"/>
          </p:cNvSpPr>
          <p:nvPr>
            <p:ph type="ctrTitle"/>
          </p:nvPr>
        </p:nvSpPr>
        <p:spPr/>
        <p:txBody>
          <a:bodyPr>
            <a:normAutofit fontScale="90000"/>
          </a:bodyPr>
          <a:lstStyle/>
          <a:p>
            <a:r>
              <a:rPr lang="en-US" dirty="0"/>
              <a:t>Exploring the Effects of Extreme Weather on Total Deaths</a:t>
            </a:r>
          </a:p>
        </p:txBody>
      </p:sp>
      <p:sp>
        <p:nvSpPr>
          <p:cNvPr id="3" name="Subtitle 2">
            <a:extLst>
              <a:ext uri="{FF2B5EF4-FFF2-40B4-BE49-F238E27FC236}">
                <a16:creationId xmlns:a16="http://schemas.microsoft.com/office/drawing/2014/main" id="{297F72A6-5999-1E0A-5AC9-851C050BAB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7887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AC2C7-D996-87E3-EB52-047022137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3119BC-4E20-D07A-9197-144F544848A5}"/>
              </a:ext>
            </a:extLst>
          </p:cNvPr>
          <p:cNvSpPr>
            <a:spLocks noGrp="1"/>
          </p:cNvSpPr>
          <p:nvPr>
            <p:ph type="title"/>
          </p:nvPr>
        </p:nvSpPr>
        <p:spPr/>
        <p:txBody>
          <a:bodyPr/>
          <a:lstStyle/>
          <a:p>
            <a:pPr algn="ctr"/>
            <a:r>
              <a:rPr lang="en-US" dirty="0"/>
              <a:t>Limitations</a:t>
            </a:r>
          </a:p>
        </p:txBody>
      </p:sp>
      <p:sp>
        <p:nvSpPr>
          <p:cNvPr id="3" name="Content Placeholder 2">
            <a:extLst>
              <a:ext uri="{FF2B5EF4-FFF2-40B4-BE49-F238E27FC236}">
                <a16:creationId xmlns:a16="http://schemas.microsoft.com/office/drawing/2014/main" id="{07772D2B-616F-2439-FFA7-E387E4583F04}"/>
              </a:ext>
            </a:extLst>
          </p:cNvPr>
          <p:cNvSpPr>
            <a:spLocks noGrp="1"/>
          </p:cNvSpPr>
          <p:nvPr>
            <p:ph idx="1"/>
          </p:nvPr>
        </p:nvSpPr>
        <p:spPr/>
        <p:txBody>
          <a:bodyPr/>
          <a:lstStyle/>
          <a:p>
            <a:r>
              <a:rPr lang="en-US" b="1" dirty="0"/>
              <a:t>District codes update:</a:t>
            </a:r>
          </a:p>
          <a:p>
            <a:pPr lvl="1"/>
            <a:r>
              <a:rPr lang="en-US" dirty="0"/>
              <a:t>There was a significant loss of N after merging all the datasets by the district 6-digit code, being the SINADEF and district population data the highest merge mismatch.</a:t>
            </a:r>
          </a:p>
          <a:p>
            <a:pPr lvl="1"/>
            <a:r>
              <a:rPr lang="en-US" dirty="0"/>
              <a:t>This could be due to an update in the district code sequence reflected in the district population data, but not anywhere else.</a:t>
            </a:r>
          </a:p>
          <a:p>
            <a:pPr lvl="1"/>
            <a:r>
              <a:rPr lang="en-US" dirty="0"/>
              <a:t>I didn’t have time to address this problem, but saw that approximately 2k observations were lost</a:t>
            </a:r>
          </a:p>
        </p:txBody>
      </p:sp>
    </p:spTree>
    <p:extLst>
      <p:ext uri="{BB962C8B-B14F-4D97-AF65-F5344CB8AC3E}">
        <p14:creationId xmlns:p14="http://schemas.microsoft.com/office/powerpoint/2010/main" val="163117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12B35-326E-723B-B08D-5523D6B1F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56A3E-29DE-4A05-A884-F323B2A854D0}"/>
              </a:ext>
            </a:extLst>
          </p:cNvPr>
          <p:cNvSpPr>
            <a:spLocks noGrp="1"/>
          </p:cNvSpPr>
          <p:nvPr>
            <p:ph type="title"/>
          </p:nvPr>
        </p:nvSpPr>
        <p:spPr/>
        <p:txBody>
          <a:bodyPr/>
          <a:lstStyle/>
          <a:p>
            <a:pPr algn="ctr"/>
            <a:r>
              <a:rPr lang="en-US" dirty="0"/>
              <a:t>Limitations</a:t>
            </a:r>
          </a:p>
        </p:txBody>
      </p:sp>
      <p:sp>
        <p:nvSpPr>
          <p:cNvPr id="3" name="Content Placeholder 2">
            <a:extLst>
              <a:ext uri="{FF2B5EF4-FFF2-40B4-BE49-F238E27FC236}">
                <a16:creationId xmlns:a16="http://schemas.microsoft.com/office/drawing/2014/main" id="{95BAFCE2-3444-82F3-3D1D-7A8ED05B139D}"/>
              </a:ext>
            </a:extLst>
          </p:cNvPr>
          <p:cNvSpPr>
            <a:spLocks noGrp="1"/>
          </p:cNvSpPr>
          <p:nvPr>
            <p:ph idx="1"/>
          </p:nvPr>
        </p:nvSpPr>
        <p:spPr/>
        <p:txBody>
          <a:bodyPr>
            <a:normAutofit/>
          </a:bodyPr>
          <a:lstStyle/>
          <a:p>
            <a:r>
              <a:rPr lang="en-US" b="1" dirty="0"/>
              <a:t>Inadequate inference level for ENAHO data:</a:t>
            </a:r>
          </a:p>
          <a:p>
            <a:pPr lvl="1"/>
            <a:r>
              <a:rPr lang="en-US" dirty="0"/>
              <a:t>For the controls, we collapsed microdata at the household and individual level to district-year level</a:t>
            </a:r>
          </a:p>
          <a:p>
            <a:pPr lvl="1"/>
            <a:r>
              <a:rPr lang="en-US" dirty="0"/>
              <a:t>This was done out of convenience. However, the ENAHO sampling is not designed to allow district-level inference (ADM3) within a single year. The lowest level of inference is </a:t>
            </a:r>
            <a:r>
              <a:rPr lang="en-US" dirty="0" err="1"/>
              <a:t>departamento</a:t>
            </a:r>
            <a:r>
              <a:rPr lang="en-US" dirty="0"/>
              <a:t> (ADM1)</a:t>
            </a:r>
          </a:p>
          <a:p>
            <a:pPr lvl="1"/>
            <a:r>
              <a:rPr lang="en-US" dirty="0"/>
              <a:t>District-level inference could be feasible, but it should require either (1) adding data from several years, or (2) analyzing whether the coefficient of variation of the estimates are higher than 15% so that inference is adequate</a:t>
            </a:r>
          </a:p>
        </p:txBody>
      </p:sp>
    </p:spTree>
    <p:extLst>
      <p:ext uri="{BB962C8B-B14F-4D97-AF65-F5344CB8AC3E}">
        <p14:creationId xmlns:p14="http://schemas.microsoft.com/office/powerpoint/2010/main" val="54180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F552-0B00-920B-56F6-C496D5732DC1}"/>
              </a:ext>
            </a:extLst>
          </p:cNvPr>
          <p:cNvSpPr>
            <a:spLocks noGrp="1"/>
          </p:cNvSpPr>
          <p:nvPr>
            <p:ph type="title"/>
          </p:nvPr>
        </p:nvSpPr>
        <p:spPr/>
        <p:txBody>
          <a:bodyPr/>
          <a:lstStyle/>
          <a:p>
            <a:pPr algn="ctr"/>
            <a:r>
              <a:rPr lang="en-US" dirty="0"/>
              <a:t>Limitations</a:t>
            </a:r>
          </a:p>
        </p:txBody>
      </p:sp>
      <p:sp>
        <p:nvSpPr>
          <p:cNvPr id="3" name="Content Placeholder 2">
            <a:extLst>
              <a:ext uri="{FF2B5EF4-FFF2-40B4-BE49-F238E27FC236}">
                <a16:creationId xmlns:a16="http://schemas.microsoft.com/office/drawing/2014/main" id="{E67CE17C-DA3D-3B2C-DD43-B8D40D82F6A0}"/>
              </a:ext>
            </a:extLst>
          </p:cNvPr>
          <p:cNvSpPr>
            <a:spLocks noGrp="1"/>
          </p:cNvSpPr>
          <p:nvPr>
            <p:ph idx="1"/>
          </p:nvPr>
        </p:nvSpPr>
        <p:spPr/>
        <p:txBody>
          <a:bodyPr/>
          <a:lstStyle/>
          <a:p>
            <a:r>
              <a:rPr lang="en-US" b="1" dirty="0"/>
              <a:t>Effects on deaths might be too far-off in the causal chain:</a:t>
            </a:r>
          </a:p>
          <a:p>
            <a:pPr lvl="1"/>
            <a:r>
              <a:rPr lang="en-US" dirty="0"/>
              <a:t>I selected deaths per thousand population as the impacted variable for two reasons: (1) data is easy to obtain, (2) it’s an intuitive variable that should be affected by extreme weather</a:t>
            </a:r>
          </a:p>
          <a:p>
            <a:pPr lvl="1"/>
            <a:r>
              <a:rPr lang="en-US" dirty="0"/>
              <a:t>However, when framing the problem, I didn’t consider it’s a final impact variable for which the effects of extreme weather events might be far-off to assess causality</a:t>
            </a:r>
          </a:p>
          <a:p>
            <a:pPr lvl="1"/>
            <a:r>
              <a:rPr lang="en-US" dirty="0"/>
              <a:t>The analysis of intermediate effects (hospital admissions, for example) would have been an outcome to explore for a clearer link</a:t>
            </a:r>
          </a:p>
        </p:txBody>
      </p:sp>
    </p:spTree>
    <p:extLst>
      <p:ext uri="{BB962C8B-B14F-4D97-AF65-F5344CB8AC3E}">
        <p14:creationId xmlns:p14="http://schemas.microsoft.com/office/powerpoint/2010/main" val="21044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581CB-3036-9DCB-D46D-826699788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9C5832-CEC4-0846-621C-3CC37676C74B}"/>
              </a:ext>
            </a:extLst>
          </p:cNvPr>
          <p:cNvSpPr>
            <a:spLocks noGrp="1"/>
          </p:cNvSpPr>
          <p:nvPr>
            <p:ph type="title"/>
          </p:nvPr>
        </p:nvSpPr>
        <p:spPr/>
        <p:txBody>
          <a:bodyPr/>
          <a:lstStyle/>
          <a:p>
            <a:pPr algn="ctr"/>
            <a:r>
              <a:rPr lang="en-US" dirty="0"/>
              <a:t>Limitations</a:t>
            </a:r>
          </a:p>
        </p:txBody>
      </p:sp>
      <p:sp>
        <p:nvSpPr>
          <p:cNvPr id="3" name="Content Placeholder 2">
            <a:extLst>
              <a:ext uri="{FF2B5EF4-FFF2-40B4-BE49-F238E27FC236}">
                <a16:creationId xmlns:a16="http://schemas.microsoft.com/office/drawing/2014/main" id="{F00FE58C-9057-5033-2767-04CA66478C95}"/>
              </a:ext>
            </a:extLst>
          </p:cNvPr>
          <p:cNvSpPr>
            <a:spLocks noGrp="1"/>
          </p:cNvSpPr>
          <p:nvPr>
            <p:ph idx="1"/>
          </p:nvPr>
        </p:nvSpPr>
        <p:spPr/>
        <p:txBody>
          <a:bodyPr>
            <a:normAutofit/>
          </a:bodyPr>
          <a:lstStyle/>
          <a:p>
            <a:r>
              <a:rPr lang="en-US" b="1" dirty="0"/>
              <a:t>Coordinates closest to district centroids are not necessarily those more heavily populated in districts:</a:t>
            </a:r>
          </a:p>
          <a:p>
            <a:pPr lvl="1"/>
            <a:r>
              <a:rPr lang="en-US" dirty="0"/>
              <a:t>Peru’s population is heavily urban and concentrated in Lima and intermediate cities</a:t>
            </a:r>
          </a:p>
          <a:p>
            <a:pPr lvl="1"/>
            <a:r>
              <a:rPr lang="en-US" dirty="0"/>
              <a:t>Then, taking the extreme temperature events of the 4 closest points to district centroids might not be a true indicator for how many times there are extreme temperatures affecting population, given that district centroids will not always coincide with population concentrations in each district</a:t>
            </a:r>
          </a:p>
        </p:txBody>
      </p:sp>
    </p:spTree>
    <p:extLst>
      <p:ext uri="{BB962C8B-B14F-4D97-AF65-F5344CB8AC3E}">
        <p14:creationId xmlns:p14="http://schemas.microsoft.com/office/powerpoint/2010/main" val="262336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1DA2-FAA0-4982-5FD4-7BB05DED163A}"/>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3298E9CD-6060-077B-FF72-9D5805463EA8}"/>
              </a:ext>
            </a:extLst>
          </p:cNvPr>
          <p:cNvSpPr>
            <a:spLocks noGrp="1"/>
          </p:cNvSpPr>
          <p:nvPr>
            <p:ph idx="1"/>
          </p:nvPr>
        </p:nvSpPr>
        <p:spPr/>
        <p:txBody>
          <a:bodyPr>
            <a:normAutofit lnSpcReduction="10000"/>
          </a:bodyPr>
          <a:lstStyle/>
          <a:p>
            <a:r>
              <a:rPr lang="en-US" dirty="0"/>
              <a:t>Explore the data more to get a better sense of possible issues with the district code and the deaths data</a:t>
            </a:r>
          </a:p>
          <a:p>
            <a:endParaRPr lang="en-US" dirty="0"/>
          </a:p>
          <a:p>
            <a:r>
              <a:rPr lang="en-US" dirty="0"/>
              <a:t>Analyze impacts on other variables such as hospital admissions, health issues, work productivity, and school attendance</a:t>
            </a:r>
          </a:p>
          <a:p>
            <a:endParaRPr lang="en-US" dirty="0"/>
          </a:p>
          <a:p>
            <a:r>
              <a:rPr lang="en-US" dirty="0"/>
              <a:t>Obtain blocks geospatial data of urban areas by district and use those polygons’ centroid as the point for which the closest temperature data should be screened for extreme temperatures, as opposed to district centroids</a:t>
            </a:r>
          </a:p>
          <a:p>
            <a:endParaRPr lang="en-US" dirty="0"/>
          </a:p>
          <a:p>
            <a:endParaRPr lang="en-US" dirty="0"/>
          </a:p>
        </p:txBody>
      </p:sp>
    </p:spTree>
    <p:extLst>
      <p:ext uri="{BB962C8B-B14F-4D97-AF65-F5344CB8AC3E}">
        <p14:creationId xmlns:p14="http://schemas.microsoft.com/office/powerpoint/2010/main" val="19283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B69B-07EB-E2C4-75E5-306CAB4CAA01}"/>
              </a:ext>
            </a:extLst>
          </p:cNvPr>
          <p:cNvSpPr>
            <a:spLocks noGrp="1"/>
          </p:cNvSpPr>
          <p:nvPr>
            <p:ph type="title"/>
          </p:nvPr>
        </p:nvSpPr>
        <p:spPr/>
        <p:txBody>
          <a:bodyPr/>
          <a:lstStyle/>
          <a:p>
            <a:pPr algn="ctr"/>
            <a:r>
              <a:rPr lang="en-US" dirty="0"/>
              <a:t>Framing the Problem</a:t>
            </a:r>
          </a:p>
        </p:txBody>
      </p:sp>
      <p:sp>
        <p:nvSpPr>
          <p:cNvPr id="3" name="Content Placeholder 2">
            <a:extLst>
              <a:ext uri="{FF2B5EF4-FFF2-40B4-BE49-F238E27FC236}">
                <a16:creationId xmlns:a16="http://schemas.microsoft.com/office/drawing/2014/main" id="{D6B65C30-B866-EF12-10C3-F25FC1248DDD}"/>
              </a:ext>
            </a:extLst>
          </p:cNvPr>
          <p:cNvSpPr>
            <a:spLocks noGrp="1"/>
          </p:cNvSpPr>
          <p:nvPr>
            <p:ph idx="1"/>
          </p:nvPr>
        </p:nvSpPr>
        <p:spPr/>
        <p:txBody>
          <a:bodyPr/>
          <a:lstStyle/>
          <a:p>
            <a:r>
              <a:rPr lang="en-US" dirty="0"/>
              <a:t>Extreme temperature—significantly higher or lower than the mean over a long period—disrupt  day-to-day human activities, public services, and may produce an increase in deaths</a:t>
            </a:r>
          </a:p>
          <a:p>
            <a:endParaRPr lang="en-US" dirty="0"/>
          </a:p>
          <a:p>
            <a:r>
              <a:rPr lang="en-US" dirty="0"/>
              <a:t>Hence, we evaluate if extreme temperature events may have an effect in deaths per thousand population by district in Peru over the period 2022-2024</a:t>
            </a:r>
          </a:p>
        </p:txBody>
      </p:sp>
    </p:spTree>
    <p:extLst>
      <p:ext uri="{BB962C8B-B14F-4D97-AF65-F5344CB8AC3E}">
        <p14:creationId xmlns:p14="http://schemas.microsoft.com/office/powerpoint/2010/main" val="38606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7317-EE53-4780-F34A-20636577749B}"/>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id="{6E918855-46DF-3FDF-6E80-CCA36F0FF1B3}"/>
              </a:ext>
            </a:extLst>
          </p:cNvPr>
          <p:cNvSpPr>
            <a:spLocks noGrp="1"/>
          </p:cNvSpPr>
          <p:nvPr>
            <p:ph idx="1"/>
          </p:nvPr>
        </p:nvSpPr>
        <p:spPr/>
        <p:txBody>
          <a:bodyPr>
            <a:normAutofit/>
          </a:bodyPr>
          <a:lstStyle/>
          <a:p>
            <a:r>
              <a:rPr lang="en-US" dirty="0"/>
              <a:t>Country: Peru</a:t>
            </a:r>
          </a:p>
          <a:p>
            <a:endParaRPr lang="en-US" dirty="0"/>
          </a:p>
          <a:p>
            <a:r>
              <a:rPr lang="en-US" dirty="0"/>
              <a:t>Unit of analysis: district-year</a:t>
            </a:r>
          </a:p>
          <a:p>
            <a:endParaRPr lang="en-US" dirty="0"/>
          </a:p>
          <a:p>
            <a:r>
              <a:rPr lang="en-US" dirty="0"/>
              <a:t>Years: 2022-2024</a:t>
            </a:r>
          </a:p>
        </p:txBody>
      </p:sp>
    </p:spTree>
    <p:extLst>
      <p:ext uri="{BB962C8B-B14F-4D97-AF65-F5344CB8AC3E}">
        <p14:creationId xmlns:p14="http://schemas.microsoft.com/office/powerpoint/2010/main" val="80167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5319B-360F-2ED9-D2A2-B02BDDC91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7B2B5-2E5A-D420-71DD-FF5ACCA76208}"/>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id="{E309B3B4-7809-3C2D-DB40-FCAB92C04DA3}"/>
              </a:ext>
            </a:extLst>
          </p:cNvPr>
          <p:cNvSpPr>
            <a:spLocks noGrp="1"/>
          </p:cNvSpPr>
          <p:nvPr>
            <p:ph idx="1"/>
          </p:nvPr>
        </p:nvSpPr>
        <p:spPr/>
        <p:txBody>
          <a:bodyPr>
            <a:normAutofit/>
          </a:bodyPr>
          <a:lstStyle/>
          <a:p>
            <a:r>
              <a:rPr lang="en-US" dirty="0"/>
              <a:t>We used data from these sources:</a:t>
            </a:r>
          </a:p>
          <a:p>
            <a:pPr lvl="1"/>
            <a:r>
              <a:rPr lang="en-US" dirty="0"/>
              <a:t>Y (deaths per thousand population by district-year):</a:t>
            </a:r>
          </a:p>
          <a:p>
            <a:pPr lvl="2"/>
            <a:r>
              <a:rPr lang="en-US" dirty="0"/>
              <a:t>Death Information System (SINADEF – Sistema de Informacion de </a:t>
            </a:r>
            <a:r>
              <a:rPr lang="en-US" dirty="0" err="1"/>
              <a:t>Defunciones</a:t>
            </a:r>
            <a:r>
              <a:rPr lang="en-US" dirty="0"/>
              <a:t>)</a:t>
            </a:r>
          </a:p>
          <a:p>
            <a:pPr lvl="2"/>
            <a:r>
              <a:rPr lang="en-US" dirty="0"/>
              <a:t>District population from the National Institute of Statistics of Peru</a:t>
            </a:r>
          </a:p>
          <a:p>
            <a:pPr lvl="1"/>
            <a:r>
              <a:rPr lang="en-US" dirty="0"/>
              <a:t>X (number of days with extreme temperature by district-year):</a:t>
            </a:r>
          </a:p>
          <a:p>
            <a:pPr lvl="2"/>
            <a:r>
              <a:rPr lang="en-US" dirty="0"/>
              <a:t>ERA5 dataset (2 meter temperature, daily, at 00:00 and 12:00, for 2022-2024)</a:t>
            </a:r>
          </a:p>
          <a:p>
            <a:pPr lvl="2"/>
            <a:r>
              <a:rPr lang="en-US" dirty="0"/>
              <a:t>Peru ADM3 boundaries</a:t>
            </a:r>
          </a:p>
          <a:p>
            <a:pPr lvl="1"/>
            <a:r>
              <a:rPr lang="en-US" dirty="0"/>
              <a:t>Control variables</a:t>
            </a:r>
          </a:p>
          <a:p>
            <a:pPr lvl="2"/>
            <a:r>
              <a:rPr lang="en-US" dirty="0"/>
              <a:t>National Households Survey (ENAHO – </a:t>
            </a:r>
            <a:r>
              <a:rPr lang="en-US" dirty="0" err="1"/>
              <a:t>Encuesta</a:t>
            </a:r>
            <a:r>
              <a:rPr lang="en-US" dirty="0"/>
              <a:t> Nacional de </a:t>
            </a:r>
            <a:r>
              <a:rPr lang="en-US" dirty="0" err="1"/>
              <a:t>Hogares</a:t>
            </a:r>
            <a:r>
              <a:rPr lang="en-US" dirty="0"/>
              <a:t>) from the National Institute of Statistics of Peru </a:t>
            </a:r>
          </a:p>
        </p:txBody>
      </p:sp>
    </p:spTree>
    <p:extLst>
      <p:ext uri="{BB962C8B-B14F-4D97-AF65-F5344CB8AC3E}">
        <p14:creationId xmlns:p14="http://schemas.microsoft.com/office/powerpoint/2010/main" val="356636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84C0-2203-F905-4C32-CFA79176CDCF}"/>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7EEF5E91-288C-88B9-76E3-DA7E509DF95C}"/>
              </a:ext>
            </a:extLst>
          </p:cNvPr>
          <p:cNvSpPr>
            <a:spLocks noGrp="1"/>
          </p:cNvSpPr>
          <p:nvPr>
            <p:ph idx="1"/>
          </p:nvPr>
        </p:nvSpPr>
        <p:spPr/>
        <p:txBody>
          <a:bodyPr/>
          <a:lstStyle/>
          <a:p>
            <a:endParaRPr lang="en-US" dirty="0"/>
          </a:p>
          <a:p>
            <a:r>
              <a:rPr lang="en-US" dirty="0"/>
              <a:t>Y (deaths per thousand population by district-year):</a:t>
            </a:r>
          </a:p>
          <a:p>
            <a:pPr lvl="1"/>
            <a:endParaRPr lang="en-US" dirty="0"/>
          </a:p>
          <a:p>
            <a:pPr lvl="1"/>
            <a:r>
              <a:rPr lang="en-US" dirty="0"/>
              <a:t>Data from SINADEF was collapsed by year-district, and divided with population by year-district from the District population dataset to obtain the number of deaths per thousand population by district-year</a:t>
            </a:r>
          </a:p>
        </p:txBody>
      </p:sp>
    </p:spTree>
    <p:extLst>
      <p:ext uri="{BB962C8B-B14F-4D97-AF65-F5344CB8AC3E}">
        <p14:creationId xmlns:p14="http://schemas.microsoft.com/office/powerpoint/2010/main" val="4061968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F60CA-5179-BEF1-27D5-800A719090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9DE6A2-7BBD-D761-DF7A-BBA23BA3D1A1}"/>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76FE432B-38D0-3321-5A4C-83DA2FFA795C}"/>
              </a:ext>
            </a:extLst>
          </p:cNvPr>
          <p:cNvSpPr>
            <a:spLocks noGrp="1"/>
          </p:cNvSpPr>
          <p:nvPr>
            <p:ph idx="1"/>
          </p:nvPr>
        </p:nvSpPr>
        <p:spPr/>
        <p:txBody>
          <a:bodyPr>
            <a:normAutofit lnSpcReduction="10000"/>
          </a:bodyPr>
          <a:lstStyle/>
          <a:p>
            <a:r>
              <a:rPr lang="en-US" dirty="0"/>
              <a:t>X (number of days with extreme temperature by district-year):</a:t>
            </a:r>
          </a:p>
          <a:p>
            <a:pPr lvl="1"/>
            <a:endParaRPr lang="en-US" dirty="0"/>
          </a:p>
          <a:p>
            <a:pPr lvl="1"/>
            <a:r>
              <a:rPr lang="en-US" dirty="0"/>
              <a:t>We obtained the district centroids from the data from Peru ADM3 boundaries (district level) </a:t>
            </a:r>
          </a:p>
          <a:p>
            <a:pPr lvl="1"/>
            <a:r>
              <a:rPr lang="en-US" dirty="0"/>
              <a:t>Then, we obtained the closest 4 coordinates in the ERA5 to each centroid</a:t>
            </a:r>
          </a:p>
          <a:p>
            <a:pPr lvl="1"/>
            <a:r>
              <a:rPr lang="en-US" dirty="0"/>
              <a:t>From these 4 coordinates for each district, we obtained the mean and standards deviation of the temperature at these points each year</a:t>
            </a:r>
          </a:p>
          <a:p>
            <a:pPr lvl="1"/>
            <a:r>
              <a:rPr lang="en-US" dirty="0"/>
              <a:t>Lastly, for each year and district centroid, we counted the times the temperature in the closest 4 coordinates was higher than the mean plus three times the standard deviation or lower than the mean minus three times the standard deviation. This is the number of extreme temperature occurrences</a:t>
            </a:r>
          </a:p>
        </p:txBody>
      </p:sp>
    </p:spTree>
    <p:extLst>
      <p:ext uri="{BB962C8B-B14F-4D97-AF65-F5344CB8AC3E}">
        <p14:creationId xmlns:p14="http://schemas.microsoft.com/office/powerpoint/2010/main" val="414805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7AA0-BBE1-8383-9257-E22048F254A0}"/>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A64BEA7A-B0F2-81EB-91D3-CA5CC44735F2}"/>
              </a:ext>
            </a:extLst>
          </p:cNvPr>
          <p:cNvSpPr>
            <a:spLocks noGrp="1"/>
          </p:cNvSpPr>
          <p:nvPr>
            <p:ph idx="1"/>
          </p:nvPr>
        </p:nvSpPr>
        <p:spPr/>
        <p:txBody>
          <a:bodyPr>
            <a:normAutofit/>
          </a:bodyPr>
          <a:lstStyle/>
          <a:p>
            <a:r>
              <a:rPr lang="en-US" dirty="0"/>
              <a:t>Control variables</a:t>
            </a:r>
          </a:p>
          <a:p>
            <a:pPr lvl="1"/>
            <a:r>
              <a:rPr lang="en-US" dirty="0"/>
              <a:t>Data from ENAHO from the modules, household characteristics, household member characteristics, health, and aggregated indicators (</a:t>
            </a:r>
            <a:r>
              <a:rPr lang="en-US" i="1" dirty="0" err="1"/>
              <a:t>sumaria</a:t>
            </a:r>
            <a:r>
              <a:rPr lang="en-US" dirty="0"/>
              <a:t>) was merged in a single dataset</a:t>
            </a:r>
          </a:p>
          <a:p>
            <a:pPr lvl="1"/>
            <a:r>
              <a:rPr lang="en-US" dirty="0"/>
              <a:t>We collapsed the dataset by year-district, estimating the weighted mean of the following control variables by year-district:</a:t>
            </a:r>
          </a:p>
          <a:p>
            <a:pPr lvl="2"/>
            <a:r>
              <a:rPr lang="en-US" b="1" dirty="0"/>
              <a:t>Dwelling characteristics:</a:t>
            </a:r>
            <a:r>
              <a:rPr lang="en-US" dirty="0"/>
              <a:t> dirt floor, connection to piped water provider, sewage connection, electricity access, uses wood as main cooking fuel</a:t>
            </a:r>
          </a:p>
          <a:p>
            <a:pPr lvl="2"/>
            <a:r>
              <a:rPr lang="en-US" b="1" dirty="0"/>
              <a:t>Individual characteristics:</a:t>
            </a:r>
            <a:r>
              <a:rPr lang="en-US" dirty="0"/>
              <a:t> female population, population with a decease (self-reported), population with health insurance, population aged 65 or over</a:t>
            </a:r>
          </a:p>
          <a:p>
            <a:pPr lvl="2"/>
            <a:r>
              <a:rPr lang="en-US" b="1" dirty="0"/>
              <a:t>District characteristics:</a:t>
            </a:r>
            <a:r>
              <a:rPr lang="en-US" dirty="0"/>
              <a:t> poverty rate, extreme poverty rate, share of population in the highland (</a:t>
            </a:r>
            <a:r>
              <a:rPr lang="en-US" i="1" dirty="0" err="1"/>
              <a:t>sierra</a:t>
            </a:r>
            <a:r>
              <a:rPr lang="en-US" dirty="0"/>
              <a:t>) region, share of population in the rainforest (</a:t>
            </a:r>
            <a:r>
              <a:rPr lang="en-US" i="1" dirty="0"/>
              <a:t>selva</a:t>
            </a:r>
            <a:r>
              <a:rPr lang="en-US" dirty="0"/>
              <a:t>) region</a:t>
            </a:r>
          </a:p>
          <a:p>
            <a:endParaRPr lang="en-US" dirty="0"/>
          </a:p>
        </p:txBody>
      </p:sp>
    </p:spTree>
    <p:extLst>
      <p:ext uri="{BB962C8B-B14F-4D97-AF65-F5344CB8AC3E}">
        <p14:creationId xmlns:p14="http://schemas.microsoft.com/office/powerpoint/2010/main" val="235368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A4118-C8A9-2692-0C65-68867063A77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Results</a:t>
            </a:r>
          </a:p>
        </p:txBody>
      </p:sp>
      <p:pic>
        <p:nvPicPr>
          <p:cNvPr id="5" name="Content Placeholder 4">
            <a:extLst>
              <a:ext uri="{FF2B5EF4-FFF2-40B4-BE49-F238E27FC236}">
                <a16:creationId xmlns:a16="http://schemas.microsoft.com/office/drawing/2014/main" id="{7E0712AC-3C23-8E6C-168D-095CAC434687}"/>
              </a:ext>
            </a:extLst>
          </p:cNvPr>
          <p:cNvPicPr>
            <a:picLocks noGrp="1" noChangeAspect="1"/>
          </p:cNvPicPr>
          <p:nvPr>
            <p:ph idx="1"/>
          </p:nvPr>
        </p:nvPicPr>
        <p:blipFill>
          <a:blip r:embed="rId2"/>
          <a:stretch>
            <a:fillRect/>
          </a:stretch>
        </p:blipFill>
        <p:spPr>
          <a:xfrm>
            <a:off x="5538418" y="744151"/>
            <a:ext cx="5474139" cy="5762253"/>
          </a:xfrm>
          <a:prstGeom prst="rect">
            <a:avLst/>
          </a:prstGeom>
        </p:spPr>
      </p:pic>
    </p:spTree>
    <p:extLst>
      <p:ext uri="{BB962C8B-B14F-4D97-AF65-F5344CB8AC3E}">
        <p14:creationId xmlns:p14="http://schemas.microsoft.com/office/powerpoint/2010/main" val="421829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B57B-D9EB-ACDA-D0B1-4CF0531D28E1}"/>
              </a:ext>
            </a:extLst>
          </p:cNvPr>
          <p:cNvSpPr>
            <a:spLocks noGrp="1"/>
          </p:cNvSpPr>
          <p:nvPr>
            <p:ph type="title"/>
          </p:nvPr>
        </p:nvSpPr>
        <p:spPr>
          <a:xfrm>
            <a:off x="838201" y="365125"/>
            <a:ext cx="4700218" cy="1325563"/>
          </a:xfrm>
        </p:spPr>
        <p:txBody>
          <a:bodyPr/>
          <a:lstStyle/>
          <a:p>
            <a:pPr algn="ctr"/>
            <a:r>
              <a:rPr lang="en-US" dirty="0"/>
              <a:t>Results</a:t>
            </a:r>
          </a:p>
        </p:txBody>
      </p:sp>
      <p:sp>
        <p:nvSpPr>
          <p:cNvPr id="3" name="Content Placeholder 2">
            <a:extLst>
              <a:ext uri="{FF2B5EF4-FFF2-40B4-BE49-F238E27FC236}">
                <a16:creationId xmlns:a16="http://schemas.microsoft.com/office/drawing/2014/main" id="{AAD0CD33-DFC1-25ED-24A0-EFFB25619523}"/>
              </a:ext>
            </a:extLst>
          </p:cNvPr>
          <p:cNvSpPr>
            <a:spLocks noGrp="1"/>
          </p:cNvSpPr>
          <p:nvPr>
            <p:ph idx="1"/>
          </p:nvPr>
        </p:nvSpPr>
        <p:spPr>
          <a:xfrm>
            <a:off x="838200" y="1825625"/>
            <a:ext cx="4687957" cy="4351338"/>
          </a:xfrm>
        </p:spPr>
        <p:txBody>
          <a:bodyPr/>
          <a:lstStyle/>
          <a:p>
            <a:r>
              <a:rPr lang="en-US" dirty="0"/>
              <a:t>The coefficient for extreme temperature events is not significant, not even after adding controls</a:t>
            </a:r>
          </a:p>
          <a:p>
            <a:endParaRPr lang="en-US" dirty="0"/>
          </a:p>
          <a:p>
            <a:r>
              <a:rPr lang="en-US" dirty="0"/>
              <a:t>We shouldn’t rule out the possibility of an effect due to serious limitations in the data and analysis </a:t>
            </a:r>
            <a:r>
              <a:rPr lang="en-US" sz="2000" dirty="0"/>
              <a:t>(see next slide)</a:t>
            </a:r>
            <a:endParaRPr lang="en-US" dirty="0"/>
          </a:p>
        </p:txBody>
      </p:sp>
      <p:pic>
        <p:nvPicPr>
          <p:cNvPr id="4" name="Content Placeholder 4">
            <a:extLst>
              <a:ext uri="{FF2B5EF4-FFF2-40B4-BE49-F238E27FC236}">
                <a16:creationId xmlns:a16="http://schemas.microsoft.com/office/drawing/2014/main" id="{F43D427F-B630-1B67-AD8A-68C618BAD27C}"/>
              </a:ext>
            </a:extLst>
          </p:cNvPr>
          <p:cNvPicPr>
            <a:picLocks noChangeAspect="1"/>
          </p:cNvPicPr>
          <p:nvPr/>
        </p:nvPicPr>
        <p:blipFill>
          <a:blip r:embed="rId2"/>
          <a:stretch>
            <a:fillRect/>
          </a:stretch>
        </p:blipFill>
        <p:spPr>
          <a:xfrm>
            <a:off x="5538418" y="744151"/>
            <a:ext cx="5474139" cy="5762253"/>
          </a:xfrm>
          <a:prstGeom prst="rect">
            <a:avLst/>
          </a:prstGeom>
        </p:spPr>
      </p:pic>
    </p:spTree>
    <p:extLst>
      <p:ext uri="{BB962C8B-B14F-4D97-AF65-F5344CB8AC3E}">
        <p14:creationId xmlns:p14="http://schemas.microsoft.com/office/powerpoint/2010/main" val="1061067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927</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Exploring the Effects of Extreme Weather on Total Deaths</vt:lpstr>
      <vt:lpstr>Framing the Problem</vt:lpstr>
      <vt:lpstr>Data</vt:lpstr>
      <vt:lpstr>Data</vt:lpstr>
      <vt:lpstr>Methods</vt:lpstr>
      <vt:lpstr>Methods</vt:lpstr>
      <vt:lpstr>Methods</vt:lpstr>
      <vt:lpstr>Results</vt:lpstr>
      <vt:lpstr>Results</vt:lpstr>
      <vt:lpstr>Limitations</vt:lpstr>
      <vt:lpstr>Limitations</vt:lpstr>
      <vt:lpstr>Limitations</vt:lpstr>
      <vt:lpstr>Limitations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Eduardo San Martin</dc:creator>
  <cp:lastModifiedBy>Luis Eduardo San Martin</cp:lastModifiedBy>
  <cp:revision>1</cp:revision>
  <dcterms:created xsi:type="dcterms:W3CDTF">2025-10-03T08:04:47Z</dcterms:created>
  <dcterms:modified xsi:type="dcterms:W3CDTF">2025-10-03T09:32:30Z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1bf45b6-5649-4236-82a3-f45024cd282e_Enabled">
    <vt:lpwstr>true</vt:lpwstr>
  </property>
  <property fmtid="{D5CDD505-2E9C-101B-9397-08002B2CF9AE}" pid="3" name="MSIP_Label_f1bf45b6-5649-4236-82a3-f45024cd282e_SetDate">
    <vt:lpwstr>2025-10-03T09:31:44Z</vt:lpwstr>
  </property>
  <property fmtid="{D5CDD505-2E9C-101B-9397-08002B2CF9AE}" pid="4" name="MSIP_Label_f1bf45b6-5649-4236-82a3-f45024cd282e_Method">
    <vt:lpwstr>Standard</vt:lpwstr>
  </property>
  <property fmtid="{D5CDD505-2E9C-101B-9397-08002B2CF9AE}" pid="5" name="MSIP_Label_f1bf45b6-5649-4236-82a3-f45024cd282e_Name">
    <vt:lpwstr>Official Use Only</vt:lpwstr>
  </property>
  <property fmtid="{D5CDD505-2E9C-101B-9397-08002B2CF9AE}" pid="6" name="MSIP_Label_f1bf45b6-5649-4236-82a3-f45024cd282e_SiteId">
    <vt:lpwstr>31a2fec0-266b-4c67-b56e-2796d8f59c36</vt:lpwstr>
  </property>
  <property fmtid="{D5CDD505-2E9C-101B-9397-08002B2CF9AE}" pid="7" name="MSIP_Label_f1bf45b6-5649-4236-82a3-f45024cd282e_ActionId">
    <vt:lpwstr>4c00a9fd-0f37-4164-b9fb-c234902d4321</vt:lpwstr>
  </property>
  <property fmtid="{D5CDD505-2E9C-101B-9397-08002B2CF9AE}" pid="8" name="MSIP_Label_f1bf45b6-5649-4236-82a3-f45024cd282e_ContentBits">
    <vt:lpwstr>2</vt:lpwstr>
  </property>
  <property fmtid="{D5CDD505-2E9C-101B-9397-08002B2CF9AE}" pid="9" name="MSIP_Label_f1bf45b6-5649-4236-82a3-f45024cd282e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Official Use Only</vt:lpwstr>
  </property>
</Properties>
</file>