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3"/>
  </p:notesMasterIdLst>
  <p:handoutMasterIdLst>
    <p:handoutMasterId r:id="rId84"/>
  </p:handoutMasterIdLst>
  <p:sldIdLst>
    <p:sldId id="256" r:id="rId2"/>
    <p:sldId id="487" r:id="rId3"/>
    <p:sldId id="264" r:id="rId4"/>
    <p:sldId id="429" r:id="rId5"/>
    <p:sldId id="496" r:id="rId6"/>
    <p:sldId id="513" r:id="rId7"/>
    <p:sldId id="512" r:id="rId8"/>
    <p:sldId id="515" r:id="rId9"/>
    <p:sldId id="516" r:id="rId10"/>
    <p:sldId id="517" r:id="rId11"/>
    <p:sldId id="518" r:id="rId12"/>
    <p:sldId id="520" r:id="rId13"/>
    <p:sldId id="521" r:id="rId14"/>
    <p:sldId id="514" r:id="rId15"/>
    <p:sldId id="511" r:id="rId16"/>
    <p:sldId id="560" r:id="rId17"/>
    <p:sldId id="519" r:id="rId18"/>
    <p:sldId id="499" r:id="rId19"/>
    <p:sldId id="510" r:id="rId20"/>
    <p:sldId id="494" r:id="rId21"/>
    <p:sldId id="495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5" r:id="rId35"/>
    <p:sldId id="534" r:id="rId36"/>
    <p:sldId id="536" r:id="rId37"/>
    <p:sldId id="537" r:id="rId38"/>
    <p:sldId id="538" r:id="rId39"/>
    <p:sldId id="539" r:id="rId40"/>
    <p:sldId id="483" r:id="rId41"/>
    <p:sldId id="484" r:id="rId42"/>
    <p:sldId id="540" r:id="rId43"/>
    <p:sldId id="446" r:id="rId44"/>
    <p:sldId id="541" r:id="rId45"/>
    <p:sldId id="549" r:id="rId46"/>
    <p:sldId id="542" r:id="rId47"/>
    <p:sldId id="552" r:id="rId48"/>
    <p:sldId id="543" r:id="rId49"/>
    <p:sldId id="557" r:id="rId50"/>
    <p:sldId id="544" r:id="rId51"/>
    <p:sldId id="545" r:id="rId52"/>
    <p:sldId id="550" r:id="rId53"/>
    <p:sldId id="551" r:id="rId54"/>
    <p:sldId id="546" r:id="rId55"/>
    <p:sldId id="553" r:id="rId56"/>
    <p:sldId id="554" r:id="rId57"/>
    <p:sldId id="547" r:id="rId58"/>
    <p:sldId id="548" r:id="rId59"/>
    <p:sldId id="555" r:id="rId60"/>
    <p:sldId id="558" r:id="rId61"/>
    <p:sldId id="559" r:id="rId62"/>
    <p:sldId id="479" r:id="rId63"/>
    <p:sldId id="561" r:id="rId64"/>
    <p:sldId id="440" r:id="rId65"/>
    <p:sldId id="562" r:id="rId66"/>
    <p:sldId id="563" r:id="rId67"/>
    <p:sldId id="564" r:id="rId68"/>
    <p:sldId id="565" r:id="rId69"/>
    <p:sldId id="566" r:id="rId70"/>
    <p:sldId id="567" r:id="rId71"/>
    <p:sldId id="568" r:id="rId72"/>
    <p:sldId id="571" r:id="rId73"/>
    <p:sldId id="572" r:id="rId74"/>
    <p:sldId id="569" r:id="rId75"/>
    <p:sldId id="570" r:id="rId76"/>
    <p:sldId id="436" r:id="rId77"/>
    <p:sldId id="469" r:id="rId78"/>
    <p:sldId id="471" r:id="rId79"/>
    <p:sldId id="472" r:id="rId80"/>
    <p:sldId id="489" r:id="rId81"/>
    <p:sldId id="343" r:id="rId8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nia" initials="" lastIdx="29" clrIdx="0"/>
  <p:cmAuthor id="1" name="Reg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78738" autoAdjust="0"/>
  </p:normalViewPr>
  <p:slideViewPr>
    <p:cSldViewPr>
      <p:cViewPr varScale="1">
        <p:scale>
          <a:sx n="66" d="100"/>
          <a:sy n="66" d="100"/>
        </p:scale>
        <p:origin x="-6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notesViewPr>
    <p:cSldViewPr>
      <p:cViewPr varScale="1">
        <p:scale>
          <a:sx n="44" d="100"/>
          <a:sy n="44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A62973-2D83-4A2C-9E27-7267EB2E277D}" type="datetimeFigureOut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8F9E9B-94A8-426F-B570-469993479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3C6843D-20FE-49BD-B4E3-253892F99126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486AB4-1936-44DD-AC81-786F734895E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i="1" smtClean="0"/>
              <a:t>Semantic Web Data Mashup (SWDM)</a:t>
            </a:r>
            <a:r>
              <a:rPr lang="pt-BR" smtClean="0"/>
              <a:t>: Um </a:t>
            </a:r>
            <a:r>
              <a:rPr lang="pt-BR" i="1" smtClean="0"/>
              <a:t>Framework</a:t>
            </a:r>
            <a:r>
              <a:rPr lang="pt-BR" smtClean="0"/>
              <a:t> para Construção de </a:t>
            </a:r>
            <a:r>
              <a:rPr lang="pt-BR" i="1" smtClean="0"/>
              <a:t>Linked Data Mashups</a:t>
            </a:r>
            <a:r>
              <a:rPr lang="pt-BR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e Execução de Mashups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de </a:t>
            </a:r>
            <a:r>
              <a:rPr lang="pt-BR" i="1" smtClean="0"/>
              <a:t>mashups</a:t>
            </a:r>
            <a:r>
              <a:rPr lang="pt-BR" smtClean="0"/>
              <a:t>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e Execução de Mashups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Um ambiente para execução de mashup de dados sobre Linked Data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02B90F-1342-4702-BCF1-4327A4349B98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4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0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7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1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47688"/>
            <a:ext cx="8229600" cy="10668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8577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B0DEF-56F2-4EB9-ACA4-2DD7B35A0F47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92FEE-1EA7-4FAF-B8B3-196B73D52E6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CB3E3-FCE5-489C-B49B-852CFDD3199F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7A65A-7B3C-4799-9E13-E41190E8779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AD963-A5E9-468D-B324-5C334743A599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221FB-93D9-478D-AB8C-EB3D06B9BD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E8E2-D591-4C75-B742-35103A453791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647D0-DA97-43DA-9C0D-DE1DF57680F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D2525B7-C3FF-4C89-9CC3-88C263E7449C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34E4EB7-022B-419F-817F-20FD95BE4D1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F0EBD-F7C3-4A34-8D5C-1A66603D1C65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7A345-2D0D-432C-AE0C-22EE7E4FE7E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68FA1-4170-4940-8E59-048B8F9D90EA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E56FA-82B1-4173-95A1-75F0C0D4993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A347-AE01-4F15-AF1B-C80F1A79AC8C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1405C-95D1-4112-81A7-5B3CBC026D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48010-4959-4F7E-B6C8-1E2A74D4A2BC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AB55-DAC9-49DD-AAED-FF3A4DE024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F83EB-5701-463A-AB31-F12CF161A064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AE8FC-8EF4-4B9C-A868-2FD8B57C636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E8C701-DA09-42A3-9DC2-387BD2516E26}" type="datetimeFigureOut">
              <a:rPr lang="pt-BR"/>
              <a:pPr>
                <a:defRPr/>
              </a:pPr>
              <a:t>13/01/2014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21139F-160D-4F96-A8C4-B908ED95081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9" r:id="rId2"/>
    <p:sldLayoutId id="2147483788" r:id="rId3"/>
    <p:sldLayoutId id="2147483791" r:id="rId4"/>
    <p:sldLayoutId id="2147483787" r:id="rId5"/>
    <p:sldLayoutId id="2147483786" r:id="rId6"/>
    <p:sldLayoutId id="2147483785" r:id="rId7"/>
    <p:sldLayoutId id="2147483784" r:id="rId8"/>
    <p:sldLayoutId id="2147483783" r:id="rId9"/>
    <p:sldLayoutId id="21474837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57188" y="3929063"/>
            <a:ext cx="8786812" cy="292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338" name="Título 1"/>
          <p:cNvSpPr>
            <a:spLocks noGrp="1"/>
          </p:cNvSpPr>
          <p:nvPr>
            <p:ph type="ctrTitle" idx="4294967295"/>
          </p:nvPr>
        </p:nvSpPr>
        <p:spPr>
          <a:xfrm>
            <a:off x="323850" y="1268413"/>
            <a:ext cx="8458200" cy="2085975"/>
          </a:xfrm>
        </p:spPr>
        <p:txBody>
          <a:bodyPr anchor="b"/>
          <a:lstStyle/>
          <a:p>
            <a:pPr eaLnBrk="1" hangingPunct="1"/>
            <a:r>
              <a:rPr lang="pt-BR" sz="3200" i="1" smtClean="0">
                <a:solidFill>
                  <a:schemeClr val="tx1"/>
                </a:solidFill>
              </a:rPr>
              <a:t>Uma Abordagem para Publicação de Visões RDF de Dados Relacionais</a:t>
            </a:r>
          </a:p>
        </p:txBody>
      </p:sp>
      <p:sp>
        <p:nvSpPr>
          <p:cNvPr id="14339" name="Subtítulo 2"/>
          <p:cNvSpPr>
            <a:spLocks noGrp="1"/>
          </p:cNvSpPr>
          <p:nvPr>
            <p:ph type="subTitle" idx="4294967295"/>
          </p:nvPr>
        </p:nvSpPr>
        <p:spPr>
          <a:xfrm>
            <a:off x="468313" y="3933825"/>
            <a:ext cx="7972425" cy="2243138"/>
          </a:xfrm>
        </p:spPr>
        <p:txBody>
          <a:bodyPr/>
          <a:lstStyle/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Luís Eufrasio Teixeira Neto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  <a:latin typeface="Consolas" pitchFamily="49" charset="0"/>
              </a:rPr>
              <a:t>luiseufrasio@gmail.com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pt-BR" sz="2200" smtClean="0">
              <a:solidFill>
                <a:schemeClr val="tx2"/>
              </a:solidFill>
            </a:endParaRP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Orientadora: Vânia Maria Ponte Vidal 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Co-orientador: José Maria da Silva Monteiro Filho 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pt-BR" sz="2200" smtClean="0">
              <a:solidFill>
                <a:schemeClr val="tx2"/>
              </a:solidFill>
            </a:endParaRP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MDCC – UFC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078548" y="5476889"/>
            <a:ext cx="3000364" cy="12858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4343" name="Imagem 13" descr="linkeddat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57188"/>
            <a:ext cx="1781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CaixaDeTexto 15"/>
          <p:cNvSpPr txBox="1">
            <a:spLocks noChangeArrowheads="1"/>
          </p:cNvSpPr>
          <p:nvPr/>
        </p:nvSpPr>
        <p:spPr bwMode="auto">
          <a:xfrm>
            <a:off x="357188" y="404813"/>
            <a:ext cx="5467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latin typeface="Georgia" pitchFamily="18" charset="0"/>
              </a:rPr>
              <a:t>UNIVERSIDADE FEDERAL DO CEARÁ</a:t>
            </a:r>
          </a:p>
          <a:p>
            <a:r>
              <a:rPr lang="pt-BR" b="1">
                <a:latin typeface="Georgia" pitchFamily="18" charset="0"/>
              </a:rPr>
              <a:t>DEPARTAMENTO DE COMPUTAÇÃO</a:t>
            </a:r>
          </a:p>
          <a:p>
            <a:r>
              <a:rPr lang="pt-BR" b="1">
                <a:latin typeface="Georgia" pitchFamily="18" charset="0"/>
              </a:rPr>
              <a:t>MESTRADO EM CIÊNCIA DA COMPUTAÇÃO</a:t>
            </a:r>
          </a:p>
        </p:txBody>
      </p:sp>
      <p:pic>
        <p:nvPicPr>
          <p:cNvPr id="1434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5535613"/>
            <a:ext cx="1316038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5589588"/>
            <a:ext cx="742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RDB2RDF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2770" name="Picture 4" descr="mapp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Linked Data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4818" name="Picture 4" descr="mappLinked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Conceitos básicos</a:t>
            </a:r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643063"/>
            <a:ext cx="8229600" cy="4645025"/>
          </a:xfrm>
        </p:spPr>
        <p:txBody>
          <a:bodyPr/>
          <a:lstStyle/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Linked Data </a:t>
            </a:r>
            <a:r>
              <a:rPr lang="pt-BR" sz="2200" smtClean="0"/>
              <a:t>é um conjunto de </a:t>
            </a:r>
            <a:r>
              <a:rPr lang="pt-BR" sz="2200" smtClean="0">
                <a:solidFill>
                  <a:srgbClr val="FF0000"/>
                </a:solidFill>
              </a:rPr>
              <a:t>melhores práticas </a:t>
            </a:r>
            <a:r>
              <a:rPr lang="pt-BR" sz="2200" smtClean="0"/>
              <a:t>para publicação e consumo de </a:t>
            </a:r>
            <a:r>
              <a:rPr lang="pt-BR" sz="2200" smtClean="0">
                <a:solidFill>
                  <a:srgbClr val="FF0000"/>
                </a:solidFill>
              </a:rPr>
              <a:t>dados estruturados na Web</a:t>
            </a:r>
            <a:r>
              <a:rPr lang="pt-BR" sz="2200" smtClean="0"/>
              <a:t>, permitindo estabelecer </a:t>
            </a:r>
            <a:r>
              <a:rPr lang="pt-BR" sz="2200" smtClean="0">
                <a:solidFill>
                  <a:srgbClr val="FF0000"/>
                </a:solidFill>
              </a:rPr>
              <a:t>ligações</a:t>
            </a:r>
            <a:r>
              <a:rPr lang="pt-BR" sz="2200" smtClean="0"/>
              <a:t> entre itens de diferentes </a:t>
            </a:r>
            <a:r>
              <a:rPr lang="pt-BR" sz="2200" smtClean="0">
                <a:solidFill>
                  <a:srgbClr val="FF0000"/>
                </a:solidFill>
              </a:rPr>
              <a:t>conjuntos de dados </a:t>
            </a:r>
            <a:r>
              <a:rPr lang="pt-BR" sz="2200" smtClean="0"/>
              <a:t>para formar um único </a:t>
            </a:r>
            <a:r>
              <a:rPr lang="pt-BR" sz="2200" smtClean="0">
                <a:solidFill>
                  <a:srgbClr val="FF0000"/>
                </a:solidFill>
              </a:rPr>
              <a:t>espaço de dados global </a:t>
            </a:r>
            <a:r>
              <a:rPr lang="pt-BR" sz="2200" smtClean="0"/>
              <a:t>[HEATH; BIZER, 2011].</a:t>
            </a:r>
          </a:p>
          <a:p>
            <a:pPr marL="0" eaLnBrk="1" hangingPunct="1">
              <a:spcBef>
                <a:spcPts val="600"/>
              </a:spcBef>
            </a:pPr>
            <a:endParaRPr lang="pt-BR" sz="2200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RDF</a:t>
            </a:r>
            <a:r>
              <a:rPr lang="pt-BR" sz="2200" smtClean="0"/>
              <a:t> – Modelo de dados simples, expressivo, extensível e que permite interligar itens de diferentes fontes de dados.</a:t>
            </a:r>
          </a:p>
          <a:p>
            <a:pPr marL="0" eaLnBrk="1" hangingPunct="1">
              <a:spcBef>
                <a:spcPts val="600"/>
              </a:spcBef>
            </a:pPr>
            <a:endParaRPr lang="pt-BR" sz="2200" i="1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URI (ou IRI)</a:t>
            </a:r>
            <a:r>
              <a:rPr lang="pt-BR" sz="2200" b="1" i="1" smtClean="0"/>
              <a:t> </a:t>
            </a:r>
            <a:r>
              <a:rPr lang="pt-BR" sz="2200" smtClean="0"/>
              <a:t>– Usado como mecanismo de nome global.</a:t>
            </a:r>
            <a:endParaRPr lang="pt-BR" sz="2200" b="1" i="1" smtClean="0"/>
          </a:p>
          <a:p>
            <a:pPr marL="0" eaLnBrk="1" hangingPunct="1">
              <a:spcBef>
                <a:spcPts val="600"/>
              </a:spcBef>
            </a:pPr>
            <a:endParaRPr lang="pt-BR" sz="2200" b="1" i="1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SPARQL</a:t>
            </a:r>
            <a:r>
              <a:rPr lang="pt-BR" sz="2200" b="1" i="1" smtClean="0"/>
              <a:t> </a:t>
            </a:r>
            <a:r>
              <a:rPr lang="pt-BR" sz="2200" smtClean="0"/>
              <a:t>– a linguagem de consulta recomendada pela W3C para recuperar e manipular dados em RDF.</a:t>
            </a:r>
          </a:p>
          <a:p>
            <a:pPr marL="292100" lvl="1" eaLnBrk="1" hangingPunct="1">
              <a:spcBef>
                <a:spcPts val="600"/>
              </a:spcBef>
            </a:pPr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Conceitos básicos</a:t>
            </a:r>
          </a:p>
        </p:txBody>
      </p:sp>
      <p:sp>
        <p:nvSpPr>
          <p:cNvPr id="389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643063"/>
            <a:ext cx="8229600" cy="4645025"/>
          </a:xfrm>
        </p:spPr>
        <p:txBody>
          <a:bodyPr/>
          <a:lstStyle/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Mapeamentos RDB2RDF </a:t>
            </a:r>
            <a:r>
              <a:rPr lang="pt-BR" sz="2200" smtClean="0"/>
              <a:t>são ...</a:t>
            </a:r>
            <a:r>
              <a:rPr lang="pt-BR" sz="2200" smtClean="0">
                <a:solidFill>
                  <a:srgbClr val="FF0000"/>
                </a:solidFill>
              </a:rPr>
              <a:t> </a:t>
            </a:r>
            <a:r>
              <a:rPr lang="pt-BR" sz="2200" smtClean="0"/>
              <a:t>[HEATH; BIZER, 2011].</a:t>
            </a:r>
          </a:p>
          <a:p>
            <a:pPr marL="0" eaLnBrk="1" hangingPunct="1">
              <a:spcBef>
                <a:spcPts val="600"/>
              </a:spcBef>
            </a:pPr>
            <a:endParaRPr lang="pt-BR" sz="2200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R2RML</a:t>
            </a:r>
            <a:r>
              <a:rPr lang="pt-BR" sz="2200" smtClean="0"/>
              <a:t> – Linguagem ...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Estudo de Caso</a:t>
            </a:r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785938"/>
            <a:ext cx="8643938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Banco de Dados Relacional Fonte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ISWC_REL (Banco de Publicações e Autores)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Objetivo: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Publicar os dados relacionais na forma de um grafo RDF utilizando vocabulários conhecidos.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5" descr="ISWC_R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781175"/>
            <a:ext cx="8640762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Esquema Relacional </a:t>
            </a:r>
            <a:r>
              <a:rPr lang="pt-BR" sz="4000" i="1">
                <a:solidFill>
                  <a:schemeClr val="tx2"/>
                </a:solidFill>
                <a:latin typeface="Trebuchet MS" pitchFamily="34" charset="0"/>
              </a:rPr>
              <a:t>ISWC_REL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Ontologia </a:t>
            </a:r>
            <a:r>
              <a:rPr lang="pt-BR" sz="4000" i="1">
                <a:solidFill>
                  <a:schemeClr val="tx2"/>
                </a:solidFill>
                <a:latin typeface="Trebuchet MS" pitchFamily="34" charset="0"/>
              </a:rPr>
              <a:t>CONF_OWL</a:t>
            </a:r>
          </a:p>
        </p:txBody>
      </p:sp>
      <p:pic>
        <p:nvPicPr>
          <p:cNvPr id="45058" name="Picture 5" descr="CONF_OW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066925"/>
            <a:ext cx="8640763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Imagem 3" descr="malware-problem-solution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642938"/>
            <a:ext cx="188912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Título 1"/>
          <p:cNvSpPr>
            <a:spLocks noGrp="1"/>
          </p:cNvSpPr>
          <p:nvPr>
            <p:ph type="title" idx="4294967295"/>
          </p:nvPr>
        </p:nvSpPr>
        <p:spPr>
          <a:xfrm>
            <a:off x="457200" y="7191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Problema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2033588"/>
            <a:ext cx="8229600" cy="43243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Muitas ferramentas atuais utilizam linguagens próprias para construção dos mapeamentos RDB2RDF.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Usabilidade é um aspecto importante no cenário de geração de mapeamentos, porém as ferramentas não disponibilizam interfaces amigáveis para criação dos mapeamentos.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Muitas publicações não usam as melhores práticas, pois não seguem nenhum processo formal.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Resolver problemas de heterogeneidade entre esquemas relacionais e esquemas RDF é um grande desafio.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Contribuições</a:t>
            </a:r>
          </a:p>
        </p:txBody>
      </p:sp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Processo em três etapas para publicação dos dados relacionais [VIDAL et al., 2014].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Arquitetura de três camadas para geração de mapeamentos customizados RDB2RDF.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Formalização dos mapeamentos customizados por meio de Assertivas de Correspondência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Especificação e implementação de uma ferramenta gráfica para apoiar a execução do processo [NETO et al., 2013].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2. Fundamentação Teórica</a:t>
            </a:r>
          </a:p>
        </p:txBody>
      </p:sp>
      <p:sp>
        <p:nvSpPr>
          <p:cNvPr id="51202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51203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386" name="Retângulo 5"/>
          <p:cNvSpPr>
            <a:spLocks noChangeArrowheads="1"/>
          </p:cNvSpPr>
          <p:nvPr/>
        </p:nvSpPr>
        <p:spPr bwMode="auto">
          <a:xfrm>
            <a:off x="285750" y="2786063"/>
            <a:ext cx="85725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>
                <a:solidFill>
                  <a:schemeClr val="bg1"/>
                </a:solidFill>
                <a:latin typeface="Georgia" pitchFamily="18" charset="0"/>
              </a:rPr>
              <a:t>“Somewhere, something incredible is waiting to be known.”</a:t>
            </a:r>
          </a:p>
          <a:p>
            <a:pPr algn="r"/>
            <a:r>
              <a:rPr lang="pt-BR" i="1">
                <a:solidFill>
                  <a:schemeClr val="bg1"/>
                </a:solidFill>
              </a:rPr>
              <a:t>Carl Sagan</a:t>
            </a:r>
            <a:endParaRPr lang="en-US" sz="2800" i="1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Web Semântica</a:t>
            </a:r>
          </a:p>
        </p:txBody>
      </p:sp>
      <p:sp>
        <p:nvSpPr>
          <p:cNvPr id="53250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785938"/>
            <a:ext cx="8572500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Informações na web sendo processadas por máquinas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e não somente por humanos.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Embora sua história tenha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iniciado no começo dos anos 90,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somente em 2001 seus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conceitos básicos foram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padronizados pela W3C.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Arquitetura da Web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Semântica na forma de “pilha”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de camadas.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pt-BR" sz="2600" smtClean="0"/>
          </a:p>
        </p:txBody>
      </p:sp>
      <p:pic>
        <p:nvPicPr>
          <p:cNvPr id="53251" name="Picture 4" descr="Semantic-web-st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2565400"/>
            <a:ext cx="37528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0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Título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Resource Description Framework (RDF)</a:t>
            </a:r>
          </a:p>
        </p:txBody>
      </p:sp>
      <p:sp>
        <p:nvSpPr>
          <p:cNvPr id="55299" name="Rectangle 8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en-US" smtClean="0"/>
              <a:t>Framework para representar informações na Web de forma flexível.</a:t>
            </a:r>
          </a:p>
          <a:p>
            <a:r>
              <a:rPr lang="en-US" smtClean="0"/>
              <a:t>Principal modelo de dados utilizado nas aplicações da Web Semântica.</a:t>
            </a:r>
          </a:p>
          <a:p>
            <a:r>
              <a:rPr lang="en-US" smtClean="0"/>
              <a:t>O </a:t>
            </a:r>
            <a:r>
              <a:rPr lang="en-US" smtClean="0">
                <a:solidFill>
                  <a:srgbClr val="FF3300"/>
                </a:solidFill>
              </a:rPr>
              <a:t>Poder</a:t>
            </a:r>
            <a:r>
              <a:rPr lang="en-US" smtClean="0"/>
              <a:t> do RDF está na sua simplicidade.</a:t>
            </a:r>
          </a:p>
          <a:p>
            <a:pPr lvl="1"/>
            <a:r>
              <a:rPr lang="pt-BR" i="1" smtClean="0"/>
              <a:t>Triplas compostas de: sujeito, predicado (ou propriedade) e objeto (s, p, o)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ítulo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RDF – Exemplo de um Grafo</a:t>
            </a:r>
          </a:p>
        </p:txBody>
      </p:sp>
      <p:sp>
        <p:nvSpPr>
          <p:cNvPr id="57347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“A página Web https://sites.google.com/site/luiseufrasio/ foi criada por Luís Eufrasio.”</a:t>
            </a:r>
            <a:endParaRPr lang="en-US" smtClean="0"/>
          </a:p>
        </p:txBody>
      </p:sp>
      <p:pic>
        <p:nvPicPr>
          <p:cNvPr id="57348" name="Picture 5" descr="Tripla R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076700"/>
            <a:ext cx="533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" name="Título 6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RDF - Sintaxes</a:t>
            </a:r>
          </a:p>
        </p:txBody>
      </p:sp>
      <p:sp>
        <p:nvSpPr>
          <p:cNvPr id="59395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RDF/XML: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&lt;?xml version="1.0"?&gt;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&lt;rdf:RDF xmlns:rdf="http://www.w3.org/1999/02/22-rdf-syntaxns#"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xmlns:dc="http://purl.org/dc/elements/1.1/"&gt;  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&lt;rdf:Description   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    rdf:about="https://sites.google.com/site/luiseufrasio/"&gt;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pt-BR" sz="1400" b="1" smtClean="0">
                <a:latin typeface="Courier New" pitchFamily="49" charset="0"/>
              </a:rPr>
              <a:t>&lt;dc:creator&gt;Luís Eufrasio&lt;/dc:creator&gt;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&lt;/rdf:Description&gt;</a:t>
            </a:r>
            <a:endParaRPr lang="pt-BR" sz="1400" b="1" smtClean="0">
              <a:latin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&lt;/rdf:RDF&gt;</a:t>
            </a:r>
          </a:p>
          <a:p>
            <a:endParaRPr lang="pt-BR" b="1" smtClean="0"/>
          </a:p>
          <a:p>
            <a:r>
              <a:rPr lang="pt-BR" smtClean="0"/>
              <a:t>Turtle:</a:t>
            </a: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@prefix dc: &lt;http://purl.org/dc/elements/1.1/&gt; .</a:t>
            </a: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&lt;https://sites.google.com/site/luiseufrasio/&gt; dc:creator </a:t>
            </a:r>
            <a:r>
              <a:rPr lang="en-US" sz="1400" b="1" smtClean="0">
                <a:latin typeface="Courier New" pitchFamily="49" charset="0"/>
              </a:rPr>
              <a:t>"</a:t>
            </a:r>
            <a:r>
              <a:rPr lang="pt-BR" sz="1400" b="1" smtClean="0">
                <a:latin typeface="Courier New" pitchFamily="49" charset="0"/>
              </a:rPr>
              <a:t>Luís Eufrasio</a:t>
            </a:r>
            <a:r>
              <a:rPr lang="en-US" sz="1400" b="1" smtClean="0">
                <a:latin typeface="Courier New" pitchFamily="49" charset="0"/>
              </a:rPr>
              <a:t>"</a:t>
            </a:r>
            <a:r>
              <a:rPr lang="pt-BR" sz="1400" b="1" smtClean="0">
                <a:latin typeface="Courier New" pitchFamily="49" charset="0"/>
              </a:rPr>
              <a:t> . </a:t>
            </a:r>
          </a:p>
          <a:p>
            <a:pPr>
              <a:buFont typeface="Georgia" pitchFamily="18" charset="0"/>
              <a:buNone/>
            </a:pP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RDF Schema (RDFS)</a:t>
            </a:r>
          </a:p>
        </p:txBody>
      </p:sp>
      <p:sp>
        <p:nvSpPr>
          <p:cNvPr id="61442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Estende o vocabulário RDF Core.</a:t>
            </a:r>
          </a:p>
          <a:p>
            <a:r>
              <a:rPr lang="pt-BR" smtClean="0"/>
              <a:t>Possibilita a criação de novas classes e propriedades.</a:t>
            </a:r>
          </a:p>
          <a:p>
            <a:pPr marL="742950" lvl="1" indent="-285750"/>
            <a:r>
              <a:rPr lang="pt-BR" i="1" smtClean="0"/>
              <a:t>rdfs:Class </a:t>
            </a:r>
            <a:r>
              <a:rPr lang="pt-BR" smtClean="0"/>
              <a:t>e </a:t>
            </a:r>
            <a:r>
              <a:rPr lang="pt-BR" i="1" smtClean="0"/>
              <a:t>rdfs:Property</a:t>
            </a:r>
            <a:r>
              <a:rPr lang="pt-BR" smtClean="0"/>
              <a:t> </a:t>
            </a:r>
          </a:p>
          <a:p>
            <a:r>
              <a:rPr lang="pt-BR" smtClean="0"/>
              <a:t>Permite a definição de domínios e imagens.</a:t>
            </a:r>
          </a:p>
          <a:p>
            <a:pPr marL="742950" lvl="1" indent="-285750"/>
            <a:r>
              <a:rPr lang="pt-BR" i="1" smtClean="0"/>
              <a:t>rdfs:domain</a:t>
            </a:r>
            <a:r>
              <a:rPr lang="pt-BR" smtClean="0"/>
              <a:t> e </a:t>
            </a:r>
            <a:r>
              <a:rPr lang="pt-BR" i="1" smtClean="0"/>
              <a:t>rdfs:range</a:t>
            </a:r>
            <a:r>
              <a:rPr lang="pt-BR" smtClean="0"/>
              <a:t> </a:t>
            </a:r>
          </a:p>
          <a:p>
            <a:pPr>
              <a:buFont typeface="Georgia" pitchFamily="18" charset="0"/>
              <a:buNone/>
            </a:pPr>
            <a:endParaRPr lang="pt-BR" sz="1400" b="1" smtClean="0">
              <a:latin typeface="Courier New" pitchFamily="49" charset="0"/>
            </a:endParaRPr>
          </a:p>
          <a:p>
            <a:pPr>
              <a:buFont typeface="Georgia" pitchFamily="18" charset="0"/>
              <a:buNone/>
            </a:pPr>
            <a:endParaRPr lang="en-US" sz="1400" b="1" smtClean="0">
              <a:latin typeface="Courier New" pitchFamily="49" charset="0"/>
            </a:endParaRPr>
          </a:p>
        </p:txBody>
      </p:sp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4652963"/>
            <a:ext cx="19526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Web Ontology Language (OWL)</a:t>
            </a:r>
          </a:p>
        </p:txBody>
      </p:sp>
      <p:sp>
        <p:nvSpPr>
          <p:cNvPr id="63490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Mais expressiva que XML, RDF e RDFS.</a:t>
            </a:r>
          </a:p>
          <a:p>
            <a:r>
              <a:rPr lang="pt-BR" smtClean="0"/>
              <a:t>Três Sublinguagens:</a:t>
            </a:r>
          </a:p>
          <a:p>
            <a:pPr marL="742950" lvl="1" indent="-285750"/>
            <a:r>
              <a:rPr lang="pt-BR" smtClean="0"/>
              <a:t>OWL Lite</a:t>
            </a:r>
          </a:p>
          <a:p>
            <a:pPr marL="742950" lvl="1" indent="-285750"/>
            <a:r>
              <a:rPr lang="pt-BR" smtClean="0"/>
              <a:t>OWL DL</a:t>
            </a:r>
          </a:p>
          <a:p>
            <a:pPr marL="742950" lvl="1" indent="-285750"/>
            <a:r>
              <a:rPr lang="pt-BR" smtClean="0"/>
              <a:t>OWL Full	</a:t>
            </a:r>
          </a:p>
          <a:p>
            <a:r>
              <a:rPr lang="pt-BR" smtClean="0"/>
              <a:t>Recomendada pela W3C para </a:t>
            </a:r>
          </a:p>
          <a:p>
            <a:pPr>
              <a:buFont typeface="Georgia" pitchFamily="18" charset="0"/>
              <a:buNone/>
            </a:pPr>
            <a:r>
              <a:rPr lang="pt-BR" smtClean="0"/>
              <a:t>processamento de dados por aplicações.</a:t>
            </a:r>
          </a:p>
          <a:p>
            <a:endParaRPr lang="en-US" sz="1400" b="1" smtClean="0">
              <a:latin typeface="Courier New" pitchFamily="49" charset="0"/>
            </a:endParaRPr>
          </a:p>
        </p:txBody>
      </p:sp>
      <p:pic>
        <p:nvPicPr>
          <p:cNvPr id="63491" name="Picture 6" descr="ow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4292600"/>
            <a:ext cx="15811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Infraestrutura de Linked Data</a:t>
            </a:r>
          </a:p>
        </p:txBody>
      </p:sp>
      <p:pic>
        <p:nvPicPr>
          <p:cNvPr id="65538" name="Picture 6" descr="Linked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2205038"/>
            <a:ext cx="4038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RDB to RDF Mapping Language (R2RML)</a:t>
            </a:r>
            <a:r>
              <a:rPr lang="pt-BR" sz="3600" smtClean="0"/>
              <a:t> </a:t>
            </a:r>
          </a:p>
        </p:txBody>
      </p:sp>
      <p:sp>
        <p:nvSpPr>
          <p:cNvPr id="67586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Linguagem para criação de </a:t>
            </a:r>
            <a:r>
              <a:rPr lang="pt-BR" smtClean="0">
                <a:solidFill>
                  <a:srgbClr val="FF3300"/>
                </a:solidFill>
              </a:rPr>
              <a:t>mapeamentos customizados</a:t>
            </a:r>
            <a:r>
              <a:rPr lang="pt-BR" smtClean="0"/>
              <a:t> de bancos de dados relacionais para </a:t>
            </a:r>
            <a:r>
              <a:rPr lang="pt-BR" i="1" smtClean="0"/>
              <a:t>datasets</a:t>
            </a:r>
            <a:r>
              <a:rPr lang="pt-BR" smtClean="0"/>
              <a:t> RDF (DAS et al., 2012 ).</a:t>
            </a:r>
          </a:p>
          <a:p>
            <a:r>
              <a:rPr lang="en-US" smtClean="0"/>
              <a:t>Entrada:</a:t>
            </a:r>
          </a:p>
          <a:p>
            <a:pPr lvl="1"/>
            <a:r>
              <a:rPr lang="pt-BR" smtClean="0"/>
              <a:t>Um banco de dados relacional.</a:t>
            </a:r>
          </a:p>
          <a:p>
            <a:r>
              <a:rPr lang="en-US" smtClean="0"/>
              <a:t>Saída:</a:t>
            </a:r>
          </a:p>
          <a:p>
            <a:pPr lvl="1"/>
            <a:r>
              <a:rPr lang="pt-BR" smtClean="0"/>
              <a:t>Um </a:t>
            </a:r>
            <a:r>
              <a:rPr lang="pt-BR" i="1" smtClean="0"/>
              <a:t>dataset</a:t>
            </a:r>
            <a:r>
              <a:rPr lang="pt-BR" smtClean="0"/>
              <a:t> RDF.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</a:t>
            </a:r>
            <a:endParaRPr lang="pt-BR" smtClean="0"/>
          </a:p>
        </p:txBody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Mapeamentos R2RML referenciam tabelas lógicas.</a:t>
            </a:r>
          </a:p>
          <a:p>
            <a:r>
              <a:rPr lang="en-US" smtClean="0"/>
              <a:t>Uma tabela lógica pode ser:</a:t>
            </a:r>
          </a:p>
          <a:p>
            <a:pPr lvl="1"/>
            <a:r>
              <a:rPr lang="pt-BR" smtClean="0"/>
              <a:t>Uma tabela relacional,</a:t>
            </a:r>
          </a:p>
          <a:p>
            <a:pPr lvl="1"/>
            <a:r>
              <a:rPr lang="pt-BR" smtClean="0"/>
              <a:t>Uma visão relacional, ou</a:t>
            </a:r>
          </a:p>
          <a:p>
            <a:pPr lvl="1"/>
            <a:r>
              <a:rPr lang="pt-BR" smtClean="0"/>
              <a:t>Uma consulta SQL (visão R2RML)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Visão Geral</a:t>
            </a:r>
            <a:endParaRPr lang="pt-BR" smtClean="0"/>
          </a:p>
        </p:txBody>
      </p:sp>
      <p:pic>
        <p:nvPicPr>
          <p:cNvPr id="71682" name="Picture 6" descr="UML overview diagram of R2R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875" y="2276475"/>
            <a:ext cx="51720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Imagem 4" descr="bussola_mauro_olivo_01_xx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357188"/>
            <a:ext cx="199072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Agenda</a:t>
            </a:r>
            <a:endParaRPr lang="en-US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271463" y="1714500"/>
            <a:ext cx="8586787" cy="5002213"/>
          </a:xfrm>
        </p:spPr>
        <p:txBody>
          <a:bodyPr/>
          <a:lstStyle/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Introdução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Fundamentação Teórica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Trabalhos Relacionados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Assertivas de Correspondência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Abordagem Proposta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RBA – R2RML By Assertions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Conclusão e Trabalhos Futuros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pic>
        <p:nvPicPr>
          <p:cNvPr id="73730" name="Picture 5" descr="BD exemp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363" y="2205038"/>
            <a:ext cx="892968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5778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782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de-DE" sz="1400" smtClean="0">
                <a:latin typeface="Courier New" pitchFamily="49" charset="0"/>
              </a:rPr>
              <a:t>@prefix rr: &lt;http://www.w3.org/ns/r2rml#&gt;.</a:t>
            </a:r>
            <a:endParaRPr lang="pt-BR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@prefix ex: &lt;http://www.exemplo.com/ns#&gt;.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&lt;#TriplesMap1&gt;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rr:logicalTable [ rr:tableName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Empregados</a:t>
            </a:r>
            <a:r>
              <a:rPr lang="pt-BR" sz="14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</a:t>
            </a:r>
            <a:r>
              <a:rPr lang="en-US" sz="1400" smtClean="0">
                <a:latin typeface="Courier New" pitchFamily="49" charset="0"/>
              </a:rPr>
              <a:t>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rr:template "http://www.exemplo.com/empregado/{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numEmpregado</a:t>
            </a:r>
            <a:r>
              <a:rPr lang="en-US" sz="1400" smtClean="0">
                <a:latin typeface="Courier New" pitchFamily="49" charset="0"/>
              </a:rPr>
              <a:t>}";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pt-BR" sz="1400" smtClean="0">
                <a:latin typeface="Courier New" pitchFamily="49" charset="0"/>
              </a:rPr>
              <a:t>rr:class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ex:Empregado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ex:nome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rr:objectMap [ rr:column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eNome</a:t>
            </a:r>
            <a:r>
              <a:rPr lang="pt-BR" sz="14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 </a:t>
            </a:r>
            <a:endParaRPr lang="en-US" sz="1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1922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ex:quantidadeEmpregados 1 .</a:t>
            </a:r>
            <a:endParaRPr lang="en-US" sz="1600" smtClean="0">
              <a:solidFill>
                <a:srgbClr val="FF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&lt;#DepartamentoTableView&gt; rr:sqlQuery """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SELECT numDepartamento, dNome, cidade,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(SELECT COUNT(*)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FROM Empregados e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WHERE e.numDepartamento = d.numDepartamento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) AS qtdEmpregados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FROM Departamentos d;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""".</a:t>
            </a:r>
            <a:r>
              <a:rPr lang="pt-BR" sz="1800" smtClean="0">
                <a:latin typeface="Courier New" pitchFamily="49" charset="0"/>
              </a:rPr>
              <a:t> </a:t>
            </a:r>
            <a:endParaRPr lang="en-US" sz="1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6018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&lt;#TriplesMap2&gt;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rr:logicalTable &lt;#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DepartamentoTableView</a:t>
            </a:r>
            <a:r>
              <a:rPr lang="en-US" sz="1600" smtClean="0">
                <a:latin typeface="Courier New" pitchFamily="49" charset="0"/>
              </a:rPr>
              <a:t>&gt;;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rr:template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"http://www.exemplo.com/departamento/{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en-US" sz="1600" smtClean="0">
                <a:latin typeface="Courier New" pitchFamily="49" charset="0"/>
              </a:rPr>
              <a:t>}";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rr:class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ex:Departmento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rr:predicate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ex:nome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rr:objectMap [ rr:column "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dNome</a:t>
            </a:r>
            <a:r>
              <a:rPr lang="en-US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  <a:r>
              <a:rPr lang="pt-BR" sz="160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rr:predicate 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ex:local</a:t>
            </a:r>
            <a:r>
              <a:rPr lang="pt-BR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rr:objectMap [ rr:column "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cidade</a:t>
            </a:r>
            <a:r>
              <a:rPr lang="pt-BR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rr:predicate 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ex:quantidadeEmpregados</a:t>
            </a:r>
            <a:r>
              <a:rPr lang="pt-BR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rr:objectMap [ rr:column "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qtdEmpregados</a:t>
            </a:r>
            <a:r>
              <a:rPr lang="pt-BR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]. 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806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90114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&lt;#TriplesMap1&gt;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rr:logicalTable [ rr:tableName "Empregados"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</a:t>
            </a:r>
            <a:r>
              <a:rPr lang="en-US" sz="1400" smtClean="0">
                <a:latin typeface="Courier New" pitchFamily="49" charset="0"/>
              </a:rPr>
              <a:t>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rr:template "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http://www.exemplo.com/empregado/{numEmpregado}</a:t>
            </a:r>
            <a:r>
              <a:rPr lang="en-US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pt-BR" sz="1400" smtClean="0">
                <a:latin typeface="Courier New" pitchFamily="49" charset="0"/>
              </a:rPr>
              <a:t>rr:class ex:Empregado;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ex:nome;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rr:objectMap [ rr:column "eNome"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</a:t>
            </a:r>
            <a:endParaRPr lang="pt-BR" sz="1400" b="1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ex:departamento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</a:t>
            </a:r>
            <a:r>
              <a:rPr lang="en-US" sz="1400" smtClean="0">
                <a:latin typeface="Courier New" pitchFamily="49" charset="0"/>
              </a:rPr>
              <a:t>rr:objectMap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rr:parentTriplesMap &lt;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#TriplesMap2</a:t>
            </a:r>
            <a:r>
              <a:rPr lang="en-US" sz="1400" smtClean="0">
                <a:latin typeface="Courier New" pitchFamily="49" charset="0"/>
              </a:rPr>
              <a:t>&gt;;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rr:joinCondition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    rr:child "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en-US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    </a:t>
            </a:r>
            <a:r>
              <a:rPr lang="pt-BR" sz="1400" smtClean="0">
                <a:latin typeface="Courier New" pitchFamily="49" charset="0"/>
              </a:rPr>
              <a:t>rr:parent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pt-BR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 </a:t>
            </a:r>
            <a:r>
              <a:rPr lang="pt-BR" sz="1600" smtClean="0">
                <a:latin typeface="Courier New" pitchFamily="49" charset="0"/>
              </a:rPr>
              <a:t> 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3. Trabalhos Relacionados</a:t>
            </a:r>
          </a:p>
        </p:txBody>
      </p:sp>
      <p:sp>
        <p:nvSpPr>
          <p:cNvPr id="92162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92163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1. Introdução</a:t>
            </a:r>
          </a:p>
        </p:txBody>
      </p:sp>
      <p:sp>
        <p:nvSpPr>
          <p:cNvPr id="20482" name="Rectangle 8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algn="r"/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20483" name="Picture 5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Ferramentas RDB2RDF</a:t>
            </a:r>
          </a:p>
        </p:txBody>
      </p:sp>
      <p:sp>
        <p:nvSpPr>
          <p:cNvPr id="94210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785938"/>
            <a:ext cx="8472487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z="2600" smtClean="0"/>
              <a:t>Triplify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(AUER et al., 2009) </a:t>
            </a:r>
            <a:endParaRPr lang="pt-BR" sz="230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z="2600" smtClean="0"/>
              <a:t>Virtuoso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(ERLING; MIKHAILOV, 2006)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Jena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(CARROLL et al., 2004)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Sesame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(BROEKSTRA; KAMPMAN, 2001)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ítulo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Plataforma D2RQ</a:t>
            </a:r>
          </a:p>
        </p:txBody>
      </p:sp>
      <p:sp>
        <p:nvSpPr>
          <p:cNvPr id="96258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714500"/>
            <a:ext cx="8786813" cy="4857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2000" b="1" smtClean="0"/>
              <a:t>Linguagem D2RM </a:t>
            </a:r>
            <a:r>
              <a:rPr lang="pt-BR" sz="2000" smtClean="0"/>
              <a:t>(BIZER, 2003) 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2000" b="1" smtClean="0"/>
              <a:t>Servidor D2R </a:t>
            </a:r>
            <a:r>
              <a:rPr lang="pt-BR" sz="2000" smtClean="0"/>
              <a:t>(BIZER; CYGANIAK, 2006) 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2000" b="1" smtClean="0"/>
              <a:t>Motor de Regras D2RQ</a:t>
            </a:r>
            <a:r>
              <a:rPr lang="pt-BR" sz="2000" smtClean="0"/>
              <a:t> </a:t>
            </a:r>
          </a:p>
        </p:txBody>
      </p:sp>
      <p:pic>
        <p:nvPicPr>
          <p:cNvPr id="96259" name="Picture 4" descr="D2RQarchit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492375"/>
            <a:ext cx="5364162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4. Assertivas de Correspondência</a:t>
            </a:r>
          </a:p>
        </p:txBody>
      </p:sp>
      <p:sp>
        <p:nvSpPr>
          <p:cNvPr id="98306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98307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Assertivas de Correspondência - Definição</a:t>
            </a:r>
          </a:p>
        </p:txBody>
      </p:sp>
      <p:sp>
        <p:nvSpPr>
          <p:cNvPr id="100354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b="1" i="1" smtClean="0"/>
              <a:t>S </a:t>
            </a:r>
            <a:r>
              <a:rPr lang="pt-BR" i="1" smtClean="0"/>
              <a:t>= (</a:t>
            </a:r>
            <a:r>
              <a:rPr lang="pt-BR" b="1" i="1" smtClean="0"/>
              <a:t>R</a:t>
            </a:r>
            <a:r>
              <a:rPr lang="pt-BR" i="1" smtClean="0"/>
              <a:t>, </a:t>
            </a:r>
            <a:r>
              <a:rPr lang="pt-BR" b="1" i="1" smtClean="0">
                <a:sym typeface="Symbol" pitchFamily="18" charset="2"/>
              </a:rPr>
              <a:t></a:t>
            </a:r>
            <a:r>
              <a:rPr lang="pt-BR" i="1" smtClean="0"/>
              <a:t>) </a:t>
            </a:r>
            <a:r>
              <a:rPr lang="pt-BR" smtClean="0"/>
              <a:t>um esquema relacional fonte</a:t>
            </a:r>
          </a:p>
          <a:p>
            <a:endParaRPr lang="pt-BR" smtClean="0"/>
          </a:p>
          <a:p>
            <a:r>
              <a:rPr lang="pt-BR" b="1" i="1" smtClean="0"/>
              <a:t>O </a:t>
            </a:r>
            <a:r>
              <a:rPr lang="pt-BR" i="1" smtClean="0"/>
              <a:t>= (</a:t>
            </a:r>
            <a:r>
              <a:rPr lang="pt-BR" b="1" i="1" smtClean="0"/>
              <a:t>V</a:t>
            </a:r>
            <a:r>
              <a:rPr lang="pt-BR" i="1" smtClean="0"/>
              <a:t>, </a:t>
            </a:r>
            <a:r>
              <a:rPr lang="pt-BR" i="1" smtClean="0">
                <a:sym typeface="Symbol" pitchFamily="18" charset="2"/>
              </a:rPr>
              <a:t></a:t>
            </a:r>
            <a:r>
              <a:rPr lang="pt-BR" i="1" smtClean="0"/>
              <a:t>) </a:t>
            </a:r>
            <a:r>
              <a:rPr lang="pt-BR" smtClean="0"/>
              <a:t>uma ontologia alvo</a:t>
            </a:r>
          </a:p>
          <a:p>
            <a:endParaRPr lang="pt-BR" smtClean="0"/>
          </a:p>
          <a:p>
            <a:r>
              <a:rPr lang="pt-BR" b="1" i="1" smtClean="0"/>
              <a:t>A </a:t>
            </a:r>
            <a:r>
              <a:rPr lang="pt-BR" smtClean="0"/>
              <a:t>um</a:t>
            </a:r>
            <a:r>
              <a:rPr lang="pt-BR" i="1" smtClean="0"/>
              <a:t> conjunto de assertivas de correspondência que </a:t>
            </a:r>
            <a:r>
              <a:rPr lang="pt-BR" smtClean="0"/>
              <a:t>especifica mapeamentos de </a:t>
            </a:r>
            <a:r>
              <a:rPr lang="pt-BR" b="1" i="1" smtClean="0"/>
              <a:t>O</a:t>
            </a:r>
            <a:r>
              <a:rPr lang="pt-BR" smtClean="0"/>
              <a:t> nos termos de </a:t>
            </a:r>
            <a:r>
              <a:rPr lang="pt-BR" b="1" i="1" smtClean="0"/>
              <a:t>S</a:t>
            </a:r>
            <a:r>
              <a:rPr lang="pt-BR" smtClean="0"/>
              <a:t>:</a:t>
            </a:r>
          </a:p>
          <a:p>
            <a:pPr lvl="1"/>
            <a:r>
              <a:rPr lang="pt-BR" b="1" i="1" smtClean="0"/>
              <a:t>A : O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pt-BR" b="1" i="1" smtClean="0"/>
              <a:t> S</a:t>
            </a:r>
            <a:endParaRPr lang="en-US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Assertivas de Correspondência - Tipos</a:t>
            </a:r>
          </a:p>
        </p:txBody>
      </p:sp>
      <p:sp>
        <p:nvSpPr>
          <p:cNvPr id="102402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marL="687388" indent="-577850">
              <a:lnSpc>
                <a:spcPct val="90000"/>
              </a:lnSpc>
            </a:pPr>
            <a:r>
              <a:rPr lang="pt-BR" smtClean="0"/>
              <a:t>Assertiva de Correspondência de Classe (ACC)</a:t>
            </a:r>
          </a:p>
          <a:p>
            <a:pPr marL="947738" lvl="1" indent="-536575">
              <a:lnSpc>
                <a:spcPct val="90000"/>
              </a:lnSpc>
              <a:buFont typeface="Georgia" pitchFamily="18" charset="0"/>
              <a:buAutoNum type="arabicPeriod"/>
            </a:pPr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</a:t>
            </a:r>
          </a:p>
          <a:p>
            <a:pPr marL="947738" lvl="1" indent="-536575">
              <a:lnSpc>
                <a:spcPct val="90000"/>
              </a:lnSpc>
              <a:buFont typeface="Georgia" pitchFamily="18" charset="0"/>
              <a:buAutoNum type="arabicPeriod"/>
            </a:pPr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 </a:t>
            </a:r>
            <a:r>
              <a:rPr lang="pt-BR" smtClean="0">
                <a:sym typeface="Symbol" pitchFamily="18" charset="2"/>
              </a:rPr>
              <a:t></a:t>
            </a:r>
            <a:r>
              <a:rPr lang="pt-BR" smtClean="0"/>
              <a:t> 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/>
              <a:t>Ψ </a:t>
            </a:r>
            <a:r>
              <a:rPr lang="pt-BR" smtClean="0"/>
              <a:t>é o nome da assertiva</a:t>
            </a:r>
            <a:endParaRPr lang="en-US" b="1" i="1" smtClean="0"/>
          </a:p>
          <a:p>
            <a:pPr marL="947738" lvl="1" indent="-536575">
              <a:lnSpc>
                <a:spcPct val="90000"/>
              </a:lnSpc>
            </a:pPr>
            <a:r>
              <a:rPr lang="en-US" b="1" i="1" smtClean="0"/>
              <a:t>C </a:t>
            </a:r>
            <a:r>
              <a:rPr lang="en-US" smtClean="0"/>
              <a:t>é uma classe do vocabulário </a:t>
            </a:r>
            <a:r>
              <a:rPr lang="en-US" b="1" i="1" smtClean="0"/>
              <a:t>V</a:t>
            </a:r>
          </a:p>
          <a:p>
            <a:pPr marL="947738" lvl="1" indent="-536575">
              <a:lnSpc>
                <a:spcPct val="90000"/>
              </a:lnSpc>
            </a:pPr>
            <a:r>
              <a:rPr lang="en-US" b="1" i="1" smtClean="0"/>
              <a:t>R </a:t>
            </a:r>
            <a:r>
              <a:rPr lang="en-US" smtClean="0"/>
              <a:t>é o nome de uma relação do esquema </a:t>
            </a:r>
            <a:r>
              <a:rPr lang="en-US" b="1" i="1" smtClean="0"/>
              <a:t>S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/>
              <a:t>A</a:t>
            </a:r>
            <a:r>
              <a:rPr lang="pt-BR" b="1" i="1" baseline="-25000" smtClean="0"/>
              <a:t>1 </a:t>
            </a:r>
            <a:r>
              <a:rPr lang="pt-BR" b="1" i="1" smtClean="0"/>
              <a:t>, ... , A</a:t>
            </a:r>
            <a:r>
              <a:rPr lang="pt-BR" b="1" i="1" baseline="-25000" smtClean="0"/>
              <a:t>n</a:t>
            </a:r>
            <a:r>
              <a:rPr lang="pt-BR" baseline="-25000" smtClean="0"/>
              <a:t> </a:t>
            </a:r>
            <a:r>
              <a:rPr lang="en-US" smtClean="0"/>
              <a:t>são os atributos que compoem a chave primária da relação R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>
                <a:sym typeface="Symbol" pitchFamily="18" charset="2"/>
              </a:rPr>
              <a:t></a:t>
            </a:r>
            <a:r>
              <a:rPr lang="en-US" b="1" i="1" smtClean="0"/>
              <a:t> </a:t>
            </a:r>
            <a:r>
              <a:rPr lang="en-US" smtClean="0"/>
              <a:t> é um filtro de seleção aplicado sobre </a:t>
            </a:r>
            <a:r>
              <a:rPr lang="en-US" b="1" i="1" smtClean="0"/>
              <a:t>R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/>
              <a:t>Ψ</a:t>
            </a:r>
            <a:r>
              <a:rPr lang="en-US" smtClean="0"/>
              <a:t> a</a:t>
            </a:r>
            <a:r>
              <a:rPr lang="pt-BR" smtClean="0"/>
              <a:t>ssocia uma classe </a:t>
            </a:r>
            <a:r>
              <a:rPr lang="pt-BR" b="1" i="1" smtClean="0"/>
              <a:t>C </a:t>
            </a:r>
            <a:r>
              <a:rPr lang="pt-BR" smtClean="0"/>
              <a:t>com uma relação </a:t>
            </a:r>
            <a:r>
              <a:rPr lang="pt-BR" b="1" i="1" smtClean="0"/>
              <a:t>R</a:t>
            </a:r>
            <a:endParaRPr lang="en-US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ACC - Exemplo</a:t>
            </a:r>
          </a:p>
        </p:txBody>
      </p:sp>
      <p:sp>
        <p:nvSpPr>
          <p:cNvPr id="104450" name="Rectangle 18"/>
          <p:cNvSpPr>
            <a:spLocks noChangeArrowheads="1"/>
          </p:cNvSpPr>
          <p:nvPr/>
        </p:nvSpPr>
        <p:spPr bwMode="auto">
          <a:xfrm>
            <a:off x="250825" y="1412875"/>
            <a:ext cx="4608513" cy="1584325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4451" name="TextBox 19"/>
          <p:cNvSpPr txBox="1">
            <a:spLocks noChangeArrowheads="1"/>
          </p:cNvSpPr>
          <p:nvPr/>
        </p:nvSpPr>
        <p:spPr bwMode="auto">
          <a:xfrm>
            <a:off x="401638" y="1252538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250825" y="3500438"/>
            <a:ext cx="4608513" cy="10080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4453" name="TextBox 15"/>
          <p:cNvSpPr txBox="1">
            <a:spLocks noChangeArrowheads="1"/>
          </p:cNvSpPr>
          <p:nvPr/>
        </p:nvSpPr>
        <p:spPr bwMode="auto">
          <a:xfrm>
            <a:off x="395288" y="36052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3932238"/>
            <a:ext cx="2590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   fname   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3933825"/>
            <a:ext cx="1584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 name</a:t>
            </a:r>
          </a:p>
        </p:txBody>
      </p:sp>
      <p:sp>
        <p:nvSpPr>
          <p:cNvPr id="104456" name="TextBox 77"/>
          <p:cNvSpPr txBox="1">
            <a:spLocks noChangeArrowheads="1"/>
          </p:cNvSpPr>
          <p:nvPr/>
        </p:nvSpPr>
        <p:spPr bwMode="auto">
          <a:xfrm>
            <a:off x="3059113" y="36385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04457" name="TextBox 6"/>
          <p:cNvSpPr txBox="1">
            <a:spLocks noChangeArrowheads="1"/>
          </p:cNvSpPr>
          <p:nvPr/>
        </p:nvSpPr>
        <p:spPr bwMode="auto">
          <a:xfrm>
            <a:off x="395288" y="326866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04458" name="Straight Connector 50"/>
          <p:cNvCxnSpPr>
            <a:cxnSpLocks noChangeShapeType="1"/>
          </p:cNvCxnSpPr>
          <p:nvPr/>
        </p:nvCxnSpPr>
        <p:spPr bwMode="auto">
          <a:xfrm>
            <a:off x="1116013" y="3932238"/>
            <a:ext cx="15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459" name="Straight Connector 50"/>
          <p:cNvCxnSpPr>
            <a:cxnSpLocks noChangeShapeType="1"/>
          </p:cNvCxnSpPr>
          <p:nvPr/>
        </p:nvCxnSpPr>
        <p:spPr bwMode="auto">
          <a:xfrm>
            <a:off x="2051050" y="3933825"/>
            <a:ext cx="1588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460" name="Straight Connector 50"/>
          <p:cNvCxnSpPr>
            <a:cxnSpLocks noChangeShapeType="1"/>
          </p:cNvCxnSpPr>
          <p:nvPr/>
        </p:nvCxnSpPr>
        <p:spPr bwMode="auto">
          <a:xfrm>
            <a:off x="3851275" y="3932238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461" name="TextBox 10"/>
          <p:cNvSpPr txBox="1">
            <a:spLocks noChangeArrowheads="1"/>
          </p:cNvSpPr>
          <p:nvPr/>
        </p:nvSpPr>
        <p:spPr bwMode="auto">
          <a:xfrm>
            <a:off x="395288" y="1844675"/>
            <a:ext cx="165576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04462" name="TextBox 12"/>
          <p:cNvSpPr txBox="1">
            <a:spLocks noChangeArrowheads="1"/>
          </p:cNvSpPr>
          <p:nvPr/>
        </p:nvSpPr>
        <p:spPr bwMode="auto">
          <a:xfrm>
            <a:off x="2555875" y="1844675"/>
            <a:ext cx="17414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04463" name="TextBox 26"/>
          <p:cNvSpPr txBox="1">
            <a:spLocks noChangeArrowheads="1"/>
          </p:cNvSpPr>
          <p:nvPr/>
        </p:nvSpPr>
        <p:spPr bwMode="auto">
          <a:xfrm>
            <a:off x="395288" y="2205038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04464" name="TextBox 66"/>
          <p:cNvSpPr txBox="1">
            <a:spLocks noChangeArrowheads="1"/>
          </p:cNvSpPr>
          <p:nvPr/>
        </p:nvSpPr>
        <p:spPr bwMode="auto">
          <a:xfrm>
            <a:off x="2568575" y="2212975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04465" name="Group 2"/>
          <p:cNvGrpSpPr>
            <a:grpSpLocks/>
          </p:cNvGrpSpPr>
          <p:nvPr/>
        </p:nvGrpSpPr>
        <p:grpSpPr bwMode="auto">
          <a:xfrm>
            <a:off x="5148263" y="1412875"/>
            <a:ext cx="3384550" cy="744538"/>
            <a:chOff x="4932040" y="1268760"/>
            <a:chExt cx="3384376" cy="744932"/>
          </a:xfrm>
        </p:grpSpPr>
        <p:sp>
          <p:nvSpPr>
            <p:cNvPr id="10446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4470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4066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04466" name="Group 2"/>
          <p:cNvGrpSpPr>
            <a:grpSpLocks/>
          </p:cNvGrpSpPr>
          <p:nvPr/>
        </p:nvGrpSpPr>
        <p:grpSpPr bwMode="auto">
          <a:xfrm>
            <a:off x="5148263" y="2492375"/>
            <a:ext cx="3384550" cy="744538"/>
            <a:chOff x="4932040" y="1268760"/>
            <a:chExt cx="3384376" cy="744932"/>
          </a:xfrm>
        </p:grpSpPr>
        <p:sp>
          <p:nvSpPr>
            <p:cNvPr id="104467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4468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Assertivas de Correspondência - Tipos</a:t>
            </a:r>
          </a:p>
        </p:txBody>
      </p:sp>
      <p:sp>
        <p:nvSpPr>
          <p:cNvPr id="106498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marL="687388" indent="-577850"/>
            <a:r>
              <a:rPr lang="pt-BR" smtClean="0"/>
              <a:t>Assertiva de Correspondência de Objeto (ACO)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 </a:t>
            </a:r>
            <a:r>
              <a:rPr lang="pt-BR" smtClean="0"/>
              <a:t> </a:t>
            </a:r>
          </a:p>
          <a:p>
            <a:pPr marL="947738" lvl="1" indent="-536575"/>
            <a:r>
              <a:rPr lang="pt-BR" b="1" i="1" smtClean="0"/>
              <a:t>Ψ </a:t>
            </a:r>
            <a:r>
              <a:rPr lang="pt-BR" smtClean="0"/>
              <a:t>é o nome da assertiva</a:t>
            </a:r>
            <a:endParaRPr lang="en-US" b="1" i="1" smtClean="0"/>
          </a:p>
          <a:p>
            <a:pPr marL="947738" lvl="1" indent="-536575"/>
            <a:r>
              <a:rPr lang="en-US" b="1" i="1" smtClean="0"/>
              <a:t>O </a:t>
            </a:r>
            <a:r>
              <a:rPr lang="en-US" smtClean="0"/>
              <a:t>é uma propriedade de objeto do vocabulário </a:t>
            </a:r>
            <a:r>
              <a:rPr lang="en-US" b="1" i="1" smtClean="0"/>
              <a:t>V</a:t>
            </a:r>
          </a:p>
          <a:p>
            <a:pPr marL="947738" lvl="1" indent="-536575"/>
            <a:r>
              <a:rPr lang="en-US" b="1" i="1" smtClean="0"/>
              <a:t>R </a:t>
            </a:r>
            <a:r>
              <a:rPr lang="en-US" smtClean="0"/>
              <a:t>é o nome de uma relação do esquema </a:t>
            </a:r>
            <a:r>
              <a:rPr lang="en-US" b="1" i="1" smtClean="0"/>
              <a:t>S</a:t>
            </a:r>
            <a:endParaRPr lang="en-US" smtClean="0"/>
          </a:p>
          <a:p>
            <a:pPr marL="947738" lvl="1" indent="-536575"/>
            <a:r>
              <a:rPr lang="pt-BR" b="1" i="1" smtClean="0">
                <a:sym typeface="Symbol" pitchFamily="18" charset="2"/>
              </a:rPr>
              <a:t></a:t>
            </a:r>
            <a:r>
              <a:rPr lang="en-US" smtClean="0"/>
              <a:t> é um caminho a partir de </a:t>
            </a:r>
            <a:r>
              <a:rPr lang="en-US" b="1" i="1" smtClean="0"/>
              <a:t>R</a:t>
            </a:r>
          </a:p>
          <a:p>
            <a:pPr marL="947738" lvl="1" indent="-536575"/>
            <a:r>
              <a:rPr lang="pt-BR" b="1" i="1" smtClean="0"/>
              <a:t>Ψ</a:t>
            </a:r>
            <a:r>
              <a:rPr lang="en-US" smtClean="0"/>
              <a:t> </a:t>
            </a:r>
            <a:r>
              <a:rPr lang="pt-BR" smtClean="0"/>
              <a:t>associa uma propriedade </a:t>
            </a:r>
            <a:r>
              <a:rPr lang="pt-BR" b="1" i="1" smtClean="0"/>
              <a:t>P </a:t>
            </a:r>
            <a:r>
              <a:rPr lang="pt-BR" smtClean="0"/>
              <a:t>com uma relação </a:t>
            </a:r>
            <a:r>
              <a:rPr lang="pt-BR" b="1" i="1" smtClean="0"/>
              <a:t>R </a:t>
            </a:r>
            <a:r>
              <a:rPr lang="pt-BR" smtClean="0"/>
              <a:t>ou com uma relação </a:t>
            </a:r>
            <a:r>
              <a:rPr lang="pt-BR" b="1" i="1" smtClean="0"/>
              <a:t>R’</a:t>
            </a:r>
            <a:r>
              <a:rPr lang="pt-BR" smtClean="0"/>
              <a:t> ligada a </a:t>
            </a:r>
            <a:r>
              <a:rPr lang="pt-BR" b="1" i="1" smtClean="0"/>
              <a:t>R</a:t>
            </a:r>
            <a:r>
              <a:rPr lang="pt-BR" smtClean="0"/>
              <a:t> através de </a:t>
            </a:r>
            <a:r>
              <a:rPr lang="pt-BR" b="1" i="1" smtClean="0">
                <a:sym typeface="Symbol" pitchFamily="18" charset="2"/>
              </a:rPr>
              <a:t></a:t>
            </a:r>
            <a:endParaRPr lang="en-US" b="1" i="1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ACO - Exemplo</a:t>
            </a:r>
          </a:p>
        </p:txBody>
      </p:sp>
      <p:sp>
        <p:nvSpPr>
          <p:cNvPr id="108546" name="Rectangle 18"/>
          <p:cNvSpPr>
            <a:spLocks noChangeArrowheads="1"/>
          </p:cNvSpPr>
          <p:nvPr/>
        </p:nvSpPr>
        <p:spPr bwMode="auto">
          <a:xfrm>
            <a:off x="250825" y="1270000"/>
            <a:ext cx="4608513" cy="1655763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8547" name="TextBox 19"/>
          <p:cNvSpPr txBox="1">
            <a:spLocks noChangeArrowheads="1"/>
          </p:cNvSpPr>
          <p:nvPr/>
        </p:nvSpPr>
        <p:spPr bwMode="auto">
          <a:xfrm>
            <a:off x="401638" y="1109663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08548" name="TextBox 10"/>
          <p:cNvSpPr txBox="1">
            <a:spLocks noChangeArrowheads="1"/>
          </p:cNvSpPr>
          <p:nvPr/>
        </p:nvSpPr>
        <p:spPr bwMode="auto">
          <a:xfrm>
            <a:off x="395288" y="1557338"/>
            <a:ext cx="165576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08549" name="TextBox 12"/>
          <p:cNvSpPr txBox="1">
            <a:spLocks noChangeArrowheads="1"/>
          </p:cNvSpPr>
          <p:nvPr/>
        </p:nvSpPr>
        <p:spPr bwMode="auto">
          <a:xfrm>
            <a:off x="2987675" y="1557338"/>
            <a:ext cx="17287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08550" name="TextBox 26"/>
          <p:cNvSpPr txBox="1">
            <a:spLocks noChangeArrowheads="1"/>
          </p:cNvSpPr>
          <p:nvPr/>
        </p:nvSpPr>
        <p:spPr bwMode="auto">
          <a:xfrm>
            <a:off x="395288" y="1917700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08551" name="TextBox 66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08552" name="Group 2"/>
          <p:cNvGrpSpPr>
            <a:grpSpLocks/>
          </p:cNvGrpSpPr>
          <p:nvPr/>
        </p:nvGrpSpPr>
        <p:grpSpPr bwMode="auto">
          <a:xfrm>
            <a:off x="4932363" y="1100138"/>
            <a:ext cx="3384550" cy="744537"/>
            <a:chOff x="4932040" y="1268760"/>
            <a:chExt cx="3384376" cy="744932"/>
          </a:xfrm>
        </p:grpSpPr>
        <p:sp>
          <p:nvSpPr>
            <p:cNvPr id="108587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8588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08553" name="Group 2"/>
          <p:cNvGrpSpPr>
            <a:grpSpLocks/>
          </p:cNvGrpSpPr>
          <p:nvPr/>
        </p:nvGrpSpPr>
        <p:grpSpPr bwMode="auto">
          <a:xfrm>
            <a:off x="4932363" y="1892300"/>
            <a:ext cx="3384550" cy="744538"/>
            <a:chOff x="4932040" y="1268760"/>
            <a:chExt cx="3384376" cy="744932"/>
          </a:xfrm>
        </p:grpSpPr>
        <p:sp>
          <p:nvSpPr>
            <p:cNvPr id="108585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8586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  <p:cxnSp>
        <p:nvCxnSpPr>
          <p:cNvPr id="108554" name="Straight Arrow Connector 14"/>
          <p:cNvCxnSpPr>
            <a:cxnSpLocks noChangeShapeType="1"/>
            <a:stCxn id="108548" idx="3"/>
            <a:endCxn id="108549" idx="1"/>
          </p:cNvCxnSpPr>
          <p:nvPr/>
        </p:nvCxnSpPr>
        <p:spPr bwMode="auto">
          <a:xfrm>
            <a:off x="2051050" y="1746250"/>
            <a:ext cx="936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8555" name="TextBox 17"/>
          <p:cNvSpPr txBox="1">
            <a:spLocks noChangeArrowheads="1"/>
          </p:cNvSpPr>
          <p:nvPr/>
        </p:nvSpPr>
        <p:spPr bwMode="auto">
          <a:xfrm>
            <a:off x="1979613" y="2324100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endParaRPr lang="en-US" b="1"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108556" name="Group 2"/>
          <p:cNvGrpSpPr>
            <a:grpSpLocks/>
          </p:cNvGrpSpPr>
          <p:nvPr/>
        </p:nvGrpSpPr>
        <p:grpSpPr bwMode="auto">
          <a:xfrm>
            <a:off x="3708400" y="2781300"/>
            <a:ext cx="4608513" cy="744538"/>
            <a:chOff x="4932040" y="1268760"/>
            <a:chExt cx="3384376" cy="744932"/>
          </a:xfrm>
        </p:grpSpPr>
        <p:sp>
          <p:nvSpPr>
            <p:cNvPr id="10858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conf:researchInterests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</a:t>
              </a:r>
              <a:r>
                <a:rPr lang="en-US" sz="2000" i="1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</a:t>
              </a:r>
            </a:p>
          </p:txBody>
        </p:sp>
        <p:sp>
          <p:nvSpPr>
            <p:cNvPr id="108584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08557" name="Rectangle 5"/>
          <p:cNvSpPr>
            <a:spLocks noChangeArrowheads="1"/>
          </p:cNvSpPr>
          <p:nvPr/>
        </p:nvSpPr>
        <p:spPr bwMode="auto">
          <a:xfrm>
            <a:off x="250825" y="3573463"/>
            <a:ext cx="8181975" cy="15113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8558" name="TextBox 15"/>
          <p:cNvSpPr txBox="1">
            <a:spLocks noChangeArrowheads="1"/>
          </p:cNvSpPr>
          <p:nvPr/>
        </p:nvSpPr>
        <p:spPr bwMode="auto">
          <a:xfrm>
            <a:off x="468313" y="375285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108559" name="TextBox 42"/>
          <p:cNvSpPr txBox="1">
            <a:spLocks noChangeArrowheads="1"/>
          </p:cNvSpPr>
          <p:nvPr/>
        </p:nvSpPr>
        <p:spPr bwMode="auto">
          <a:xfrm>
            <a:off x="1835150" y="375285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Person_Paper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08175" y="4111625"/>
            <a:ext cx="1439863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</a:p>
        </p:txBody>
      </p:sp>
      <p:sp>
        <p:nvSpPr>
          <p:cNvPr id="108561" name="TextBox 44"/>
          <p:cNvSpPr txBox="1">
            <a:spLocks noChangeArrowheads="1"/>
          </p:cNvSpPr>
          <p:nvPr/>
        </p:nvSpPr>
        <p:spPr bwMode="auto">
          <a:xfrm>
            <a:off x="3995738" y="37528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</a:t>
            </a:r>
          </a:p>
        </p:txBody>
      </p:sp>
      <p:sp>
        <p:nvSpPr>
          <p:cNvPr id="108562" name="TextBox 51"/>
          <p:cNvSpPr txBox="1">
            <a:spLocks noChangeArrowheads="1"/>
          </p:cNvSpPr>
          <p:nvPr/>
        </p:nvSpPr>
        <p:spPr bwMode="auto">
          <a:xfrm>
            <a:off x="5435600" y="37528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Paper_Topic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5288" y="4113213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cxnSp>
        <p:nvCxnSpPr>
          <p:cNvPr id="108564" name="Straight Connector 58"/>
          <p:cNvCxnSpPr>
            <a:cxnSpLocks noChangeShapeType="1"/>
          </p:cNvCxnSpPr>
          <p:nvPr/>
        </p:nvCxnSpPr>
        <p:spPr bwMode="auto">
          <a:xfrm>
            <a:off x="97155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779838" y="4113213"/>
            <a:ext cx="12969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 …</a:t>
            </a:r>
          </a:p>
        </p:txBody>
      </p:sp>
      <p:cxnSp>
        <p:nvCxnSpPr>
          <p:cNvPr id="108566" name="Straight Connector 62"/>
          <p:cNvCxnSpPr>
            <a:cxnSpLocks noChangeShapeType="1"/>
          </p:cNvCxnSpPr>
          <p:nvPr/>
        </p:nvCxnSpPr>
        <p:spPr bwMode="auto">
          <a:xfrm>
            <a:off x="457200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507038" y="4111625"/>
            <a:ext cx="13684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</a:p>
        </p:txBody>
      </p:sp>
      <p:cxnSp>
        <p:nvCxnSpPr>
          <p:cNvPr id="108568" name="Straight Connector 72"/>
          <p:cNvCxnSpPr>
            <a:cxnSpLocks noChangeShapeType="1"/>
          </p:cNvCxnSpPr>
          <p:nvPr/>
        </p:nvCxnSpPr>
        <p:spPr bwMode="auto">
          <a:xfrm>
            <a:off x="6300788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307263" y="4111625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sp>
        <p:nvSpPr>
          <p:cNvPr id="108570" name="TextBox 77"/>
          <p:cNvSpPr txBox="1">
            <a:spLocks noChangeArrowheads="1"/>
          </p:cNvSpPr>
          <p:nvPr/>
        </p:nvSpPr>
        <p:spPr bwMode="auto">
          <a:xfrm>
            <a:off x="7380288" y="3752850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08571" name="Text Box 3"/>
          <p:cNvSpPr txBox="1">
            <a:spLocks noChangeArrowheads="1"/>
          </p:cNvSpPr>
          <p:nvPr/>
        </p:nvSpPr>
        <p:spPr bwMode="auto">
          <a:xfrm>
            <a:off x="2700338" y="4616450"/>
            <a:ext cx="32400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000" b="1">
                <a:ea typeface="ＭＳ Ｐゴシック" pitchFamily="34" charset="-128"/>
              </a:rPr>
              <a:t> 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= [FK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1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2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3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4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]</a:t>
            </a:r>
          </a:p>
        </p:txBody>
      </p:sp>
      <p:sp>
        <p:nvSpPr>
          <p:cNvPr id="108572" name="TextBox 629771"/>
          <p:cNvSpPr txBox="1">
            <a:spLocks noChangeArrowheads="1"/>
          </p:cNvSpPr>
          <p:nvPr/>
        </p:nvSpPr>
        <p:spPr bwMode="auto">
          <a:xfrm>
            <a:off x="1476375" y="4329113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</a:p>
        </p:txBody>
      </p:sp>
      <p:sp>
        <p:nvSpPr>
          <p:cNvPr id="108573" name="TextBox 87"/>
          <p:cNvSpPr txBox="1">
            <a:spLocks noChangeArrowheads="1"/>
          </p:cNvSpPr>
          <p:nvPr/>
        </p:nvSpPr>
        <p:spPr bwMode="auto">
          <a:xfrm>
            <a:off x="3332163" y="4329113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08574" name="TextBox 88"/>
          <p:cNvSpPr txBox="1">
            <a:spLocks noChangeArrowheads="1"/>
          </p:cNvSpPr>
          <p:nvPr/>
        </p:nvSpPr>
        <p:spPr bwMode="auto">
          <a:xfrm>
            <a:off x="50958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08575" name="TextBox 89"/>
          <p:cNvSpPr txBox="1">
            <a:spLocks noChangeArrowheads="1"/>
          </p:cNvSpPr>
          <p:nvPr/>
        </p:nvSpPr>
        <p:spPr bwMode="auto">
          <a:xfrm>
            <a:off x="68611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4</a:t>
            </a:r>
          </a:p>
        </p:txBody>
      </p:sp>
      <p:cxnSp>
        <p:nvCxnSpPr>
          <p:cNvPr id="108576" name="Straight Arrow Connector 629776"/>
          <p:cNvCxnSpPr>
            <a:cxnSpLocks noChangeShapeType="1"/>
            <a:stCxn id="41" idx="1"/>
            <a:endCxn id="57" idx="3"/>
          </p:cNvCxnSpPr>
          <p:nvPr/>
        </p:nvCxnSpPr>
        <p:spPr bwMode="auto">
          <a:xfrm flipH="1">
            <a:off x="1476375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08577" name="Straight Arrow Connector 629780"/>
          <p:cNvCxnSpPr>
            <a:cxnSpLocks noChangeShapeType="1"/>
            <a:stCxn id="41" idx="3"/>
            <a:endCxn id="61" idx="1"/>
          </p:cNvCxnSpPr>
          <p:nvPr/>
        </p:nvCxnSpPr>
        <p:spPr bwMode="auto">
          <a:xfrm>
            <a:off x="3348038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08578" name="Straight Arrow Connector 31"/>
          <p:cNvCxnSpPr>
            <a:cxnSpLocks noChangeShapeType="1"/>
            <a:stCxn id="71" idx="3"/>
            <a:endCxn id="75" idx="1"/>
          </p:cNvCxnSpPr>
          <p:nvPr/>
        </p:nvCxnSpPr>
        <p:spPr bwMode="auto">
          <a:xfrm>
            <a:off x="6875463" y="4314825"/>
            <a:ext cx="431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08579" name="TextBox 6"/>
          <p:cNvSpPr txBox="1">
            <a:spLocks noChangeArrowheads="1"/>
          </p:cNvSpPr>
          <p:nvPr/>
        </p:nvSpPr>
        <p:spPr bwMode="auto">
          <a:xfrm>
            <a:off x="395288" y="341471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08580" name="Straight Arrow Connector 10"/>
          <p:cNvCxnSpPr>
            <a:cxnSpLocks noChangeShapeType="1"/>
            <a:stCxn id="71" idx="1"/>
            <a:endCxn id="61" idx="3"/>
          </p:cNvCxnSpPr>
          <p:nvPr/>
        </p:nvCxnSpPr>
        <p:spPr bwMode="auto">
          <a:xfrm flipH="1">
            <a:off x="5076825" y="4314825"/>
            <a:ext cx="430213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8581" name="Straight Connector 72"/>
          <p:cNvCxnSpPr>
            <a:cxnSpLocks noChangeShapeType="1"/>
          </p:cNvCxnSpPr>
          <p:nvPr/>
        </p:nvCxnSpPr>
        <p:spPr bwMode="auto">
          <a:xfrm>
            <a:off x="7885113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08582" name="Straight Connector 62"/>
          <p:cNvCxnSpPr>
            <a:cxnSpLocks noChangeShapeType="1"/>
          </p:cNvCxnSpPr>
          <p:nvPr/>
        </p:nvCxnSpPr>
        <p:spPr bwMode="auto">
          <a:xfrm>
            <a:off x="2484438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Assertivas de Correspondência - Tipos</a:t>
            </a:r>
          </a:p>
        </p:txBody>
      </p:sp>
      <p:sp>
        <p:nvSpPr>
          <p:cNvPr id="110594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marL="687388" indent="-577850"/>
            <a:r>
              <a:rPr lang="pt-BR" smtClean="0"/>
              <a:t>Assertiva de Correspondência de Dados (ACD)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A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{A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}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 </a:t>
            </a:r>
            <a:r>
              <a:rPr lang="pt-BR" smtClean="0"/>
              <a:t> / B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 </a:t>
            </a:r>
            <a:r>
              <a:rPr lang="pt-BR" smtClean="0"/>
              <a:t> / {B</a:t>
            </a:r>
            <a:r>
              <a:rPr lang="pt-BR" baseline="-25000" smtClean="0"/>
              <a:t>1 </a:t>
            </a:r>
            <a:r>
              <a:rPr lang="pt-BR" smtClean="0"/>
              <a:t>, ... , B</a:t>
            </a:r>
            <a:r>
              <a:rPr lang="pt-BR" baseline="-25000" smtClean="0"/>
              <a:t>n</a:t>
            </a:r>
            <a:r>
              <a:rPr lang="pt-BR" smtClean="0"/>
              <a:t>}</a:t>
            </a:r>
            <a:endParaRPr lang="en-US" b="1" i="1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ACD - Exemplo</a:t>
            </a:r>
          </a:p>
        </p:txBody>
      </p:sp>
      <p:sp>
        <p:nvSpPr>
          <p:cNvPr id="112642" name="Rectangle 18"/>
          <p:cNvSpPr>
            <a:spLocks noChangeArrowheads="1"/>
          </p:cNvSpPr>
          <p:nvPr/>
        </p:nvSpPr>
        <p:spPr bwMode="auto">
          <a:xfrm>
            <a:off x="250825" y="1630363"/>
            <a:ext cx="4608513" cy="1655762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2643" name="TextBox 19"/>
          <p:cNvSpPr txBox="1">
            <a:spLocks noChangeArrowheads="1"/>
          </p:cNvSpPr>
          <p:nvPr/>
        </p:nvSpPr>
        <p:spPr bwMode="auto">
          <a:xfrm>
            <a:off x="401638" y="1470025"/>
            <a:ext cx="22256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12644" name="TextBox 10"/>
          <p:cNvSpPr txBox="1">
            <a:spLocks noChangeArrowheads="1"/>
          </p:cNvSpPr>
          <p:nvPr/>
        </p:nvSpPr>
        <p:spPr bwMode="auto">
          <a:xfrm>
            <a:off x="395288" y="1917700"/>
            <a:ext cx="165576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12645" name="TextBox 12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12646" name="TextBox 26"/>
          <p:cNvSpPr txBox="1">
            <a:spLocks noChangeArrowheads="1"/>
          </p:cNvSpPr>
          <p:nvPr/>
        </p:nvSpPr>
        <p:spPr bwMode="auto">
          <a:xfrm>
            <a:off x="395288" y="2278063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12647" name="TextBox 66"/>
          <p:cNvSpPr txBox="1">
            <a:spLocks noChangeArrowheads="1"/>
          </p:cNvSpPr>
          <p:nvPr/>
        </p:nvSpPr>
        <p:spPr bwMode="auto">
          <a:xfrm>
            <a:off x="2987675" y="2278063"/>
            <a:ext cx="1728788" cy="376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12648" name="Group 2"/>
          <p:cNvGrpSpPr>
            <a:grpSpLocks/>
          </p:cNvGrpSpPr>
          <p:nvPr/>
        </p:nvGrpSpPr>
        <p:grpSpPr bwMode="auto">
          <a:xfrm>
            <a:off x="4932363" y="1460500"/>
            <a:ext cx="3384550" cy="744538"/>
            <a:chOff x="4932040" y="1268760"/>
            <a:chExt cx="3384376" cy="744932"/>
          </a:xfrm>
        </p:grpSpPr>
        <p:sp>
          <p:nvSpPr>
            <p:cNvPr id="11266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2662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12649" name="Group 2"/>
          <p:cNvGrpSpPr>
            <a:grpSpLocks/>
          </p:cNvGrpSpPr>
          <p:nvPr/>
        </p:nvGrpSpPr>
        <p:grpSpPr bwMode="auto">
          <a:xfrm>
            <a:off x="3708400" y="3141663"/>
            <a:ext cx="4608513" cy="744537"/>
            <a:chOff x="4932040" y="1268760"/>
            <a:chExt cx="3384376" cy="744932"/>
          </a:xfrm>
        </p:grpSpPr>
        <p:sp>
          <p:nvSpPr>
            <p:cNvPr id="11265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foaf:name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{fname, lname}</a:t>
              </a:r>
              <a:endParaRPr lang="en-US" sz="2000" i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112660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12650" name="Rectangle 5"/>
          <p:cNvSpPr>
            <a:spLocks noChangeArrowheads="1"/>
          </p:cNvSpPr>
          <p:nvPr/>
        </p:nvSpPr>
        <p:spPr bwMode="auto">
          <a:xfrm>
            <a:off x="250825" y="4076700"/>
            <a:ext cx="4608513" cy="10080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2651" name="TextBox 15"/>
          <p:cNvSpPr txBox="1">
            <a:spLocks noChangeArrowheads="1"/>
          </p:cNvSpPr>
          <p:nvPr/>
        </p:nvSpPr>
        <p:spPr bwMode="auto">
          <a:xfrm>
            <a:off x="395288" y="4181475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4508500"/>
            <a:ext cx="2590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   fname   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4510088"/>
            <a:ext cx="1584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 name</a:t>
            </a:r>
          </a:p>
        </p:txBody>
      </p:sp>
      <p:sp>
        <p:nvSpPr>
          <p:cNvPr id="112654" name="TextBox 77"/>
          <p:cNvSpPr txBox="1">
            <a:spLocks noChangeArrowheads="1"/>
          </p:cNvSpPr>
          <p:nvPr/>
        </p:nvSpPr>
        <p:spPr bwMode="auto">
          <a:xfrm>
            <a:off x="3059113" y="421481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12655" name="TextBox 6"/>
          <p:cNvSpPr txBox="1">
            <a:spLocks noChangeArrowheads="1"/>
          </p:cNvSpPr>
          <p:nvPr/>
        </p:nvSpPr>
        <p:spPr bwMode="auto">
          <a:xfrm>
            <a:off x="395288" y="3844925"/>
            <a:ext cx="244951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12656" name="Straight Connector 50"/>
          <p:cNvCxnSpPr>
            <a:cxnSpLocks noChangeShapeType="1"/>
          </p:cNvCxnSpPr>
          <p:nvPr/>
        </p:nvCxnSpPr>
        <p:spPr bwMode="auto">
          <a:xfrm>
            <a:off x="1116013" y="4508500"/>
            <a:ext cx="1587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657" name="Straight Connector 50"/>
          <p:cNvCxnSpPr>
            <a:cxnSpLocks noChangeShapeType="1"/>
          </p:cNvCxnSpPr>
          <p:nvPr/>
        </p:nvCxnSpPr>
        <p:spPr bwMode="auto">
          <a:xfrm>
            <a:off x="2051050" y="4510088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658" name="Straight Connector 50"/>
          <p:cNvCxnSpPr>
            <a:cxnSpLocks noChangeShapeType="1"/>
          </p:cNvCxnSpPr>
          <p:nvPr/>
        </p:nvCxnSpPr>
        <p:spPr bwMode="auto">
          <a:xfrm>
            <a:off x="3851275" y="4508500"/>
            <a:ext cx="1588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Bancos de Dados Relacionais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22530" name="Picture 13" descr="map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</a:t>
            </a:r>
          </a:p>
        </p:txBody>
      </p:sp>
      <p:sp>
        <p:nvSpPr>
          <p:cNvPr id="1146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Predicados Embutidos</a:t>
            </a:r>
          </a:p>
          <a:p>
            <a:pPr marL="947738" lvl="1" indent="-536575"/>
            <a:r>
              <a:rPr lang="en-US" smtClean="0">
                <a:sym typeface="Symbol" pitchFamily="18" charset="2"/>
              </a:rPr>
              <a:t>naoNulo(v)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RDFLiteral(u, A, R, v)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TemTuplasReferenciadas[](t, u) 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TemURI[Ψ](t, s) 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concat([v</a:t>
            </a:r>
            <a:r>
              <a:rPr lang="pt-BR" baseline="-25000" smtClean="0">
                <a:sym typeface="Symbol" pitchFamily="18" charset="2"/>
              </a:rPr>
              <a:t>1</a:t>
            </a:r>
            <a:r>
              <a:rPr lang="pt-BR" smtClean="0">
                <a:sym typeface="Symbol" pitchFamily="18" charset="2"/>
              </a:rPr>
              <a:t>, ... ,v</a:t>
            </a:r>
            <a:r>
              <a:rPr lang="pt-BR" baseline="-25000" smtClean="0">
                <a:sym typeface="Symbol" pitchFamily="18" charset="2"/>
              </a:rPr>
              <a:t>n</a:t>
            </a:r>
            <a:r>
              <a:rPr lang="pt-BR" smtClean="0">
                <a:sym typeface="Symbol" pitchFamily="18" charset="2"/>
              </a:rPr>
              <a:t>], v) 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ACC</a:t>
            </a:r>
          </a:p>
        </p:txBody>
      </p:sp>
      <p:sp>
        <p:nvSpPr>
          <p:cNvPr id="11673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</a:t>
            </a:r>
          </a:p>
          <a:p>
            <a:pPr marL="947738" lvl="1" indent="-536575"/>
            <a:r>
              <a:rPr lang="pt-BR" smtClean="0"/>
              <a:t>C(s)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TemURI[Ψ](t, s) </a:t>
            </a:r>
          </a:p>
          <a:p>
            <a:pPr marL="687388" indent="-577850"/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 </a:t>
            </a:r>
            <a:r>
              <a:rPr lang="pt-BR" smtClean="0">
                <a:sym typeface="Symbol" pitchFamily="18" charset="2"/>
              </a:rPr>
              <a:t></a:t>
            </a:r>
            <a:endParaRPr lang="en-US" i="1" smtClean="0">
              <a:sym typeface="Symbol" pitchFamily="18" charset="2"/>
            </a:endParaRPr>
          </a:p>
          <a:p>
            <a:pPr marL="947738" lvl="1" indent="-536575"/>
            <a:r>
              <a:rPr lang="pt-BR" smtClean="0">
                <a:sym typeface="Symbol" pitchFamily="18" charset="2"/>
              </a:rPr>
              <a:t>C(s)  R(t), TemURI[Ψ](t, s), (t)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ítulo 1"/>
          <p:cNvSpPr>
            <a:spLocks noGrp="1"/>
          </p:cNvSpPr>
          <p:nvPr>
            <p:ph type="title" idx="4294967295"/>
          </p:nvPr>
        </p:nvSpPr>
        <p:spPr>
          <a:xfrm>
            <a:off x="250825" y="3460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 de Transformação - ACC</a:t>
            </a:r>
          </a:p>
        </p:txBody>
      </p:sp>
      <p:sp>
        <p:nvSpPr>
          <p:cNvPr id="118786" name="Rectangle 18"/>
          <p:cNvSpPr>
            <a:spLocks noChangeArrowheads="1"/>
          </p:cNvSpPr>
          <p:nvPr/>
        </p:nvSpPr>
        <p:spPr bwMode="auto">
          <a:xfrm>
            <a:off x="250825" y="1412875"/>
            <a:ext cx="4538663" cy="1584325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8787" name="TextBox 19"/>
          <p:cNvSpPr txBox="1">
            <a:spLocks noChangeArrowheads="1"/>
          </p:cNvSpPr>
          <p:nvPr/>
        </p:nvSpPr>
        <p:spPr bwMode="auto">
          <a:xfrm>
            <a:off x="401638" y="1252538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250825" y="3500438"/>
            <a:ext cx="4500563" cy="10080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8789" name="TextBox 15"/>
          <p:cNvSpPr txBox="1">
            <a:spLocks noChangeArrowheads="1"/>
          </p:cNvSpPr>
          <p:nvPr/>
        </p:nvSpPr>
        <p:spPr bwMode="auto">
          <a:xfrm>
            <a:off x="395288" y="36052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3932238"/>
            <a:ext cx="2436812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00000"/>
                </a:solidFill>
                <a:ea typeface="ＭＳ Ｐゴシック" pitchFamily="34" charset="-128"/>
              </a:rPr>
              <a:t>PID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fname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3933825"/>
            <a:ext cx="15128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name</a:t>
            </a:r>
          </a:p>
        </p:txBody>
      </p:sp>
      <p:sp>
        <p:nvSpPr>
          <p:cNvPr id="118792" name="TextBox 77"/>
          <p:cNvSpPr txBox="1">
            <a:spLocks noChangeArrowheads="1"/>
          </p:cNvSpPr>
          <p:nvPr/>
        </p:nvSpPr>
        <p:spPr bwMode="auto">
          <a:xfrm>
            <a:off x="3060700" y="363855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18793" name="TextBox 6"/>
          <p:cNvSpPr txBox="1">
            <a:spLocks noChangeArrowheads="1"/>
          </p:cNvSpPr>
          <p:nvPr/>
        </p:nvSpPr>
        <p:spPr bwMode="auto">
          <a:xfrm>
            <a:off x="395288" y="326866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18794" name="Straight Connector 50"/>
          <p:cNvCxnSpPr>
            <a:cxnSpLocks noChangeShapeType="1"/>
          </p:cNvCxnSpPr>
          <p:nvPr/>
        </p:nvCxnSpPr>
        <p:spPr bwMode="auto">
          <a:xfrm>
            <a:off x="1116013" y="3932238"/>
            <a:ext cx="15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8795" name="Straight Connector 50"/>
          <p:cNvCxnSpPr>
            <a:cxnSpLocks noChangeShapeType="1"/>
          </p:cNvCxnSpPr>
          <p:nvPr/>
        </p:nvCxnSpPr>
        <p:spPr bwMode="auto">
          <a:xfrm>
            <a:off x="1979613" y="3932238"/>
            <a:ext cx="15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8796" name="Straight Connector 50"/>
          <p:cNvCxnSpPr>
            <a:cxnSpLocks noChangeShapeType="1"/>
          </p:cNvCxnSpPr>
          <p:nvPr/>
        </p:nvCxnSpPr>
        <p:spPr bwMode="auto">
          <a:xfrm>
            <a:off x="3851275" y="3932238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8797" name="TextBox 10"/>
          <p:cNvSpPr txBox="1">
            <a:spLocks noChangeArrowheads="1"/>
          </p:cNvSpPr>
          <p:nvPr/>
        </p:nvSpPr>
        <p:spPr bwMode="auto">
          <a:xfrm>
            <a:off x="395288" y="1844675"/>
            <a:ext cx="165576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18798" name="TextBox 12"/>
          <p:cNvSpPr txBox="1">
            <a:spLocks noChangeArrowheads="1"/>
          </p:cNvSpPr>
          <p:nvPr/>
        </p:nvSpPr>
        <p:spPr bwMode="auto">
          <a:xfrm>
            <a:off x="2555875" y="1844675"/>
            <a:ext cx="17414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18799" name="TextBox 26"/>
          <p:cNvSpPr txBox="1">
            <a:spLocks noChangeArrowheads="1"/>
          </p:cNvSpPr>
          <p:nvPr/>
        </p:nvSpPr>
        <p:spPr bwMode="auto">
          <a:xfrm>
            <a:off x="395288" y="2205038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ea typeface="ＭＳ Ｐゴシック" pitchFamily="34" charset="-128"/>
              </a:rPr>
              <a:t>foaf:name</a:t>
            </a:r>
          </a:p>
          <a:p>
            <a:r>
              <a:rPr lang="en-US">
                <a:ea typeface="ＭＳ Ｐゴシック" pitchFamily="34" charset="-128"/>
              </a:rPr>
              <a:t>foaf:mbox</a:t>
            </a:r>
          </a:p>
        </p:txBody>
      </p:sp>
      <p:sp>
        <p:nvSpPr>
          <p:cNvPr id="118800" name="TextBox 66"/>
          <p:cNvSpPr txBox="1">
            <a:spLocks noChangeArrowheads="1"/>
          </p:cNvSpPr>
          <p:nvPr/>
        </p:nvSpPr>
        <p:spPr bwMode="auto">
          <a:xfrm>
            <a:off x="2568575" y="2212975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18801" name="Group 2"/>
          <p:cNvGrpSpPr>
            <a:grpSpLocks/>
          </p:cNvGrpSpPr>
          <p:nvPr/>
        </p:nvGrpSpPr>
        <p:grpSpPr bwMode="auto">
          <a:xfrm>
            <a:off x="5148263" y="1412875"/>
            <a:ext cx="3384550" cy="744538"/>
            <a:chOff x="4932040" y="1268760"/>
            <a:chExt cx="3384376" cy="744932"/>
          </a:xfrm>
        </p:grpSpPr>
        <p:sp>
          <p:nvSpPr>
            <p:cNvPr id="11880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8810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18802" name="Group 2"/>
          <p:cNvGrpSpPr>
            <a:grpSpLocks/>
          </p:cNvGrpSpPr>
          <p:nvPr/>
        </p:nvGrpSpPr>
        <p:grpSpPr bwMode="auto">
          <a:xfrm>
            <a:off x="5148263" y="2492375"/>
            <a:ext cx="3384550" cy="744538"/>
            <a:chOff x="4932040" y="1268760"/>
            <a:chExt cx="3384376" cy="744932"/>
          </a:xfrm>
        </p:grpSpPr>
        <p:sp>
          <p:nvSpPr>
            <p:cNvPr id="118807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8808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18803" name="Text Box 3"/>
          <p:cNvSpPr txBox="1">
            <a:spLocks noChangeArrowheads="1"/>
          </p:cNvSpPr>
          <p:nvPr/>
        </p:nvSpPr>
        <p:spPr bwMode="auto">
          <a:xfrm>
            <a:off x="250825" y="4941888"/>
            <a:ext cx="6337300" cy="7318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pPr eaLnBrk="0" hangingPunct="0"/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foaf:Person 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Person(t), TemURI[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s)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endParaRPr lang="en-US" sz="2400" b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18804" name="TextBox 23"/>
          <p:cNvSpPr txBox="1">
            <a:spLocks noChangeArrowheads="1"/>
          </p:cNvSpPr>
          <p:nvPr/>
        </p:nvSpPr>
        <p:spPr bwMode="auto">
          <a:xfrm>
            <a:off x="395288" y="4797425"/>
            <a:ext cx="41052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ACC</a:t>
            </a:r>
            <a:r>
              <a:rPr lang="en-US" b="1" baseline="-25000">
                <a:ea typeface="ＭＳ Ｐゴシック" pitchFamily="34" charset="-128"/>
              </a:rPr>
              <a:t>1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  <p:sp>
        <p:nvSpPr>
          <p:cNvPr id="118805" name="Text Box 3"/>
          <p:cNvSpPr txBox="1">
            <a:spLocks noChangeArrowheads="1"/>
          </p:cNvSpPr>
          <p:nvPr/>
        </p:nvSpPr>
        <p:spPr bwMode="auto">
          <a:xfrm>
            <a:off x="250825" y="5937250"/>
            <a:ext cx="6337300" cy="7318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pPr eaLnBrk="0" hangingPunct="0"/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skos:Concept 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Concept(t), TemURI[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2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s)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endParaRPr lang="en-US" sz="2400" b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18806" name="TextBox 23"/>
          <p:cNvSpPr txBox="1">
            <a:spLocks noChangeArrowheads="1"/>
          </p:cNvSpPr>
          <p:nvPr/>
        </p:nvSpPr>
        <p:spPr bwMode="auto">
          <a:xfrm>
            <a:off x="395288" y="5792788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ACC</a:t>
            </a:r>
            <a:r>
              <a:rPr lang="en-US" b="1" baseline="-25000">
                <a:ea typeface="ＭＳ Ｐゴシック" pitchFamily="34" charset="-128"/>
              </a:rPr>
              <a:t>2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ítulo 1"/>
          <p:cNvSpPr>
            <a:spLocks noGrp="1"/>
          </p:cNvSpPr>
          <p:nvPr>
            <p:ph type="title" idx="4294967295"/>
          </p:nvPr>
        </p:nvSpPr>
        <p:spPr>
          <a:xfrm>
            <a:off x="250825" y="3460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 de Transformação - ACC</a:t>
            </a:r>
          </a:p>
        </p:txBody>
      </p:sp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250825" y="1628775"/>
            <a:ext cx="4500563" cy="18557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0835" name="TextBox 6"/>
          <p:cNvSpPr txBox="1">
            <a:spLocks noChangeArrowheads="1"/>
          </p:cNvSpPr>
          <p:nvPr/>
        </p:nvSpPr>
        <p:spPr bwMode="auto">
          <a:xfrm>
            <a:off x="395288" y="1412875"/>
            <a:ext cx="324008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Banco de Dados Relacional</a:t>
            </a:r>
          </a:p>
        </p:txBody>
      </p:sp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5148263" y="1412875"/>
            <a:ext cx="3384550" cy="744538"/>
            <a:chOff x="4932040" y="1268760"/>
            <a:chExt cx="3384376" cy="744932"/>
          </a:xfrm>
        </p:grpSpPr>
        <p:sp>
          <p:nvSpPr>
            <p:cNvPr id="120847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20848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sp>
        <p:nvSpPr>
          <p:cNvPr id="120837" name="Text Box 3"/>
          <p:cNvSpPr txBox="1">
            <a:spLocks noChangeArrowheads="1"/>
          </p:cNvSpPr>
          <p:nvPr/>
        </p:nvSpPr>
        <p:spPr bwMode="auto">
          <a:xfrm>
            <a:off x="1835150" y="3717925"/>
            <a:ext cx="6265863" cy="7318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pPr eaLnBrk="0" hangingPunct="0"/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foaf:Person 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Person(t), TemURI[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s)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endParaRPr lang="en-US" sz="2400" b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20838" name="TextBox 23"/>
          <p:cNvSpPr txBox="1">
            <a:spLocks noChangeArrowheads="1"/>
          </p:cNvSpPr>
          <p:nvPr/>
        </p:nvSpPr>
        <p:spPr bwMode="auto">
          <a:xfrm>
            <a:off x="1979613" y="3573463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ACC</a:t>
            </a:r>
            <a:r>
              <a:rPr lang="en-US" b="1" baseline="-25000">
                <a:ea typeface="ＭＳ Ｐゴシック" pitchFamily="34" charset="-128"/>
              </a:rPr>
              <a:t>1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95288" y="1943100"/>
            <a:ext cx="2663825" cy="406400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fname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lname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95288" y="2349500"/>
            <a:ext cx="26638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10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5288" y="2709863"/>
            <a:ext cx="26638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20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</a:p>
        </p:txBody>
      </p:sp>
      <p:cxnSp>
        <p:nvCxnSpPr>
          <p:cNvPr id="120842" name="Straight Connector 16"/>
          <p:cNvCxnSpPr>
            <a:cxnSpLocks noChangeShapeType="1"/>
          </p:cNvCxnSpPr>
          <p:nvPr/>
        </p:nvCxnSpPr>
        <p:spPr bwMode="auto">
          <a:xfrm>
            <a:off x="1116013" y="1916113"/>
            <a:ext cx="0" cy="1225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843" name="Straight Connector 18"/>
          <p:cNvCxnSpPr>
            <a:cxnSpLocks noChangeShapeType="1"/>
          </p:cNvCxnSpPr>
          <p:nvPr/>
        </p:nvCxnSpPr>
        <p:spPr bwMode="auto">
          <a:xfrm>
            <a:off x="2051050" y="1916113"/>
            <a:ext cx="0" cy="1223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44" name="TextBox 5"/>
          <p:cNvSpPr txBox="1">
            <a:spLocks noChangeArrowheads="1"/>
          </p:cNvSpPr>
          <p:nvPr/>
        </p:nvSpPr>
        <p:spPr bwMode="auto">
          <a:xfrm>
            <a:off x="287338" y="5367338"/>
            <a:ext cx="6049962" cy="869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http://example.com/person/10 </a:t>
            </a:r>
            <a:r>
              <a:rPr lang="en-US" b="1">
                <a:solidFill>
                  <a:srgbClr val="FF0000"/>
                </a:solidFill>
                <a:ea typeface="ＭＳ Ｐゴシック" pitchFamily="34" charset="-128"/>
              </a:rPr>
              <a:t>rdf:type</a:t>
            </a:r>
            <a:r>
              <a:rPr lang="en-US" b="1">
                <a:ea typeface="ＭＳ Ｐゴシック" pitchFamily="34" charset="-128"/>
              </a:rPr>
              <a:t> foaf:Person . </a:t>
            </a:r>
          </a:p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http://example.com/person/20 </a:t>
            </a:r>
            <a:r>
              <a:rPr lang="en-US" b="1">
                <a:solidFill>
                  <a:srgbClr val="FF0000"/>
                </a:solidFill>
                <a:ea typeface="ＭＳ Ｐゴシック" pitchFamily="34" charset="-128"/>
              </a:rPr>
              <a:t>rdf:type</a:t>
            </a:r>
            <a:r>
              <a:rPr lang="en-US" b="1">
                <a:ea typeface="ＭＳ Ｐゴシック" pitchFamily="34" charset="-128"/>
              </a:rPr>
              <a:t> foaf:Person . </a:t>
            </a:r>
          </a:p>
        </p:txBody>
      </p:sp>
      <p:sp>
        <p:nvSpPr>
          <p:cNvPr id="120845" name="TextBox 12"/>
          <p:cNvSpPr txBox="1">
            <a:spLocks noChangeArrowheads="1"/>
          </p:cNvSpPr>
          <p:nvPr/>
        </p:nvSpPr>
        <p:spPr bwMode="auto">
          <a:xfrm>
            <a:off x="395288" y="5084763"/>
            <a:ext cx="1727200" cy="3762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Triplas RDF</a:t>
            </a:r>
          </a:p>
        </p:txBody>
      </p:sp>
      <p:sp>
        <p:nvSpPr>
          <p:cNvPr id="29708" name="Down Arrow 6"/>
          <p:cNvSpPr>
            <a:spLocks noChangeArrowheads="1"/>
          </p:cNvSpPr>
          <p:nvPr/>
        </p:nvSpPr>
        <p:spPr bwMode="auto">
          <a:xfrm>
            <a:off x="1331913" y="3573463"/>
            <a:ext cx="503237" cy="1439862"/>
          </a:xfrm>
          <a:prstGeom prst="downArrow">
            <a:avLst>
              <a:gd name="adj1" fmla="val 50000"/>
              <a:gd name="adj2" fmla="val 5002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ACO</a:t>
            </a:r>
          </a:p>
        </p:txBody>
      </p:sp>
      <p:sp>
        <p:nvSpPr>
          <p:cNvPr id="12288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</a:t>
            </a:r>
          </a:p>
          <a:p>
            <a:pPr marL="947738" lvl="1" indent="-536575"/>
            <a:r>
              <a:rPr lang="pt-BR" smtClean="0"/>
              <a:t>P(s, o)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B</a:t>
            </a:r>
            <a:r>
              <a:rPr lang="pt-BR" baseline="-25000" smtClean="0"/>
              <a:t>N</a:t>
            </a:r>
            <a:r>
              <a:rPr lang="pt-BR" smtClean="0"/>
              <a:t>[t, o]</a:t>
            </a:r>
          </a:p>
          <a:p>
            <a:pPr marL="687388" indent="-577850"/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i="1" smtClean="0"/>
              <a:t> </a:t>
            </a:r>
            <a:endParaRPr lang="en-US" i="1" smtClean="0">
              <a:sym typeface="Symbol" pitchFamily="18" charset="2"/>
            </a:endParaRPr>
          </a:p>
          <a:p>
            <a:pPr marL="947738" lvl="1" indent="-536575"/>
            <a:r>
              <a:rPr lang="pt-BR" smtClean="0"/>
              <a:t>P(s, o)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TemTuplasReferenciadas[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smtClean="0"/>
              <a:t>](t, u),  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T(u), B</a:t>
            </a:r>
            <a:r>
              <a:rPr lang="pt-BR" baseline="-25000" smtClean="0"/>
              <a:t>N</a:t>
            </a:r>
            <a:r>
              <a:rPr lang="pt-BR" smtClean="0"/>
              <a:t>[u, o]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Regras de Transformação - ACO</a:t>
            </a:r>
          </a:p>
        </p:txBody>
      </p:sp>
      <p:sp>
        <p:nvSpPr>
          <p:cNvPr id="124930" name="Rectangle 18"/>
          <p:cNvSpPr>
            <a:spLocks noChangeArrowheads="1"/>
          </p:cNvSpPr>
          <p:nvPr/>
        </p:nvSpPr>
        <p:spPr bwMode="auto">
          <a:xfrm>
            <a:off x="250825" y="1270000"/>
            <a:ext cx="4608513" cy="1655763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4931" name="TextBox 19"/>
          <p:cNvSpPr txBox="1">
            <a:spLocks noChangeArrowheads="1"/>
          </p:cNvSpPr>
          <p:nvPr/>
        </p:nvSpPr>
        <p:spPr bwMode="auto">
          <a:xfrm>
            <a:off x="401638" y="1109663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24932" name="TextBox 10"/>
          <p:cNvSpPr txBox="1">
            <a:spLocks noChangeArrowheads="1"/>
          </p:cNvSpPr>
          <p:nvPr/>
        </p:nvSpPr>
        <p:spPr bwMode="auto">
          <a:xfrm>
            <a:off x="395288" y="1557338"/>
            <a:ext cx="165576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24933" name="TextBox 12"/>
          <p:cNvSpPr txBox="1">
            <a:spLocks noChangeArrowheads="1"/>
          </p:cNvSpPr>
          <p:nvPr/>
        </p:nvSpPr>
        <p:spPr bwMode="auto">
          <a:xfrm>
            <a:off x="2987675" y="1557338"/>
            <a:ext cx="17287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24934" name="TextBox 26"/>
          <p:cNvSpPr txBox="1">
            <a:spLocks noChangeArrowheads="1"/>
          </p:cNvSpPr>
          <p:nvPr/>
        </p:nvSpPr>
        <p:spPr bwMode="auto">
          <a:xfrm>
            <a:off x="395288" y="1917700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24935" name="TextBox 66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24936" name="Group 2"/>
          <p:cNvGrpSpPr>
            <a:grpSpLocks/>
          </p:cNvGrpSpPr>
          <p:nvPr/>
        </p:nvGrpSpPr>
        <p:grpSpPr bwMode="auto">
          <a:xfrm>
            <a:off x="4932363" y="1100138"/>
            <a:ext cx="3384550" cy="744537"/>
            <a:chOff x="4932040" y="1268760"/>
            <a:chExt cx="3384376" cy="744932"/>
          </a:xfrm>
        </p:grpSpPr>
        <p:sp>
          <p:nvSpPr>
            <p:cNvPr id="12497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24974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24937" name="Group 2"/>
          <p:cNvGrpSpPr>
            <a:grpSpLocks/>
          </p:cNvGrpSpPr>
          <p:nvPr/>
        </p:nvGrpSpPr>
        <p:grpSpPr bwMode="auto">
          <a:xfrm>
            <a:off x="4932363" y="1892300"/>
            <a:ext cx="3384550" cy="744538"/>
            <a:chOff x="4932040" y="1268760"/>
            <a:chExt cx="3384376" cy="744932"/>
          </a:xfrm>
        </p:grpSpPr>
        <p:sp>
          <p:nvSpPr>
            <p:cNvPr id="12497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24972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  <p:cxnSp>
        <p:nvCxnSpPr>
          <p:cNvPr id="124938" name="Straight Arrow Connector 14"/>
          <p:cNvCxnSpPr>
            <a:cxnSpLocks noChangeShapeType="1"/>
            <a:stCxn id="124932" idx="3"/>
            <a:endCxn id="124933" idx="1"/>
          </p:cNvCxnSpPr>
          <p:nvPr/>
        </p:nvCxnSpPr>
        <p:spPr bwMode="auto">
          <a:xfrm>
            <a:off x="2051050" y="1746250"/>
            <a:ext cx="936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4939" name="TextBox 17"/>
          <p:cNvSpPr txBox="1">
            <a:spLocks noChangeArrowheads="1"/>
          </p:cNvSpPr>
          <p:nvPr/>
        </p:nvSpPr>
        <p:spPr bwMode="auto">
          <a:xfrm>
            <a:off x="1979613" y="2324100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endParaRPr lang="en-US" b="1"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3708400" y="2781300"/>
            <a:ext cx="4608513" cy="744538"/>
            <a:chOff x="4932040" y="1268760"/>
            <a:chExt cx="3384376" cy="744932"/>
          </a:xfrm>
        </p:grpSpPr>
        <p:sp>
          <p:nvSpPr>
            <p:cNvPr id="12496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conf:researchInterests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</a:t>
              </a:r>
              <a:r>
                <a:rPr lang="en-US" sz="2000" i="1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</a:t>
              </a:r>
            </a:p>
          </p:txBody>
        </p:sp>
        <p:sp>
          <p:nvSpPr>
            <p:cNvPr id="124970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24941" name="Rectangle 5"/>
          <p:cNvSpPr>
            <a:spLocks noChangeArrowheads="1"/>
          </p:cNvSpPr>
          <p:nvPr/>
        </p:nvSpPr>
        <p:spPr bwMode="auto">
          <a:xfrm>
            <a:off x="250825" y="3573463"/>
            <a:ext cx="8181975" cy="15113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4942" name="TextBox 15"/>
          <p:cNvSpPr txBox="1">
            <a:spLocks noChangeArrowheads="1"/>
          </p:cNvSpPr>
          <p:nvPr/>
        </p:nvSpPr>
        <p:spPr bwMode="auto">
          <a:xfrm>
            <a:off x="468313" y="375285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124943" name="TextBox 42"/>
          <p:cNvSpPr txBox="1">
            <a:spLocks noChangeArrowheads="1"/>
          </p:cNvSpPr>
          <p:nvPr/>
        </p:nvSpPr>
        <p:spPr bwMode="auto">
          <a:xfrm>
            <a:off x="1835150" y="375285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Person_Paper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08175" y="4111625"/>
            <a:ext cx="1439863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</a:p>
        </p:txBody>
      </p:sp>
      <p:sp>
        <p:nvSpPr>
          <p:cNvPr id="124945" name="TextBox 44"/>
          <p:cNvSpPr txBox="1">
            <a:spLocks noChangeArrowheads="1"/>
          </p:cNvSpPr>
          <p:nvPr/>
        </p:nvSpPr>
        <p:spPr bwMode="auto">
          <a:xfrm>
            <a:off x="3995738" y="37528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</a:t>
            </a:r>
          </a:p>
        </p:txBody>
      </p:sp>
      <p:sp>
        <p:nvSpPr>
          <p:cNvPr id="124946" name="TextBox 51"/>
          <p:cNvSpPr txBox="1">
            <a:spLocks noChangeArrowheads="1"/>
          </p:cNvSpPr>
          <p:nvPr/>
        </p:nvSpPr>
        <p:spPr bwMode="auto">
          <a:xfrm>
            <a:off x="5435600" y="37528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Paper_Topic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5288" y="4113213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cxnSp>
        <p:nvCxnSpPr>
          <p:cNvPr id="124948" name="Straight Connector 58"/>
          <p:cNvCxnSpPr>
            <a:cxnSpLocks noChangeShapeType="1"/>
          </p:cNvCxnSpPr>
          <p:nvPr/>
        </p:nvCxnSpPr>
        <p:spPr bwMode="auto">
          <a:xfrm>
            <a:off x="97155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779838" y="4113213"/>
            <a:ext cx="12969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 …</a:t>
            </a:r>
          </a:p>
        </p:txBody>
      </p:sp>
      <p:cxnSp>
        <p:nvCxnSpPr>
          <p:cNvPr id="124950" name="Straight Connector 62"/>
          <p:cNvCxnSpPr>
            <a:cxnSpLocks noChangeShapeType="1"/>
          </p:cNvCxnSpPr>
          <p:nvPr/>
        </p:nvCxnSpPr>
        <p:spPr bwMode="auto">
          <a:xfrm>
            <a:off x="457200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507038" y="4111625"/>
            <a:ext cx="13684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</a:p>
        </p:txBody>
      </p:sp>
      <p:cxnSp>
        <p:nvCxnSpPr>
          <p:cNvPr id="124952" name="Straight Connector 72"/>
          <p:cNvCxnSpPr>
            <a:cxnSpLocks noChangeShapeType="1"/>
          </p:cNvCxnSpPr>
          <p:nvPr/>
        </p:nvCxnSpPr>
        <p:spPr bwMode="auto">
          <a:xfrm>
            <a:off x="6300788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307263" y="4111625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sp>
        <p:nvSpPr>
          <p:cNvPr id="124954" name="TextBox 77"/>
          <p:cNvSpPr txBox="1">
            <a:spLocks noChangeArrowheads="1"/>
          </p:cNvSpPr>
          <p:nvPr/>
        </p:nvSpPr>
        <p:spPr bwMode="auto">
          <a:xfrm>
            <a:off x="7380288" y="3752850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24955" name="Text Box 3"/>
          <p:cNvSpPr txBox="1">
            <a:spLocks noChangeArrowheads="1"/>
          </p:cNvSpPr>
          <p:nvPr/>
        </p:nvSpPr>
        <p:spPr bwMode="auto">
          <a:xfrm>
            <a:off x="2700338" y="4616450"/>
            <a:ext cx="32400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000" b="1">
                <a:ea typeface="ＭＳ Ｐゴシック" pitchFamily="34" charset="-128"/>
              </a:rPr>
              <a:t> 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= [FK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1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2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3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4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]</a:t>
            </a:r>
          </a:p>
        </p:txBody>
      </p:sp>
      <p:sp>
        <p:nvSpPr>
          <p:cNvPr id="124956" name="TextBox 629771"/>
          <p:cNvSpPr txBox="1">
            <a:spLocks noChangeArrowheads="1"/>
          </p:cNvSpPr>
          <p:nvPr/>
        </p:nvSpPr>
        <p:spPr bwMode="auto">
          <a:xfrm>
            <a:off x="1476375" y="4329113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</a:p>
        </p:txBody>
      </p:sp>
      <p:sp>
        <p:nvSpPr>
          <p:cNvPr id="124957" name="TextBox 87"/>
          <p:cNvSpPr txBox="1">
            <a:spLocks noChangeArrowheads="1"/>
          </p:cNvSpPr>
          <p:nvPr/>
        </p:nvSpPr>
        <p:spPr bwMode="auto">
          <a:xfrm>
            <a:off x="3332163" y="4329113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24958" name="TextBox 88"/>
          <p:cNvSpPr txBox="1">
            <a:spLocks noChangeArrowheads="1"/>
          </p:cNvSpPr>
          <p:nvPr/>
        </p:nvSpPr>
        <p:spPr bwMode="auto">
          <a:xfrm>
            <a:off x="50958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24959" name="TextBox 89"/>
          <p:cNvSpPr txBox="1">
            <a:spLocks noChangeArrowheads="1"/>
          </p:cNvSpPr>
          <p:nvPr/>
        </p:nvSpPr>
        <p:spPr bwMode="auto">
          <a:xfrm>
            <a:off x="68611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4</a:t>
            </a:r>
          </a:p>
        </p:txBody>
      </p:sp>
      <p:cxnSp>
        <p:nvCxnSpPr>
          <p:cNvPr id="124960" name="Straight Arrow Connector 629776"/>
          <p:cNvCxnSpPr>
            <a:cxnSpLocks noChangeShapeType="1"/>
            <a:stCxn id="41" idx="1"/>
            <a:endCxn id="57" idx="3"/>
          </p:cNvCxnSpPr>
          <p:nvPr/>
        </p:nvCxnSpPr>
        <p:spPr bwMode="auto">
          <a:xfrm flipH="1">
            <a:off x="1476375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4961" name="Straight Arrow Connector 629780"/>
          <p:cNvCxnSpPr>
            <a:cxnSpLocks noChangeShapeType="1"/>
            <a:stCxn id="41" idx="3"/>
            <a:endCxn id="61" idx="1"/>
          </p:cNvCxnSpPr>
          <p:nvPr/>
        </p:nvCxnSpPr>
        <p:spPr bwMode="auto">
          <a:xfrm>
            <a:off x="3348038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4962" name="Straight Arrow Connector 31"/>
          <p:cNvCxnSpPr>
            <a:cxnSpLocks noChangeShapeType="1"/>
            <a:stCxn id="71" idx="3"/>
            <a:endCxn id="75" idx="1"/>
          </p:cNvCxnSpPr>
          <p:nvPr/>
        </p:nvCxnSpPr>
        <p:spPr bwMode="auto">
          <a:xfrm>
            <a:off x="6875463" y="4314825"/>
            <a:ext cx="431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24963" name="TextBox 6"/>
          <p:cNvSpPr txBox="1">
            <a:spLocks noChangeArrowheads="1"/>
          </p:cNvSpPr>
          <p:nvPr/>
        </p:nvSpPr>
        <p:spPr bwMode="auto">
          <a:xfrm>
            <a:off x="395288" y="341471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24964" name="Straight Arrow Connector 10"/>
          <p:cNvCxnSpPr>
            <a:cxnSpLocks noChangeShapeType="1"/>
            <a:stCxn id="71" idx="1"/>
            <a:endCxn id="61" idx="3"/>
          </p:cNvCxnSpPr>
          <p:nvPr/>
        </p:nvCxnSpPr>
        <p:spPr bwMode="auto">
          <a:xfrm flipH="1">
            <a:off x="5076825" y="4314825"/>
            <a:ext cx="430213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4965" name="Straight Connector 72"/>
          <p:cNvCxnSpPr>
            <a:cxnSpLocks noChangeShapeType="1"/>
          </p:cNvCxnSpPr>
          <p:nvPr/>
        </p:nvCxnSpPr>
        <p:spPr bwMode="auto">
          <a:xfrm>
            <a:off x="7885113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24966" name="Straight Connector 62"/>
          <p:cNvCxnSpPr>
            <a:cxnSpLocks noChangeShapeType="1"/>
          </p:cNvCxnSpPr>
          <p:nvPr/>
        </p:nvCxnSpPr>
        <p:spPr bwMode="auto">
          <a:xfrm>
            <a:off x="2484438" y="41021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4967" name="Text Box 3"/>
          <p:cNvSpPr txBox="1">
            <a:spLocks noChangeArrowheads="1"/>
          </p:cNvSpPr>
          <p:nvPr/>
        </p:nvSpPr>
        <p:spPr bwMode="auto">
          <a:xfrm>
            <a:off x="250825" y="5300663"/>
            <a:ext cx="8208963" cy="15017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000" b="1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r>
              <a:rPr lang="pt-BR" sz="2400" b="1" i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r>
              <a:rPr lang="pt-BR" sz="2400" b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(s, o)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rPr>
              <a:t>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Person(p), TemURI[CCA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s)</a:t>
            </a:r>
          </a:p>
          <a:p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TemTuplaReferenciada[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t), </a:t>
            </a:r>
          </a:p>
          <a:p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Topic(t), TemURI[CCA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2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o)</a:t>
            </a:r>
          </a:p>
        </p:txBody>
      </p:sp>
      <p:sp>
        <p:nvSpPr>
          <p:cNvPr id="124968" name="TextBox 23"/>
          <p:cNvSpPr txBox="1">
            <a:spLocks noChangeArrowheads="1"/>
          </p:cNvSpPr>
          <p:nvPr/>
        </p:nvSpPr>
        <p:spPr bwMode="auto">
          <a:xfrm>
            <a:off x="395288" y="5140325"/>
            <a:ext cx="41052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Regra de Transformação para ACO</a:t>
            </a:r>
            <a:r>
              <a:rPr lang="en-US" b="1" baseline="-25000"/>
              <a:t>1</a:t>
            </a:r>
            <a:endParaRPr lang="en-US" b="1" baseline="-2500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Regras de Transformação - ACO</a:t>
            </a:r>
          </a:p>
        </p:txBody>
      </p:sp>
      <p:grpSp>
        <p:nvGrpSpPr>
          <p:cNvPr id="126978" name="Group 2"/>
          <p:cNvGrpSpPr>
            <a:grpSpLocks/>
          </p:cNvGrpSpPr>
          <p:nvPr/>
        </p:nvGrpSpPr>
        <p:grpSpPr bwMode="auto">
          <a:xfrm>
            <a:off x="3995738" y="3284538"/>
            <a:ext cx="4608512" cy="654050"/>
            <a:chOff x="4932040" y="1268760"/>
            <a:chExt cx="3384376" cy="654396"/>
          </a:xfrm>
        </p:grpSpPr>
        <p:sp>
          <p:nvSpPr>
            <p:cNvPr id="12701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36690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conf:researchInterests</a:t>
              </a:r>
              <a:r>
                <a:rPr lang="pt-BR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</a:t>
              </a:r>
              <a:r>
                <a:rPr lang="pt-BR" b="1" i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/</a:t>
              </a:r>
              <a:r>
                <a:rPr lang="pt-BR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i="1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</a:t>
              </a:r>
            </a:p>
          </p:txBody>
        </p:sp>
        <p:sp>
          <p:nvSpPr>
            <p:cNvPr id="127020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26979" name="Rectangle 5"/>
          <p:cNvSpPr>
            <a:spLocks noChangeArrowheads="1"/>
          </p:cNvSpPr>
          <p:nvPr/>
        </p:nvSpPr>
        <p:spPr bwMode="auto">
          <a:xfrm>
            <a:off x="250825" y="1139825"/>
            <a:ext cx="8353425" cy="20732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6980" name="TextBox 15"/>
          <p:cNvSpPr txBox="1">
            <a:spLocks noChangeArrowheads="1"/>
          </p:cNvSpPr>
          <p:nvPr/>
        </p:nvSpPr>
        <p:spPr bwMode="auto">
          <a:xfrm>
            <a:off x="468313" y="13192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126981" name="TextBox 42"/>
          <p:cNvSpPr txBox="1">
            <a:spLocks noChangeArrowheads="1"/>
          </p:cNvSpPr>
          <p:nvPr/>
        </p:nvSpPr>
        <p:spPr bwMode="auto">
          <a:xfrm>
            <a:off x="1835150" y="1319213"/>
            <a:ext cx="230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Person_Paper</a:t>
            </a:r>
          </a:p>
        </p:txBody>
      </p:sp>
      <p:sp>
        <p:nvSpPr>
          <p:cNvPr id="126982" name="TextBox 44"/>
          <p:cNvSpPr txBox="1">
            <a:spLocks noChangeArrowheads="1"/>
          </p:cNvSpPr>
          <p:nvPr/>
        </p:nvSpPr>
        <p:spPr bwMode="auto">
          <a:xfrm>
            <a:off x="3995738" y="131921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</a:t>
            </a:r>
          </a:p>
        </p:txBody>
      </p:sp>
      <p:sp>
        <p:nvSpPr>
          <p:cNvPr id="126983" name="TextBox 51"/>
          <p:cNvSpPr txBox="1">
            <a:spLocks noChangeArrowheads="1"/>
          </p:cNvSpPr>
          <p:nvPr/>
        </p:nvSpPr>
        <p:spPr bwMode="auto">
          <a:xfrm>
            <a:off x="5435600" y="131921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Paper_Topic</a:t>
            </a:r>
          </a:p>
        </p:txBody>
      </p:sp>
      <p:sp>
        <p:nvSpPr>
          <p:cNvPr id="126984" name="TextBox 77"/>
          <p:cNvSpPr txBox="1">
            <a:spLocks noChangeArrowheads="1"/>
          </p:cNvSpPr>
          <p:nvPr/>
        </p:nvSpPr>
        <p:spPr bwMode="auto">
          <a:xfrm>
            <a:off x="7380288" y="1319213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26985" name="Text Box 3"/>
          <p:cNvSpPr txBox="1">
            <a:spLocks noChangeArrowheads="1"/>
          </p:cNvSpPr>
          <p:nvPr/>
        </p:nvSpPr>
        <p:spPr bwMode="auto">
          <a:xfrm>
            <a:off x="3708400" y="2781300"/>
            <a:ext cx="32400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000" b="1">
                <a:ea typeface="ＭＳ Ｐゴシック" pitchFamily="34" charset="-128"/>
              </a:rPr>
              <a:t> 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= [FK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1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2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3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4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]</a:t>
            </a:r>
          </a:p>
        </p:txBody>
      </p:sp>
      <p:sp>
        <p:nvSpPr>
          <p:cNvPr id="126986" name="TextBox 6"/>
          <p:cNvSpPr txBox="1">
            <a:spLocks noChangeArrowheads="1"/>
          </p:cNvSpPr>
          <p:nvPr/>
        </p:nvSpPr>
        <p:spPr bwMode="auto">
          <a:xfrm>
            <a:off x="395288" y="981075"/>
            <a:ext cx="324008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Banco de Dados Relacional</a:t>
            </a:r>
          </a:p>
        </p:txBody>
      </p:sp>
      <p:sp>
        <p:nvSpPr>
          <p:cNvPr id="126987" name="Text Box 3"/>
          <p:cNvSpPr txBox="1">
            <a:spLocks noChangeArrowheads="1"/>
          </p:cNvSpPr>
          <p:nvPr/>
        </p:nvSpPr>
        <p:spPr bwMode="auto">
          <a:xfrm>
            <a:off x="2771775" y="4237038"/>
            <a:ext cx="5832475" cy="1200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b="1" i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r>
              <a:rPr lang="pt-BR" b="1" i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r>
              <a:rPr lang="pt-BR" b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(s, o)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rPr>
              <a:t>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Person(p), TemURI[CCA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s)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TemTuplaReferenciada[</a:t>
            </a:r>
            <a:r>
              <a:rPr lang="en-US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t), 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Topic(t), TemURI[CCA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2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o)</a:t>
            </a:r>
          </a:p>
        </p:txBody>
      </p:sp>
      <p:sp>
        <p:nvSpPr>
          <p:cNvPr id="126988" name="TextBox 23"/>
          <p:cNvSpPr txBox="1">
            <a:spLocks noChangeArrowheads="1"/>
          </p:cNvSpPr>
          <p:nvPr/>
        </p:nvSpPr>
        <p:spPr bwMode="auto">
          <a:xfrm>
            <a:off x="2916238" y="4076700"/>
            <a:ext cx="41052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Regra de Transformação para ACO</a:t>
            </a:r>
            <a:r>
              <a:rPr lang="en-US" b="1" baseline="-25000"/>
              <a:t>1</a:t>
            </a:r>
            <a:endParaRPr lang="en-US" b="1" baseline="-25000">
              <a:ea typeface="ＭＳ Ｐゴシック" pitchFamily="34" charset="-128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979613" y="1628775"/>
            <a:ext cx="1439862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PID   PPID</a:t>
            </a:r>
          </a:p>
        </p:txBody>
      </p:sp>
      <p:sp>
        <p:nvSpPr>
          <p:cNvPr id="126990" name="TextBox 41"/>
          <p:cNvSpPr txBox="1">
            <a:spLocks noChangeArrowheads="1"/>
          </p:cNvSpPr>
          <p:nvPr/>
        </p:nvSpPr>
        <p:spPr bwMode="auto">
          <a:xfrm>
            <a:off x="1979613" y="2020888"/>
            <a:ext cx="1439862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p1</a:t>
            </a:r>
            <a:r>
              <a:rPr lang="en-US" sz="2000" b="1">
                <a:ea typeface="ＭＳ Ｐゴシック" pitchFamily="34" charset="-128"/>
              </a:rPr>
              <a:t>     </a:t>
            </a:r>
            <a:r>
              <a:rPr lang="en-US" sz="2000" i="1">
                <a:ea typeface="ＭＳ Ｐゴシック" pitchFamily="34" charset="-128"/>
              </a:rPr>
              <a:t>pp1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23850" y="1628775"/>
            <a:ext cx="1295400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     …</a:t>
            </a:r>
          </a:p>
        </p:txBody>
      </p:sp>
      <p:sp>
        <p:nvSpPr>
          <p:cNvPr id="126992" name="TextBox 57"/>
          <p:cNvSpPr txBox="1">
            <a:spLocks noChangeArrowheads="1"/>
          </p:cNvSpPr>
          <p:nvPr/>
        </p:nvSpPr>
        <p:spPr bwMode="auto">
          <a:xfrm>
            <a:off x="323850" y="2020888"/>
            <a:ext cx="12954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p1</a:t>
            </a:r>
          </a:p>
        </p:txBody>
      </p:sp>
      <p:sp>
        <p:nvSpPr>
          <p:cNvPr id="126993" name="TextBox 61"/>
          <p:cNvSpPr txBox="1">
            <a:spLocks noChangeArrowheads="1"/>
          </p:cNvSpPr>
          <p:nvPr/>
        </p:nvSpPr>
        <p:spPr bwMode="auto">
          <a:xfrm>
            <a:off x="3708400" y="2020888"/>
            <a:ext cx="1439863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pp1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64163" y="1628775"/>
            <a:ext cx="1584325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PPID   TID</a:t>
            </a:r>
          </a:p>
        </p:txBody>
      </p:sp>
      <p:sp>
        <p:nvSpPr>
          <p:cNvPr id="126995" name="TextBox 71"/>
          <p:cNvSpPr txBox="1">
            <a:spLocks noChangeArrowheads="1"/>
          </p:cNvSpPr>
          <p:nvPr/>
        </p:nvSpPr>
        <p:spPr bwMode="auto">
          <a:xfrm>
            <a:off x="5364163" y="2020888"/>
            <a:ext cx="158432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pp1</a:t>
            </a:r>
            <a:r>
              <a:rPr lang="en-US" sz="2000" b="1">
                <a:ea typeface="ＭＳ Ｐゴシック" pitchFamily="34" charset="-128"/>
              </a:rPr>
              <a:t>      </a:t>
            </a:r>
            <a:r>
              <a:rPr lang="en-US" sz="2000" i="1">
                <a:ea typeface="ＭＳ Ｐゴシック" pitchFamily="34" charset="-128"/>
              </a:rPr>
              <a:t>t1</a:t>
            </a:r>
          </a:p>
        </p:txBody>
      </p:sp>
      <p:cxnSp>
        <p:nvCxnSpPr>
          <p:cNvPr id="126996" name="Straight Connector 92"/>
          <p:cNvCxnSpPr>
            <a:cxnSpLocks noChangeShapeType="1"/>
            <a:stCxn id="91" idx="0"/>
            <a:endCxn id="126995" idx="2"/>
          </p:cNvCxnSpPr>
          <p:nvPr/>
        </p:nvCxnSpPr>
        <p:spPr bwMode="auto">
          <a:xfrm>
            <a:off x="6156325" y="1628775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235825" y="1628775"/>
            <a:ext cx="1296988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TID     …</a:t>
            </a:r>
          </a:p>
        </p:txBody>
      </p:sp>
      <p:sp>
        <p:nvSpPr>
          <p:cNvPr id="126998" name="TextBox 75"/>
          <p:cNvSpPr txBox="1">
            <a:spLocks noChangeArrowheads="1"/>
          </p:cNvSpPr>
          <p:nvPr/>
        </p:nvSpPr>
        <p:spPr bwMode="auto">
          <a:xfrm>
            <a:off x="7235825" y="2020888"/>
            <a:ext cx="1296988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t1</a:t>
            </a:r>
          </a:p>
        </p:txBody>
      </p:sp>
      <p:cxnSp>
        <p:nvCxnSpPr>
          <p:cNvPr id="126999" name="Straight Connector 89"/>
          <p:cNvCxnSpPr>
            <a:cxnSpLocks noChangeShapeType="1"/>
            <a:stCxn id="88" idx="0"/>
            <a:endCxn id="126998" idx="2"/>
          </p:cNvCxnSpPr>
          <p:nvPr/>
        </p:nvCxnSpPr>
        <p:spPr bwMode="auto">
          <a:xfrm>
            <a:off x="7885113" y="1628775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00" name="TextBox 78"/>
          <p:cNvSpPr txBox="1">
            <a:spLocks noChangeArrowheads="1"/>
          </p:cNvSpPr>
          <p:nvPr/>
        </p:nvSpPr>
        <p:spPr bwMode="auto">
          <a:xfrm>
            <a:off x="1979613" y="2420938"/>
            <a:ext cx="1439862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p2</a:t>
            </a:r>
            <a:r>
              <a:rPr lang="en-US" sz="2000" b="1">
                <a:ea typeface="ＭＳ Ｐゴシック" pitchFamily="34" charset="-128"/>
              </a:rPr>
              <a:t>     </a:t>
            </a:r>
            <a:r>
              <a:rPr lang="en-US" sz="2000" i="1">
                <a:ea typeface="ＭＳ Ｐゴシック" pitchFamily="34" charset="-128"/>
              </a:rPr>
              <a:t>pp1</a:t>
            </a:r>
          </a:p>
        </p:txBody>
      </p:sp>
      <p:sp>
        <p:nvSpPr>
          <p:cNvPr id="127001" name="TextBox 79"/>
          <p:cNvSpPr txBox="1">
            <a:spLocks noChangeArrowheads="1"/>
          </p:cNvSpPr>
          <p:nvPr/>
        </p:nvSpPr>
        <p:spPr bwMode="auto">
          <a:xfrm>
            <a:off x="323850" y="2420938"/>
            <a:ext cx="1295400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p2</a:t>
            </a:r>
          </a:p>
        </p:txBody>
      </p:sp>
      <p:sp>
        <p:nvSpPr>
          <p:cNvPr id="127002" name="TextBox 87"/>
          <p:cNvSpPr txBox="1">
            <a:spLocks noChangeArrowheads="1"/>
          </p:cNvSpPr>
          <p:nvPr/>
        </p:nvSpPr>
        <p:spPr bwMode="auto">
          <a:xfrm>
            <a:off x="3419475" y="24209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27003" name="TextBox 88"/>
          <p:cNvSpPr txBox="1">
            <a:spLocks noChangeArrowheads="1"/>
          </p:cNvSpPr>
          <p:nvPr/>
        </p:nvSpPr>
        <p:spPr bwMode="auto">
          <a:xfrm>
            <a:off x="5076825" y="2403475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27004" name="TextBox 89"/>
          <p:cNvSpPr txBox="1">
            <a:spLocks noChangeArrowheads="1"/>
          </p:cNvSpPr>
          <p:nvPr/>
        </p:nvSpPr>
        <p:spPr bwMode="auto">
          <a:xfrm>
            <a:off x="6877050" y="2349500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4</a:t>
            </a:r>
          </a:p>
        </p:txBody>
      </p:sp>
      <p:cxnSp>
        <p:nvCxnSpPr>
          <p:cNvPr id="127005" name="Straight Arrow Connector 80"/>
          <p:cNvCxnSpPr>
            <a:cxnSpLocks noChangeShapeType="1"/>
            <a:stCxn id="126990" idx="1"/>
            <a:endCxn id="126992" idx="3"/>
          </p:cNvCxnSpPr>
          <p:nvPr/>
        </p:nvCxnSpPr>
        <p:spPr bwMode="auto">
          <a:xfrm flipH="1">
            <a:off x="1619250" y="2224088"/>
            <a:ext cx="36036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7006" name="Straight Arrow Connector 81"/>
          <p:cNvCxnSpPr>
            <a:cxnSpLocks noChangeShapeType="1"/>
            <a:stCxn id="127000" idx="1"/>
            <a:endCxn id="127001" idx="3"/>
          </p:cNvCxnSpPr>
          <p:nvPr/>
        </p:nvCxnSpPr>
        <p:spPr bwMode="auto">
          <a:xfrm flipH="1">
            <a:off x="1619250" y="2624138"/>
            <a:ext cx="36036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7007" name="Straight Arrow Connector 85"/>
          <p:cNvCxnSpPr>
            <a:cxnSpLocks noChangeShapeType="1"/>
            <a:stCxn id="126995" idx="3"/>
            <a:endCxn id="126998" idx="1"/>
          </p:cNvCxnSpPr>
          <p:nvPr/>
        </p:nvCxnSpPr>
        <p:spPr bwMode="auto">
          <a:xfrm>
            <a:off x="6948488" y="2224088"/>
            <a:ext cx="287337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7008" name="Straight Arrow Connector 15"/>
          <p:cNvCxnSpPr>
            <a:cxnSpLocks noChangeShapeType="1"/>
          </p:cNvCxnSpPr>
          <p:nvPr/>
        </p:nvCxnSpPr>
        <p:spPr bwMode="auto">
          <a:xfrm flipV="1">
            <a:off x="3419475" y="2276475"/>
            <a:ext cx="288925" cy="2730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7009" name="Straight Arrow Connector 17"/>
          <p:cNvCxnSpPr>
            <a:cxnSpLocks noChangeShapeType="1"/>
            <a:stCxn id="126990" idx="3"/>
            <a:endCxn id="126993" idx="1"/>
          </p:cNvCxnSpPr>
          <p:nvPr/>
        </p:nvCxnSpPr>
        <p:spPr bwMode="auto">
          <a:xfrm>
            <a:off x="3419475" y="2224088"/>
            <a:ext cx="2889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7010" name="Straight Arrow Connector 20"/>
          <p:cNvCxnSpPr>
            <a:cxnSpLocks noChangeShapeType="1"/>
          </p:cNvCxnSpPr>
          <p:nvPr/>
        </p:nvCxnSpPr>
        <p:spPr bwMode="auto">
          <a:xfrm flipH="1">
            <a:off x="5148263" y="2205038"/>
            <a:ext cx="21590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7011" name="Straight Connector 22"/>
          <p:cNvCxnSpPr>
            <a:cxnSpLocks noChangeShapeType="1"/>
            <a:stCxn id="62" idx="0"/>
            <a:endCxn id="127001" idx="2"/>
          </p:cNvCxnSpPr>
          <p:nvPr/>
        </p:nvCxnSpPr>
        <p:spPr bwMode="auto">
          <a:xfrm>
            <a:off x="971550" y="1628775"/>
            <a:ext cx="0" cy="1198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708400" y="1628775"/>
            <a:ext cx="1439863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PPID    …</a:t>
            </a:r>
          </a:p>
        </p:txBody>
      </p:sp>
      <p:cxnSp>
        <p:nvCxnSpPr>
          <p:cNvPr id="127013" name="Straight Connector 95"/>
          <p:cNvCxnSpPr>
            <a:cxnSpLocks noChangeShapeType="1"/>
          </p:cNvCxnSpPr>
          <p:nvPr/>
        </p:nvCxnSpPr>
        <p:spPr bwMode="auto">
          <a:xfrm>
            <a:off x="4500563" y="1628775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7014" name="TextBox 629771"/>
          <p:cNvSpPr txBox="1">
            <a:spLocks noChangeArrowheads="1"/>
          </p:cNvSpPr>
          <p:nvPr/>
        </p:nvSpPr>
        <p:spPr bwMode="auto">
          <a:xfrm>
            <a:off x="1547813" y="2276475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</a:p>
        </p:txBody>
      </p:sp>
      <p:cxnSp>
        <p:nvCxnSpPr>
          <p:cNvPr id="127015" name="Straight Connector 22"/>
          <p:cNvCxnSpPr>
            <a:cxnSpLocks noChangeShapeType="1"/>
            <a:stCxn id="62" idx="0"/>
          </p:cNvCxnSpPr>
          <p:nvPr/>
        </p:nvCxnSpPr>
        <p:spPr bwMode="auto">
          <a:xfrm>
            <a:off x="2627313" y="1628775"/>
            <a:ext cx="0" cy="1198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16" name="TextBox 48"/>
          <p:cNvSpPr txBox="1">
            <a:spLocks noChangeArrowheads="1"/>
          </p:cNvSpPr>
          <p:nvPr/>
        </p:nvSpPr>
        <p:spPr bwMode="auto">
          <a:xfrm>
            <a:off x="323850" y="5819775"/>
            <a:ext cx="8280400" cy="825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1700" b="1" i="1">
                <a:ea typeface="ＭＳ Ｐゴシック" pitchFamily="34" charset="-128"/>
              </a:rPr>
              <a:t>&lt;http://ex.com/person/p1&gt; </a:t>
            </a:r>
            <a:r>
              <a:rPr lang="pt-BR" sz="1700" b="1" i="1">
                <a:solidFill>
                  <a:srgbClr val="FF0000"/>
                </a:solidFill>
                <a:ea typeface="ＭＳ Ｐゴシック" pitchFamily="34" charset="-128"/>
              </a:rPr>
              <a:t>conf:researchInterests</a:t>
            </a:r>
            <a:r>
              <a:rPr lang="en-US" sz="1700" b="1">
                <a:ea typeface="ＭＳ Ｐゴシック" pitchFamily="34" charset="-128"/>
              </a:rPr>
              <a:t> </a:t>
            </a:r>
            <a:r>
              <a:rPr lang="en-US" sz="1700" b="1" i="1">
                <a:ea typeface="ＭＳ Ｐゴシック" pitchFamily="34" charset="-128"/>
              </a:rPr>
              <a:t>&lt;http://ex.com/concept/t1&gt; </a:t>
            </a:r>
            <a:r>
              <a:rPr lang="en-US" sz="1700" b="1">
                <a:ea typeface="ＭＳ Ｐゴシック" pitchFamily="34" charset="-128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sz="1700" b="1" i="1">
                <a:ea typeface="ＭＳ Ｐゴシック" pitchFamily="34" charset="-128"/>
              </a:rPr>
              <a:t>&lt;http://ex.com/person/p2&gt; </a:t>
            </a:r>
            <a:r>
              <a:rPr lang="pt-BR" sz="1700" b="1" i="1">
                <a:solidFill>
                  <a:srgbClr val="FF0000"/>
                </a:solidFill>
              </a:rPr>
              <a:t>conf:researchInterests</a:t>
            </a:r>
            <a:r>
              <a:rPr lang="en-US" sz="1700" b="1" i="1">
                <a:ea typeface="ＭＳ Ｐゴシック" pitchFamily="34" charset="-128"/>
              </a:rPr>
              <a:t> &lt;http://ex.com/concept/t1&gt; </a:t>
            </a:r>
            <a:r>
              <a:rPr lang="en-US" sz="1700" b="1">
                <a:ea typeface="ＭＳ Ｐゴシック" pitchFamily="34" charset="-128"/>
              </a:rPr>
              <a:t>. </a:t>
            </a:r>
          </a:p>
        </p:txBody>
      </p:sp>
      <p:sp>
        <p:nvSpPr>
          <p:cNvPr id="127017" name="TextBox 49"/>
          <p:cNvSpPr txBox="1">
            <a:spLocks noChangeArrowheads="1"/>
          </p:cNvSpPr>
          <p:nvPr/>
        </p:nvSpPr>
        <p:spPr bwMode="auto">
          <a:xfrm>
            <a:off x="755650" y="5532438"/>
            <a:ext cx="1728788" cy="3762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Triplas RDF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1331913" y="3429000"/>
            <a:ext cx="431800" cy="194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b="1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ACD</a:t>
            </a:r>
          </a:p>
        </p:txBody>
      </p:sp>
      <p:sp>
        <p:nvSpPr>
          <p:cNvPr id="1290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A </a:t>
            </a:r>
          </a:p>
          <a:p>
            <a:pPr marL="947738" lvl="1" indent="-536575"/>
            <a:r>
              <a:rPr lang="pt-BR" smtClean="0"/>
              <a:t>P(s, v)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naoNulo(t.A), 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RDFLiteral(t.A, “A”, “R”, v)</a:t>
            </a:r>
          </a:p>
          <a:p>
            <a:pPr marL="687388" indent="-577850"/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smtClean="0"/>
              <a:t> / A</a:t>
            </a:r>
            <a:endParaRPr lang="en-US" smtClean="0">
              <a:sym typeface="Symbol" pitchFamily="18" charset="2"/>
            </a:endParaRPr>
          </a:p>
          <a:p>
            <a:pPr marL="947738" lvl="1" indent="-536575"/>
            <a:r>
              <a:rPr lang="pt-BR" smtClean="0"/>
              <a:t>P(s, v)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TemTuplasReferenciadas[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smtClean="0"/>
              <a:t>](t, u),  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naoNulo(u.A),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RDFLiteral(u.A, “A”, “T”, v)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ACD</a:t>
            </a:r>
          </a:p>
        </p:txBody>
      </p:sp>
      <p:sp>
        <p:nvSpPr>
          <p:cNvPr id="1310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>
              <a:lnSpc>
                <a:spcPct val="80000"/>
              </a:lnSpc>
            </a:pPr>
            <a:r>
              <a:rPr lang="en-US" sz="2400" smtClean="0"/>
              <a:t>Ψ</a:t>
            </a:r>
            <a:r>
              <a:rPr lang="pt-BR" sz="2400" smtClean="0"/>
              <a:t>: P </a:t>
            </a:r>
            <a:r>
              <a:rPr lang="en-US" sz="2400" smtClean="0">
                <a:sym typeface="Symbol" pitchFamily="18" charset="2"/>
              </a:rPr>
              <a:t></a:t>
            </a:r>
            <a:r>
              <a:rPr lang="en-US" sz="2400" smtClean="0"/>
              <a:t> </a:t>
            </a:r>
            <a:r>
              <a:rPr lang="pt-BR" sz="2400" smtClean="0"/>
              <a:t>R / {A</a:t>
            </a:r>
            <a:r>
              <a:rPr lang="pt-BR" sz="2400" baseline="-25000" smtClean="0"/>
              <a:t>1</a:t>
            </a:r>
            <a:r>
              <a:rPr lang="pt-BR" sz="2400" smtClean="0"/>
              <a:t>, ..., A</a:t>
            </a:r>
            <a:r>
              <a:rPr lang="pt-BR" sz="2400" baseline="-25000" smtClean="0"/>
              <a:t>m</a:t>
            </a:r>
            <a:r>
              <a:rPr lang="pt-BR" sz="2400" smtClean="0"/>
              <a:t>} </a:t>
            </a:r>
          </a:p>
          <a:p>
            <a:pPr marL="947738" lvl="1" indent="-536575">
              <a:lnSpc>
                <a:spcPct val="80000"/>
              </a:lnSpc>
            </a:pPr>
            <a:r>
              <a:rPr lang="pt-BR" sz="2200" smtClean="0"/>
              <a:t>P(s, v) </a:t>
            </a:r>
            <a:r>
              <a:rPr lang="pt-BR" sz="2200" smtClean="0">
                <a:sym typeface="Symbol" pitchFamily="18" charset="2"/>
              </a:rPr>
              <a:t></a:t>
            </a:r>
            <a:r>
              <a:rPr lang="pt-BR" sz="2200" smtClean="0"/>
              <a:t> R(t), B</a:t>
            </a:r>
            <a:r>
              <a:rPr lang="pt-BR" sz="2200" baseline="-25000" smtClean="0"/>
              <a:t>D</a:t>
            </a:r>
            <a:r>
              <a:rPr lang="pt-BR" sz="2200" smtClean="0"/>
              <a:t>[t, s],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/>
              <a:t>                        naoNulo(t.A</a:t>
            </a:r>
            <a:r>
              <a:rPr lang="pt-BR" sz="2200" baseline="-25000" smtClean="0"/>
              <a:t>1</a:t>
            </a:r>
            <a:r>
              <a:rPr lang="pt-BR" sz="2200" smtClean="0"/>
              <a:t>), ..., naoNulo(t.A</a:t>
            </a:r>
            <a:r>
              <a:rPr lang="pt-BR" sz="2200" baseline="-25000" smtClean="0"/>
              <a:t>m</a:t>
            </a:r>
            <a:r>
              <a:rPr lang="pt-BR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RDFLiteral(t.A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), … 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RDFLiteral(t.A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concat([v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,...,v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],v)</a:t>
            </a:r>
            <a:endParaRPr lang="pt-BR" sz="2200" smtClean="0"/>
          </a:p>
          <a:p>
            <a:pPr marL="687388" indent="-577850">
              <a:lnSpc>
                <a:spcPct val="80000"/>
              </a:lnSpc>
            </a:pPr>
            <a:r>
              <a:rPr lang="pt-BR" sz="2400" smtClean="0">
                <a:sym typeface="Symbol" pitchFamily="18" charset="2"/>
              </a:rPr>
              <a:t>Ψ: P  R /  / {</a:t>
            </a:r>
            <a:r>
              <a:rPr lang="pt-BR" sz="2400" smtClean="0"/>
              <a:t>A</a:t>
            </a:r>
            <a:r>
              <a:rPr lang="pt-BR" sz="2400" baseline="-25000" smtClean="0"/>
              <a:t>1</a:t>
            </a:r>
            <a:r>
              <a:rPr lang="pt-BR" sz="2400" smtClean="0"/>
              <a:t>, ..., A</a:t>
            </a:r>
            <a:r>
              <a:rPr lang="pt-BR" sz="2400" baseline="-25000" smtClean="0"/>
              <a:t>m</a:t>
            </a:r>
            <a:r>
              <a:rPr lang="pt-BR" sz="2400" smtClean="0">
                <a:sym typeface="Symbol" pitchFamily="18" charset="2"/>
              </a:rPr>
              <a:t>} </a:t>
            </a:r>
            <a:endParaRPr lang="en-US" sz="2400" smtClean="0">
              <a:sym typeface="Symbol" pitchFamily="18" charset="2"/>
            </a:endParaRPr>
          </a:p>
          <a:p>
            <a:pPr marL="947738" lvl="1" indent="-536575">
              <a:lnSpc>
                <a:spcPct val="80000"/>
              </a:lnSpc>
            </a:pPr>
            <a:r>
              <a:rPr lang="pt-BR" sz="2200" smtClean="0"/>
              <a:t>P(s, v) </a:t>
            </a:r>
            <a:r>
              <a:rPr lang="pt-BR" sz="2200" smtClean="0">
                <a:sym typeface="Symbol" pitchFamily="18" charset="2"/>
              </a:rPr>
              <a:t></a:t>
            </a:r>
            <a:r>
              <a:rPr lang="pt-BR" sz="2200" smtClean="0"/>
              <a:t> R(t), B</a:t>
            </a:r>
            <a:r>
              <a:rPr lang="pt-BR" sz="2200" baseline="-25000" smtClean="0"/>
              <a:t>D</a:t>
            </a:r>
            <a:r>
              <a:rPr lang="pt-BR" sz="2200" smtClean="0"/>
              <a:t>[t, s],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sz="2200" i="1" smtClean="0"/>
              <a:t>                        </a:t>
            </a:r>
            <a:r>
              <a:rPr lang="pt-BR" sz="2200" smtClean="0"/>
              <a:t>TemTuplasReferenciadas[</a:t>
            </a:r>
            <a:r>
              <a:rPr lang="pt-BR" sz="2200" smtClean="0">
                <a:sym typeface="Symbol" pitchFamily="18" charset="2"/>
              </a:rPr>
              <a:t></a:t>
            </a:r>
            <a:r>
              <a:rPr lang="pt-BR" sz="2200" smtClean="0"/>
              <a:t>](t, u),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/>
              <a:t>                        naoNulo(u.A</a:t>
            </a:r>
            <a:r>
              <a:rPr lang="pt-BR" sz="2200" baseline="-25000" smtClean="0"/>
              <a:t>1</a:t>
            </a:r>
            <a:r>
              <a:rPr lang="pt-BR" sz="2200" smtClean="0"/>
              <a:t>), ..., naoNulo(u.A</a:t>
            </a:r>
            <a:r>
              <a:rPr lang="pt-BR" sz="2200" baseline="-25000" smtClean="0"/>
              <a:t>m</a:t>
            </a:r>
            <a:r>
              <a:rPr lang="pt-BR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RDFLiteral(u.A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), … 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RDFLiteral(u.A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concat([v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,...,v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],v)</a:t>
            </a: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Regras de Transformação - ACD</a:t>
            </a:r>
          </a:p>
        </p:txBody>
      </p:sp>
      <p:sp>
        <p:nvSpPr>
          <p:cNvPr id="133122" name="Rectangle 18"/>
          <p:cNvSpPr>
            <a:spLocks noChangeArrowheads="1"/>
          </p:cNvSpPr>
          <p:nvPr/>
        </p:nvSpPr>
        <p:spPr bwMode="auto">
          <a:xfrm>
            <a:off x="250825" y="1270000"/>
            <a:ext cx="4608513" cy="1655763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33123" name="TextBox 19"/>
          <p:cNvSpPr txBox="1">
            <a:spLocks noChangeArrowheads="1"/>
          </p:cNvSpPr>
          <p:nvPr/>
        </p:nvSpPr>
        <p:spPr bwMode="auto">
          <a:xfrm>
            <a:off x="401638" y="1109663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33124" name="TextBox 10"/>
          <p:cNvSpPr txBox="1">
            <a:spLocks noChangeArrowheads="1"/>
          </p:cNvSpPr>
          <p:nvPr/>
        </p:nvSpPr>
        <p:spPr bwMode="auto">
          <a:xfrm>
            <a:off x="395288" y="1557338"/>
            <a:ext cx="165576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33125" name="TextBox 12"/>
          <p:cNvSpPr txBox="1">
            <a:spLocks noChangeArrowheads="1"/>
          </p:cNvSpPr>
          <p:nvPr/>
        </p:nvSpPr>
        <p:spPr bwMode="auto">
          <a:xfrm>
            <a:off x="2987675" y="1557338"/>
            <a:ext cx="17287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33126" name="TextBox 26"/>
          <p:cNvSpPr txBox="1">
            <a:spLocks noChangeArrowheads="1"/>
          </p:cNvSpPr>
          <p:nvPr/>
        </p:nvSpPr>
        <p:spPr bwMode="auto">
          <a:xfrm>
            <a:off x="395288" y="1917700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33127" name="TextBox 66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33128" name="Group 2"/>
          <p:cNvGrpSpPr>
            <a:grpSpLocks/>
          </p:cNvGrpSpPr>
          <p:nvPr/>
        </p:nvGrpSpPr>
        <p:grpSpPr bwMode="auto">
          <a:xfrm>
            <a:off x="4932363" y="1100138"/>
            <a:ext cx="3384550" cy="744537"/>
            <a:chOff x="4932040" y="1268760"/>
            <a:chExt cx="3384376" cy="744932"/>
          </a:xfrm>
        </p:grpSpPr>
        <p:sp>
          <p:nvSpPr>
            <p:cNvPr id="13314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33144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33129" name="Group 2"/>
          <p:cNvGrpSpPr>
            <a:grpSpLocks/>
          </p:cNvGrpSpPr>
          <p:nvPr/>
        </p:nvGrpSpPr>
        <p:grpSpPr bwMode="auto">
          <a:xfrm>
            <a:off x="3708400" y="2781300"/>
            <a:ext cx="4608513" cy="744538"/>
            <a:chOff x="4932040" y="1268760"/>
            <a:chExt cx="3384376" cy="744932"/>
          </a:xfrm>
        </p:grpSpPr>
        <p:sp>
          <p:nvSpPr>
            <p:cNvPr id="13314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foaf:name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{fname, lname}</a:t>
              </a:r>
              <a:endParaRPr lang="en-US" sz="2000" i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133142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ACD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33130" name="Text Box 3"/>
          <p:cNvSpPr txBox="1">
            <a:spLocks noChangeArrowheads="1"/>
          </p:cNvSpPr>
          <p:nvPr/>
        </p:nvSpPr>
        <p:spPr bwMode="auto">
          <a:xfrm>
            <a:off x="250825" y="5029200"/>
            <a:ext cx="8208963" cy="14446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1600" b="1" i="1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foaf:name(s, v)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rPr>
              <a:t>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Person(p), TemURI[CCA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s),   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naoNulo(p.fname),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naoNulo(p.lname),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RDFLiteral(p.fname, “fname”, “Person”, 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), RDFLiteral(p.lname, “lname”, “Person”, 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),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   concat([v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, 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], v)</a:t>
            </a:r>
          </a:p>
        </p:txBody>
      </p:sp>
      <p:sp>
        <p:nvSpPr>
          <p:cNvPr id="133131" name="TextBox 23"/>
          <p:cNvSpPr txBox="1">
            <a:spLocks noChangeArrowheads="1"/>
          </p:cNvSpPr>
          <p:nvPr/>
        </p:nvSpPr>
        <p:spPr bwMode="auto">
          <a:xfrm>
            <a:off x="395288" y="4868863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Regra de Transformação para ACD</a:t>
            </a:r>
            <a:r>
              <a:rPr lang="en-US" b="1" baseline="-25000"/>
              <a:t>1</a:t>
            </a:r>
            <a:endParaRPr lang="en-US" b="1" baseline="-25000">
              <a:ea typeface="ＭＳ Ｐゴシック" pitchFamily="34" charset="-128"/>
            </a:endParaRPr>
          </a:p>
        </p:txBody>
      </p:sp>
      <p:sp>
        <p:nvSpPr>
          <p:cNvPr id="133132" name="Rectangle 5"/>
          <p:cNvSpPr>
            <a:spLocks noChangeArrowheads="1"/>
          </p:cNvSpPr>
          <p:nvPr/>
        </p:nvSpPr>
        <p:spPr bwMode="auto">
          <a:xfrm>
            <a:off x="250825" y="3660775"/>
            <a:ext cx="4608513" cy="10080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33133" name="TextBox 15"/>
          <p:cNvSpPr txBox="1">
            <a:spLocks noChangeArrowheads="1"/>
          </p:cNvSpPr>
          <p:nvPr/>
        </p:nvSpPr>
        <p:spPr bwMode="auto">
          <a:xfrm>
            <a:off x="395288" y="376555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4092575"/>
            <a:ext cx="2590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 fname   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4094163"/>
            <a:ext cx="1584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 name</a:t>
            </a:r>
          </a:p>
        </p:txBody>
      </p:sp>
      <p:sp>
        <p:nvSpPr>
          <p:cNvPr id="133136" name="TextBox 77"/>
          <p:cNvSpPr txBox="1">
            <a:spLocks noChangeArrowheads="1"/>
          </p:cNvSpPr>
          <p:nvPr/>
        </p:nvSpPr>
        <p:spPr bwMode="auto">
          <a:xfrm>
            <a:off x="3059113" y="3798888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33137" name="TextBox 6"/>
          <p:cNvSpPr txBox="1">
            <a:spLocks noChangeArrowheads="1"/>
          </p:cNvSpPr>
          <p:nvPr/>
        </p:nvSpPr>
        <p:spPr bwMode="auto">
          <a:xfrm>
            <a:off x="395288" y="3429000"/>
            <a:ext cx="244951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33138" name="Straight Connector 50"/>
          <p:cNvCxnSpPr>
            <a:cxnSpLocks noChangeShapeType="1"/>
          </p:cNvCxnSpPr>
          <p:nvPr/>
        </p:nvCxnSpPr>
        <p:spPr bwMode="auto">
          <a:xfrm>
            <a:off x="1116013" y="4092575"/>
            <a:ext cx="1587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39" name="Straight Connector 50"/>
          <p:cNvCxnSpPr>
            <a:cxnSpLocks noChangeShapeType="1"/>
          </p:cNvCxnSpPr>
          <p:nvPr/>
        </p:nvCxnSpPr>
        <p:spPr bwMode="auto">
          <a:xfrm>
            <a:off x="2051050" y="4094163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40" name="Straight Connector 50"/>
          <p:cNvCxnSpPr>
            <a:cxnSpLocks noChangeShapeType="1"/>
          </p:cNvCxnSpPr>
          <p:nvPr/>
        </p:nvCxnSpPr>
        <p:spPr bwMode="auto">
          <a:xfrm>
            <a:off x="3851275" y="4092575"/>
            <a:ext cx="1588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Bancos de Dados Relacionais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24578" name="Picture 5" descr="mappD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ítulo 1"/>
          <p:cNvSpPr>
            <a:spLocks noGrp="1"/>
          </p:cNvSpPr>
          <p:nvPr>
            <p:ph type="title" idx="4294967295"/>
          </p:nvPr>
        </p:nvSpPr>
        <p:spPr>
          <a:xfrm>
            <a:off x="250825" y="3460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 de Transformação - ACD</a:t>
            </a:r>
          </a:p>
        </p:txBody>
      </p:sp>
      <p:sp>
        <p:nvSpPr>
          <p:cNvPr id="135170" name="Rectangle 5"/>
          <p:cNvSpPr>
            <a:spLocks noChangeArrowheads="1"/>
          </p:cNvSpPr>
          <p:nvPr/>
        </p:nvSpPr>
        <p:spPr bwMode="auto">
          <a:xfrm>
            <a:off x="250825" y="1628775"/>
            <a:ext cx="4500563" cy="1584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35171" name="TextBox 6"/>
          <p:cNvSpPr txBox="1">
            <a:spLocks noChangeArrowheads="1"/>
          </p:cNvSpPr>
          <p:nvPr/>
        </p:nvSpPr>
        <p:spPr bwMode="auto">
          <a:xfrm>
            <a:off x="395288" y="1412875"/>
            <a:ext cx="324008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Banco de Dados Relacional</a:t>
            </a:r>
          </a:p>
        </p:txBody>
      </p:sp>
      <p:grpSp>
        <p:nvGrpSpPr>
          <p:cNvPr id="135172" name="Group 2"/>
          <p:cNvGrpSpPr>
            <a:grpSpLocks/>
          </p:cNvGrpSpPr>
          <p:nvPr/>
        </p:nvGrpSpPr>
        <p:grpSpPr bwMode="auto">
          <a:xfrm>
            <a:off x="4787900" y="1412875"/>
            <a:ext cx="4176713" cy="654050"/>
            <a:chOff x="4932040" y="1268760"/>
            <a:chExt cx="3384376" cy="654397"/>
          </a:xfrm>
        </p:grpSpPr>
        <p:sp>
          <p:nvSpPr>
            <p:cNvPr id="13518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3669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b="1">
                  <a:solidFill>
                    <a:schemeClr val="bg1"/>
                  </a:solidFill>
                  <a:sym typeface="Symbol" pitchFamily="18" charset="2"/>
                </a:rPr>
                <a:t>foaf:name</a:t>
              </a:r>
              <a:r>
                <a:rPr lang="pt-BR" b="1">
                  <a:sym typeface="Symbol" pitchFamily="18" charset="2"/>
                </a:rPr>
                <a:t> </a:t>
              </a:r>
              <a:r>
                <a:rPr lang="en-US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r>
                <a:rPr lang="pt-BR" b="1">
                  <a:solidFill>
                    <a:schemeClr val="bg1"/>
                  </a:solidFill>
                  <a:sym typeface="Symbol" pitchFamily="18" charset="2"/>
                </a:rPr>
                <a:t> Person </a:t>
              </a:r>
              <a:r>
                <a:rPr lang="pt-BR" b="1" i="1">
                  <a:solidFill>
                    <a:schemeClr val="bg1"/>
                  </a:solidFill>
                  <a:sym typeface="Symbol" pitchFamily="18" charset="2"/>
                </a:rPr>
                <a:t>/</a:t>
              </a:r>
              <a:r>
                <a:rPr lang="pt-BR" b="1">
                  <a:solidFill>
                    <a:schemeClr val="bg1"/>
                  </a:solidFill>
                  <a:sym typeface="Symbol" pitchFamily="18" charset="2"/>
                </a:rPr>
                <a:t> {fname, lname}</a:t>
              </a:r>
              <a:endParaRPr lang="en-US" b="1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135184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ACD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sp>
        <p:nvSpPr>
          <p:cNvPr id="135173" name="Text Box 3"/>
          <p:cNvSpPr txBox="1">
            <a:spLocks noChangeArrowheads="1"/>
          </p:cNvSpPr>
          <p:nvPr/>
        </p:nvSpPr>
        <p:spPr bwMode="auto">
          <a:xfrm>
            <a:off x="1835150" y="3429000"/>
            <a:ext cx="7129463" cy="18907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r>
              <a:rPr lang="pt-BR" sz="2000" b="1">
                <a:solidFill>
                  <a:schemeClr val="bg1"/>
                </a:solidFill>
              </a:rPr>
              <a:t>foaf:name(s, v) </a:t>
            </a:r>
            <a:r>
              <a:rPr lang="pt-BR" sz="2000" b="1">
                <a:solidFill>
                  <a:schemeClr val="bg1"/>
                </a:solidFill>
                <a:sym typeface="Symbol" pitchFamily="18" charset="2"/>
              </a:rPr>
              <a:t></a:t>
            </a:r>
            <a:r>
              <a:rPr lang="pt-BR" sz="2000" b="1">
                <a:solidFill>
                  <a:schemeClr val="bg1"/>
                </a:solidFill>
              </a:rPr>
              <a:t> Person(p), TemURI[CCA1](p, s),   </a:t>
            </a:r>
          </a:p>
          <a:p>
            <a:r>
              <a:rPr lang="pt-BR" sz="2000" b="1">
                <a:solidFill>
                  <a:schemeClr val="bg1"/>
                </a:solidFill>
              </a:rPr>
              <a:t>   naoNulo(p.fname), naoNulo(p.lname), </a:t>
            </a:r>
          </a:p>
          <a:p>
            <a:r>
              <a:rPr lang="pt-BR" sz="2000" b="1">
                <a:solidFill>
                  <a:schemeClr val="bg1"/>
                </a:solidFill>
              </a:rPr>
              <a:t>   RDFLiteral(p.fname, “fname”, “Person”, v1), </a:t>
            </a:r>
          </a:p>
          <a:p>
            <a:r>
              <a:rPr lang="pt-BR" sz="2000" b="1">
                <a:solidFill>
                  <a:schemeClr val="bg1"/>
                </a:solidFill>
              </a:rPr>
              <a:t>   RDFLiteral(p.lname, “lname”, “Person”, v2),</a:t>
            </a:r>
          </a:p>
          <a:p>
            <a:r>
              <a:rPr lang="pt-BR" sz="2000" b="1">
                <a:solidFill>
                  <a:schemeClr val="bg1"/>
                </a:solidFill>
              </a:rPr>
              <a:t>   concat([v1, v2], v)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35174" name="TextBox 23"/>
          <p:cNvSpPr txBox="1">
            <a:spLocks noChangeArrowheads="1"/>
          </p:cNvSpPr>
          <p:nvPr/>
        </p:nvSpPr>
        <p:spPr bwMode="auto">
          <a:xfrm>
            <a:off x="1979613" y="3284538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ACD</a:t>
            </a:r>
            <a:r>
              <a:rPr lang="en-US" b="1" baseline="-25000">
                <a:ea typeface="ＭＳ Ｐゴシック" pitchFamily="34" charset="-128"/>
              </a:rPr>
              <a:t>1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95288" y="1943100"/>
            <a:ext cx="3024187" cy="406400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fname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lname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95288" y="2349500"/>
            <a:ext cx="30241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10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Vânia    Vidal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5288" y="2708275"/>
            <a:ext cx="30241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20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Marco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Casanova</a:t>
            </a:r>
          </a:p>
        </p:txBody>
      </p:sp>
      <p:cxnSp>
        <p:nvCxnSpPr>
          <p:cNvPr id="135178" name="Straight Connector 16"/>
          <p:cNvCxnSpPr>
            <a:cxnSpLocks noChangeShapeType="1"/>
          </p:cNvCxnSpPr>
          <p:nvPr/>
        </p:nvCxnSpPr>
        <p:spPr bwMode="auto">
          <a:xfrm>
            <a:off x="1116013" y="1916113"/>
            <a:ext cx="0" cy="1225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5179" name="Straight Connector 18"/>
          <p:cNvCxnSpPr>
            <a:cxnSpLocks noChangeShapeType="1"/>
          </p:cNvCxnSpPr>
          <p:nvPr/>
        </p:nvCxnSpPr>
        <p:spPr bwMode="auto">
          <a:xfrm>
            <a:off x="2051050" y="1916113"/>
            <a:ext cx="0" cy="1223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5180" name="TextBox 5"/>
          <p:cNvSpPr txBox="1">
            <a:spLocks noChangeArrowheads="1"/>
          </p:cNvSpPr>
          <p:nvPr/>
        </p:nvSpPr>
        <p:spPr bwMode="auto">
          <a:xfrm>
            <a:off x="287338" y="5654675"/>
            <a:ext cx="8677275" cy="869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http://example.com/person/10 </a:t>
            </a:r>
            <a:r>
              <a:rPr lang="en-US" b="1">
                <a:solidFill>
                  <a:srgbClr val="FF0000"/>
                </a:solidFill>
                <a:ea typeface="ＭＳ Ｐゴシック" pitchFamily="34" charset="-128"/>
              </a:rPr>
              <a:t>foaf:name</a:t>
            </a:r>
            <a:r>
              <a:rPr lang="en-US" b="1">
                <a:ea typeface="ＭＳ Ｐゴシック" pitchFamily="34" charset="-128"/>
              </a:rPr>
              <a:t> “Vânia Vidal” . </a:t>
            </a:r>
          </a:p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http://example.com/person/20 </a:t>
            </a:r>
            <a:r>
              <a:rPr lang="en-US" b="1">
                <a:solidFill>
                  <a:srgbClr val="FF0000"/>
                </a:solidFill>
              </a:rPr>
              <a:t>foaf:name</a:t>
            </a:r>
            <a:r>
              <a:rPr lang="en-US" b="1">
                <a:ea typeface="ＭＳ Ｐゴシック" pitchFamily="34" charset="-128"/>
              </a:rPr>
              <a:t> “Marco Casanova” . </a:t>
            </a:r>
          </a:p>
        </p:txBody>
      </p:sp>
      <p:sp>
        <p:nvSpPr>
          <p:cNvPr id="135181" name="TextBox 12"/>
          <p:cNvSpPr txBox="1">
            <a:spLocks noChangeArrowheads="1"/>
          </p:cNvSpPr>
          <p:nvPr/>
        </p:nvSpPr>
        <p:spPr bwMode="auto">
          <a:xfrm>
            <a:off x="395288" y="5372100"/>
            <a:ext cx="1727200" cy="376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Triplas RDF</a:t>
            </a:r>
          </a:p>
        </p:txBody>
      </p:sp>
      <p:sp>
        <p:nvSpPr>
          <p:cNvPr id="29708" name="Down Arrow 6"/>
          <p:cNvSpPr>
            <a:spLocks noChangeArrowheads="1"/>
          </p:cNvSpPr>
          <p:nvPr/>
        </p:nvSpPr>
        <p:spPr bwMode="auto">
          <a:xfrm>
            <a:off x="900113" y="3284538"/>
            <a:ext cx="503237" cy="2016125"/>
          </a:xfrm>
          <a:prstGeom prst="downArrow">
            <a:avLst>
              <a:gd name="adj1" fmla="val 50000"/>
              <a:gd name="adj2" fmla="val 5002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5. Abordagem Proposta</a:t>
            </a:r>
          </a:p>
        </p:txBody>
      </p:sp>
      <p:sp>
        <p:nvSpPr>
          <p:cNvPr id="137218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137219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Arquitetura em Três Camadas</a:t>
            </a:r>
          </a:p>
        </p:txBody>
      </p:sp>
      <p:pic>
        <p:nvPicPr>
          <p:cNvPr id="139266" name="Picture 5" descr="Arquitetu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138" y="1557338"/>
            <a:ext cx="369252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Arquitetura em Três Camadas</a:t>
            </a:r>
          </a:p>
        </p:txBody>
      </p:sp>
      <p:pic>
        <p:nvPicPr>
          <p:cNvPr id="141314" name="Picture 5" descr="Arquitetu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138" y="1557338"/>
            <a:ext cx="369252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3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8700" y="1484313"/>
            <a:ext cx="369411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Processo de Publicação RDB2RDF</a:t>
            </a:r>
          </a:p>
        </p:txBody>
      </p:sp>
      <p:sp>
        <p:nvSpPr>
          <p:cNvPr id="143362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1844675"/>
            <a:ext cx="8229600" cy="4324350"/>
          </a:xfrm>
        </p:spPr>
        <p:txBody>
          <a:bodyPr/>
          <a:lstStyle/>
          <a:p>
            <a:r>
              <a:rPr lang="pt-BR" smtClean="0"/>
              <a:t>As entradas para o processo são:</a:t>
            </a:r>
          </a:p>
          <a:p>
            <a:pPr lvl="1"/>
            <a:r>
              <a:rPr lang="pt-BR" b="1" i="1" smtClean="0"/>
              <a:t>D </a:t>
            </a:r>
            <a:r>
              <a:rPr lang="pt-BR" smtClean="0"/>
              <a:t>= </a:t>
            </a:r>
            <a:r>
              <a:rPr lang="pt-BR" i="1" smtClean="0"/>
              <a:t>(V</a:t>
            </a:r>
            <a:r>
              <a:rPr lang="pt-BR" i="1" baseline="-25000" smtClean="0"/>
              <a:t>D</a:t>
            </a:r>
            <a:r>
              <a:rPr lang="pt-BR" i="1" smtClean="0"/>
              <a:t>,C</a:t>
            </a:r>
            <a:r>
              <a:rPr lang="pt-BR" i="1" baseline="-25000" smtClean="0"/>
              <a:t>D</a:t>
            </a:r>
            <a:r>
              <a:rPr lang="pt-BR" i="1" smtClean="0"/>
              <a:t>)</a:t>
            </a:r>
            <a:r>
              <a:rPr lang="pt-BR" smtClean="0"/>
              <a:t> é a ontologia alvo.</a:t>
            </a:r>
          </a:p>
          <a:p>
            <a:pPr lvl="1"/>
            <a:r>
              <a:rPr lang="pt-BR" b="1" i="1" smtClean="0"/>
              <a:t>S</a:t>
            </a:r>
            <a:r>
              <a:rPr lang="pt-BR" smtClean="0"/>
              <a:t> é o esquema da fonte de dados que precisa ser mapeado para </a:t>
            </a:r>
            <a:r>
              <a:rPr lang="pt-BR" b="1" i="1" smtClean="0"/>
              <a:t>D</a:t>
            </a:r>
            <a:r>
              <a:rPr lang="pt-BR" i="1" smtClean="0"/>
              <a:t>.</a:t>
            </a:r>
            <a:endParaRPr lang="pt-BR" smtClean="0"/>
          </a:p>
          <a:p>
            <a:pPr lvl="1"/>
            <a:r>
              <a:rPr lang="pt-BR" b="1" i="1" smtClean="0"/>
              <a:t>A</a:t>
            </a:r>
            <a:r>
              <a:rPr lang="pt-BR" smtClean="0"/>
              <a:t> é um mapeamento, ou seja, um conjunto de assertivas de correspondência entre </a:t>
            </a:r>
            <a:r>
              <a:rPr lang="pt-BR" i="1" smtClean="0"/>
              <a:t>V</a:t>
            </a:r>
            <a:r>
              <a:rPr lang="pt-BR" i="1" baseline="-25000" smtClean="0"/>
              <a:t>D</a:t>
            </a:r>
            <a:r>
              <a:rPr lang="pt-BR" smtClean="0"/>
              <a:t> e </a:t>
            </a:r>
            <a:r>
              <a:rPr lang="pt-BR" b="1" i="1" smtClean="0"/>
              <a:t>S</a:t>
            </a:r>
            <a:r>
              <a:rPr lang="pt-BR" i="1" smtClean="0"/>
              <a:t>.</a:t>
            </a:r>
            <a:endParaRPr lang="pt-BR" smtClean="0"/>
          </a:p>
          <a:p>
            <a:r>
              <a:rPr lang="pt-BR" smtClean="0"/>
              <a:t>A saída do processo é:</a:t>
            </a:r>
          </a:p>
          <a:p>
            <a:pPr lvl="1"/>
            <a:r>
              <a:rPr lang="pt-BR" b="1" i="1" smtClean="0"/>
              <a:t>G </a:t>
            </a:r>
            <a:r>
              <a:rPr lang="pt-BR" smtClean="0"/>
              <a:t>é um grafo virtual na forma de um </a:t>
            </a:r>
            <a:r>
              <a:rPr lang="pt-BR" i="1" smtClean="0"/>
              <a:t>SPARQL endpoint</a:t>
            </a:r>
            <a:r>
              <a:rPr lang="pt-BR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Processo de Publicação RDB2RDF</a:t>
            </a:r>
          </a:p>
        </p:txBody>
      </p:sp>
      <p:pic>
        <p:nvPicPr>
          <p:cNvPr id="145410" name="Picture 6" descr="passosProcess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773238"/>
            <a:ext cx="8785225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Passo 1: Geração da OE</a:t>
            </a:r>
          </a:p>
        </p:txBody>
      </p:sp>
      <p:sp>
        <p:nvSpPr>
          <p:cNvPr id="147458" name="Rectangle 5"/>
          <p:cNvSpPr>
            <a:spLocks/>
          </p:cNvSpPr>
          <p:nvPr/>
        </p:nvSpPr>
        <p:spPr bwMode="auto">
          <a:xfrm>
            <a:off x="457200" y="1844675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pt-BR" sz="2800" b="1" i="1">
                <a:latin typeface="Georgia" pitchFamily="18" charset="0"/>
              </a:rPr>
              <a:t>E </a:t>
            </a:r>
            <a:r>
              <a:rPr lang="pt-BR" sz="2800">
                <a:latin typeface="Georgia" pitchFamily="18" charset="0"/>
              </a:rPr>
              <a:t>= </a:t>
            </a:r>
            <a:r>
              <a:rPr lang="pt-BR" sz="2800" i="1">
                <a:latin typeface="Georgia" pitchFamily="18" charset="0"/>
              </a:rPr>
              <a:t>(V</a:t>
            </a:r>
            <a:r>
              <a:rPr lang="pt-BR" sz="2800" i="1" baseline="-25000">
                <a:latin typeface="Georgia" pitchFamily="18" charset="0"/>
              </a:rPr>
              <a:t>E </a:t>
            </a:r>
            <a:r>
              <a:rPr lang="pt-BR" sz="2800" i="1">
                <a:latin typeface="Georgia" pitchFamily="18" charset="0"/>
              </a:rPr>
              <a:t>, C</a:t>
            </a:r>
            <a:r>
              <a:rPr lang="pt-BR" sz="2800" i="1" baseline="-25000">
                <a:latin typeface="Georgia" pitchFamily="18" charset="0"/>
              </a:rPr>
              <a:t>E</a:t>
            </a:r>
            <a:r>
              <a:rPr lang="pt-BR" sz="2800" i="1">
                <a:latin typeface="Georgia" pitchFamily="18" charset="0"/>
              </a:rPr>
              <a:t>)</a:t>
            </a:r>
            <a:r>
              <a:rPr lang="pt-BR" sz="2800">
                <a:latin typeface="Georgia" pitchFamily="18" charset="0"/>
              </a:rPr>
              <a:t> é a OE gerada ao final.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 b="1" i="1">
                <a:solidFill>
                  <a:schemeClr val="accent2"/>
                </a:solidFill>
                <a:latin typeface="Georgia" pitchFamily="18" charset="0"/>
              </a:rPr>
              <a:t>OE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será um fragmento aberto ou fechado da ontologia alvo (CASANOVA et al., 2011</a:t>
            </a:r>
            <a:r>
              <a:rPr lang="pt-BR" sz="2800">
                <a:latin typeface="Georgia" pitchFamily="18" charset="0"/>
              </a:rPr>
              <a:t>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)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.</a:t>
            </a:r>
            <a:endParaRPr lang="pt-BR" sz="2600">
              <a:solidFill>
                <a:schemeClr val="accent2"/>
              </a:solidFill>
              <a:latin typeface="Georgia" pitchFamily="18" charset="0"/>
            </a:endParaRP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Isto implica que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V</a:t>
            </a:r>
            <a:r>
              <a:rPr lang="pt-BR" sz="2600" i="1" baseline="-25000">
                <a:solidFill>
                  <a:schemeClr val="accent2"/>
                </a:solidFill>
                <a:latin typeface="Georgia" pitchFamily="18" charset="0"/>
              </a:rPr>
              <a:t>E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</a:t>
            </a:r>
            <a:r>
              <a:rPr lang="en-US" sz="2600">
                <a:solidFill>
                  <a:schemeClr val="accent2"/>
                </a:solidFill>
                <a:latin typeface="Georgia" pitchFamily="18" charset="0"/>
              </a:rPr>
              <a:t>⊆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V</a:t>
            </a:r>
            <a:r>
              <a:rPr lang="pt-BR" sz="2600" i="1" baseline="-25000">
                <a:solidFill>
                  <a:schemeClr val="accent2"/>
                </a:solidFill>
                <a:latin typeface="Georgia" pitchFamily="18" charset="0"/>
              </a:rPr>
              <a:t>D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.</a:t>
            </a:r>
            <a:endParaRPr lang="pt-BR" sz="2600">
              <a:solidFill>
                <a:schemeClr val="accent2"/>
              </a:solidFill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pt-BR" sz="2800">
                <a:latin typeface="Georgia" pitchFamily="18" charset="0"/>
              </a:rPr>
              <a:t>Assim, </a:t>
            </a:r>
            <a:r>
              <a:rPr lang="pt-BR" sz="2800" b="1" i="1">
                <a:latin typeface="Georgia" pitchFamily="18" charset="0"/>
              </a:rPr>
              <a:t>E</a:t>
            </a:r>
            <a:r>
              <a:rPr lang="pt-BR" sz="2800">
                <a:latin typeface="Georgia" pitchFamily="18" charset="0"/>
              </a:rPr>
              <a:t> pode ser gerada a partir de </a:t>
            </a:r>
            <a:r>
              <a:rPr lang="pt-BR" sz="2800" b="1" i="1">
                <a:latin typeface="Georgia" pitchFamily="18" charset="0"/>
              </a:rPr>
              <a:t>A</a:t>
            </a:r>
            <a:r>
              <a:rPr lang="pt-BR" sz="2800">
                <a:latin typeface="Georgia" pitchFamily="18" charset="0"/>
              </a:rPr>
              <a:t>.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Um termo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T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de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 V</a:t>
            </a:r>
            <a:r>
              <a:rPr lang="pt-BR" sz="2600" i="1" baseline="-25000">
                <a:solidFill>
                  <a:schemeClr val="accent2"/>
                </a:solidFill>
                <a:latin typeface="Georgia" pitchFamily="18" charset="0"/>
              </a:rPr>
              <a:t>D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está em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V</a:t>
            </a:r>
            <a:r>
              <a:rPr lang="pt-BR" sz="2600" i="1" baseline="-25000">
                <a:solidFill>
                  <a:schemeClr val="accent2"/>
                </a:solidFill>
                <a:latin typeface="Georgia" pitchFamily="18" charset="0"/>
              </a:rPr>
              <a:t>E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se e somente se existe uma AC para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T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em </a:t>
            </a:r>
            <a:r>
              <a:rPr lang="pt-BR" sz="2600" b="1" i="1">
                <a:solidFill>
                  <a:schemeClr val="accent2"/>
                </a:solidFill>
                <a:latin typeface="Georgia" pitchFamily="18" charset="0"/>
              </a:rPr>
              <a:t>A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pt-BR" sz="2800">
                <a:latin typeface="Georgia" pitchFamily="18" charset="0"/>
              </a:rPr>
              <a:t>Usando a </a:t>
            </a:r>
            <a:r>
              <a:rPr lang="pt-BR" sz="2800" i="1">
                <a:latin typeface="Georgia" pitchFamily="18" charset="0"/>
              </a:rPr>
              <a:t>procedure</a:t>
            </a:r>
            <a:r>
              <a:rPr lang="pt-BR" sz="2800">
                <a:latin typeface="Georgia" pitchFamily="18" charset="0"/>
              </a:rPr>
              <a:t> </a:t>
            </a:r>
            <a:r>
              <a:rPr lang="pt-BR" sz="2800" b="1" i="1">
                <a:latin typeface="Georgia" pitchFamily="18" charset="0"/>
              </a:rPr>
              <a:t>openFragment </a:t>
            </a:r>
            <a:r>
              <a:rPr lang="pt-BR" sz="2800">
                <a:latin typeface="Georgia" pitchFamily="18" charset="0"/>
              </a:rPr>
              <a:t>são geradas as restrições em </a:t>
            </a:r>
            <a:r>
              <a:rPr lang="pt-BR" sz="2800" i="1">
                <a:latin typeface="Georgia" pitchFamily="18" charset="0"/>
              </a:rPr>
              <a:t>C</a:t>
            </a:r>
            <a:r>
              <a:rPr lang="pt-BR" sz="2800" i="1" baseline="-25000">
                <a:latin typeface="Georgia" pitchFamily="18" charset="0"/>
              </a:rPr>
              <a:t>E</a:t>
            </a:r>
            <a:r>
              <a:rPr lang="pt-BR" sz="2800">
                <a:latin typeface="Georgia" pitchFamily="18" charset="0"/>
              </a:rPr>
              <a:t>.</a:t>
            </a:r>
            <a:endParaRPr lang="pt-BR" sz="2800" i="1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sz="280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Passo 1: Geração da OE</a:t>
            </a:r>
          </a:p>
        </p:txBody>
      </p:sp>
      <p:pic>
        <p:nvPicPr>
          <p:cNvPr id="355332" name="Picture 5" descr="CONF_OW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268413"/>
            <a:ext cx="8640763" cy="37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Passo 1: Geração da OE</a:t>
            </a:r>
          </a:p>
        </p:txBody>
      </p:sp>
      <p:pic>
        <p:nvPicPr>
          <p:cNvPr id="357380" name="Picture 4" descr="ConfOWLMarcad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268413"/>
            <a:ext cx="8640763" cy="3703637"/>
          </a:xfrm>
          <a:prstGeom prst="rect">
            <a:avLst/>
          </a:prstGeom>
          <a:noFill/>
        </p:spPr>
      </p:pic>
      <p:graphicFrame>
        <p:nvGraphicFramePr>
          <p:cNvPr id="357425" name="Group 49"/>
          <p:cNvGraphicFramePr>
            <a:graphicFrameLocks noGrp="1"/>
          </p:cNvGraphicFramePr>
          <p:nvPr/>
        </p:nvGraphicFramePr>
        <p:xfrm>
          <a:off x="323850" y="5440363"/>
          <a:ext cx="8569325" cy="365125"/>
        </p:xfrm>
        <a:graphic>
          <a:graphicData uri="http://schemas.openxmlformats.org/drawingml/2006/table">
            <a:tbl>
              <a:tblPr/>
              <a:tblGrid>
                <a:gridCol w="792163"/>
                <a:gridCol w="77771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ACO</a:t>
                      </a:r>
                      <a:r>
                        <a:rPr kumimoji="0" 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  <a:endParaRPr kumimoji="0" lang="pt-BR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conf:hasAffiliation   Persons / [Fk_Persons, Fk_Organizations]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7426" name="Group 50"/>
          <p:cNvGraphicFramePr>
            <a:graphicFrameLocks noGrp="1"/>
          </p:cNvGraphicFramePr>
          <p:nvPr/>
        </p:nvGraphicFramePr>
        <p:xfrm>
          <a:off x="323850" y="5013325"/>
          <a:ext cx="8569325" cy="365125"/>
        </p:xfrm>
        <a:graphic>
          <a:graphicData uri="http://schemas.openxmlformats.org/drawingml/2006/table">
            <a:tbl>
              <a:tblPr/>
              <a:tblGrid>
                <a:gridCol w="792163"/>
                <a:gridCol w="77771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ACC</a:t>
                      </a:r>
                      <a:r>
                        <a:rPr kumimoji="0" 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  <a:endParaRPr kumimoji="0" lang="pt-BR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sym typeface="Symbol" pitchFamily="18" charset="2"/>
                        </a:rPr>
                        <a:t>foaf:Person  Persons[PerID]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7435" name="Group 59"/>
          <p:cNvGraphicFramePr>
            <a:graphicFrameLocks noGrp="1"/>
          </p:cNvGraphicFramePr>
          <p:nvPr/>
        </p:nvGraphicFramePr>
        <p:xfrm>
          <a:off x="323850" y="5872163"/>
          <a:ext cx="8569325" cy="365125"/>
        </p:xfrm>
        <a:graphic>
          <a:graphicData uri="http://schemas.openxmlformats.org/drawingml/2006/table">
            <a:tbl>
              <a:tblPr/>
              <a:tblGrid>
                <a:gridCol w="792163"/>
                <a:gridCol w="77771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ACD</a:t>
                      </a:r>
                      <a:r>
                        <a:rPr kumimoji="0" 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  <a:endParaRPr kumimoji="0" lang="pt-BR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sym typeface="Symbol" pitchFamily="18" charset="2"/>
                        </a:rPr>
                        <a:t>foaf:name  Persons / { firstName, lastName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7451" name="Group 75"/>
          <p:cNvGraphicFramePr>
            <a:graphicFrameLocks noGrp="1"/>
          </p:cNvGraphicFramePr>
          <p:nvPr/>
        </p:nvGraphicFramePr>
        <p:xfrm>
          <a:off x="323850" y="6303963"/>
          <a:ext cx="8569325" cy="365125"/>
        </p:xfrm>
        <a:graphic>
          <a:graphicData uri="http://schemas.openxmlformats.org/drawingml/2006/table">
            <a:tbl>
              <a:tblPr/>
              <a:tblGrid>
                <a:gridCol w="792163"/>
                <a:gridCol w="77771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ACD</a:t>
                      </a:r>
                      <a:r>
                        <a:rPr kumimoji="0" lang="pt-B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  <a:endParaRPr kumimoji="0" lang="pt-BR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sym typeface="Symbol" pitchFamily="18" charset="2"/>
                        </a:rPr>
                        <a:t>foaf:mbox   Persons / 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Passo 1: Geração da OE</a:t>
            </a:r>
          </a:p>
        </p:txBody>
      </p:sp>
      <p:pic>
        <p:nvPicPr>
          <p:cNvPr id="359460" name="Picture 36" descr="Exported Ont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349375"/>
            <a:ext cx="7200900" cy="535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7" descr="bi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6" descr="globe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249872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Processo de Publicação RDB2RDF</a:t>
            </a:r>
          </a:p>
        </p:txBody>
      </p:sp>
      <p:pic>
        <p:nvPicPr>
          <p:cNvPr id="361475" name="Picture 6" descr="passosProcess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773238"/>
            <a:ext cx="8785225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Passo 2: Criar EV e Mapeamentos</a:t>
            </a:r>
          </a:p>
        </p:txBody>
      </p:sp>
      <p:sp>
        <p:nvSpPr>
          <p:cNvPr id="363523" name="Rectangle 5"/>
          <p:cNvSpPr>
            <a:spLocks/>
          </p:cNvSpPr>
          <p:nvPr/>
        </p:nvSpPr>
        <p:spPr bwMode="auto">
          <a:xfrm>
            <a:off x="457200" y="1844675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pt-BR" sz="2800">
                <a:latin typeface="Georgia" pitchFamily="18" charset="0"/>
              </a:rPr>
              <a:t>Algoritmo 1: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 b="1">
                <a:solidFill>
                  <a:schemeClr val="accent2"/>
                </a:solidFill>
                <a:latin typeface="Georgia" pitchFamily="18" charset="0"/>
              </a:rPr>
              <a:t>Entrada: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Ontologia Exportada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(E)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 b="1">
                <a:solidFill>
                  <a:schemeClr val="accent2"/>
                </a:solidFill>
                <a:latin typeface="Georgia" pitchFamily="18" charset="0"/>
              </a:rPr>
              <a:t>Saída: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Esquema das Visões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(EV)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; e mapeamento R2RML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(M_R2RML) 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pt-BR" sz="2800">
                <a:latin typeface="Georgia" pitchFamily="18" charset="0"/>
              </a:rPr>
              <a:t>Algoritmo 2: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 b="1">
                <a:solidFill>
                  <a:schemeClr val="accent2"/>
                </a:solidFill>
                <a:latin typeface="Georgia" pitchFamily="18" charset="0"/>
              </a:rPr>
              <a:t>Entrada: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Ontologia Exportada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(E)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, Conjunto de Assertivas de Correspondência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(A)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 b="1">
                <a:solidFill>
                  <a:schemeClr val="accent2"/>
                </a:solidFill>
                <a:latin typeface="Georgia" pitchFamily="18" charset="0"/>
              </a:rPr>
              <a:t>Saída: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SQL para criação das Visões Relacionais em EV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(M_SQL)</a:t>
            </a:r>
            <a:endParaRPr lang="en-US" sz="280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Algoritmo 1: passo 1</a:t>
            </a:r>
          </a:p>
        </p:txBody>
      </p:sp>
      <p:sp>
        <p:nvSpPr>
          <p:cNvPr id="373763" name="Rectangle 5"/>
          <p:cNvSpPr>
            <a:spLocks/>
          </p:cNvSpPr>
          <p:nvPr/>
        </p:nvSpPr>
        <p:spPr bwMode="auto">
          <a:xfrm>
            <a:off x="457200" y="1844675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pt-BR" sz="2800">
                <a:latin typeface="Georgia" pitchFamily="18" charset="0"/>
              </a:rPr>
              <a:t>Para cada Classe C [K</a:t>
            </a:r>
            <a:r>
              <a:rPr lang="pt-BR" sz="2800" baseline="-25000">
                <a:latin typeface="Georgia" pitchFamily="18" charset="0"/>
              </a:rPr>
              <a:t>1</a:t>
            </a:r>
            <a:r>
              <a:rPr lang="pt-BR" sz="2800">
                <a:latin typeface="Georgia" pitchFamily="18" charset="0"/>
              </a:rPr>
              <a:t>, ..., K</a:t>
            </a:r>
            <a:r>
              <a:rPr lang="pt-BR" sz="2800" baseline="-25000">
                <a:latin typeface="Georgia" pitchFamily="18" charset="0"/>
              </a:rPr>
              <a:t>n</a:t>
            </a:r>
            <a:r>
              <a:rPr lang="pt-BR" sz="2800">
                <a:latin typeface="Georgia" pitchFamily="18" charset="0"/>
              </a:rPr>
              <a:t>] em V</a:t>
            </a:r>
            <a:r>
              <a:rPr lang="pt-BR" sz="2800" baseline="-25000">
                <a:latin typeface="Georgia" pitchFamily="18" charset="0"/>
              </a:rPr>
              <a:t>E</a:t>
            </a:r>
            <a:r>
              <a:rPr lang="pt-BR" sz="2800">
                <a:latin typeface="Georgia" pitchFamily="18" charset="0"/>
              </a:rPr>
              <a:t>: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Criar uma </a:t>
            </a:r>
            <a:r>
              <a:rPr lang="pt-BR" sz="2600" b="1">
                <a:solidFill>
                  <a:schemeClr val="accent2"/>
                </a:solidFill>
                <a:latin typeface="Georgia" pitchFamily="18" charset="0"/>
              </a:rPr>
              <a:t>nova visão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C em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EV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Incluir na visão C os atributos K</a:t>
            </a:r>
            <a:r>
              <a:rPr lang="pt-BR" sz="2600" baseline="-25000">
                <a:solidFill>
                  <a:schemeClr val="accent2"/>
                </a:solidFill>
                <a:latin typeface="Georgia" pitchFamily="18" charset="0"/>
              </a:rPr>
              <a:t>1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, ..., K</a:t>
            </a:r>
            <a:r>
              <a:rPr lang="pt-BR" sz="2600" baseline="-25000">
                <a:solidFill>
                  <a:schemeClr val="accent2"/>
                </a:solidFill>
                <a:latin typeface="Georgia" pitchFamily="18" charset="0"/>
              </a:rPr>
              <a:t>n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que irão compor a sua chave primária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Criar o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 subject map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de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C e incluir em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M_R2RML</a:t>
            </a:r>
          </a:p>
        </p:txBody>
      </p:sp>
      <p:pic>
        <p:nvPicPr>
          <p:cNvPr id="373765" name="Picture 5" descr="Alg1Pass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775" y="4221163"/>
            <a:ext cx="7775575" cy="218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Algoritmo 1: passo 1</a:t>
            </a:r>
          </a:p>
        </p:txBody>
      </p:sp>
      <p:graphicFrame>
        <p:nvGraphicFramePr>
          <p:cNvPr id="375843" name="Group 35"/>
          <p:cNvGraphicFramePr>
            <a:graphicFrameLocks noGrp="1"/>
          </p:cNvGraphicFramePr>
          <p:nvPr/>
        </p:nvGraphicFramePr>
        <p:xfrm>
          <a:off x="539750" y="1492250"/>
          <a:ext cx="6896100" cy="4437063"/>
        </p:xfrm>
        <a:graphic>
          <a:graphicData uri="http://schemas.openxmlformats.org/drawingml/2006/table">
            <a:tbl>
              <a:tblPr/>
              <a:tblGrid>
                <a:gridCol w="689610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Template: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&lt;#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C_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TriplesMap&gt;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rr:logicalTable [ rr:tableName “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” 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rr:subjectMap 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rr:template “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namespaceDeC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/{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}/{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}/… /{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}/”;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rr:class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];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Resultado:</a:t>
                      </a:r>
                    </a:p>
                    <a:p>
                      <a:pPr marL="0" marR="0" lvl="0" indent="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&lt;#</a:t>
                      </a: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Person_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TriplesMap&gt;</a:t>
                      </a:r>
                    </a:p>
                    <a:p>
                      <a:pPr marL="0" marR="0" lvl="0" indent="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rr:logicalTable [ rr:tableName "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 ];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rr:subjectMap [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rr:template "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http://xmlns.com/foaf/0.1/person/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}";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rr:class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foaf:Person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   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];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107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Processo de Publicação RDB2RDF</a:t>
            </a:r>
          </a:p>
        </p:txBody>
      </p:sp>
      <p:pic>
        <p:nvPicPr>
          <p:cNvPr id="369667" name="Picture 6" descr="passosProcess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773238"/>
            <a:ext cx="8785225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Passo 3: Criar Grafo RDF</a:t>
            </a:r>
          </a:p>
        </p:txBody>
      </p:sp>
      <p:sp>
        <p:nvSpPr>
          <p:cNvPr id="371715" name="Rectangle 5"/>
          <p:cNvSpPr>
            <a:spLocks/>
          </p:cNvSpPr>
          <p:nvPr/>
        </p:nvSpPr>
        <p:spPr bwMode="auto">
          <a:xfrm>
            <a:off x="457200" y="1844675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pt-BR" sz="2800" b="1" i="1">
                <a:latin typeface="Georgia" pitchFamily="18" charset="0"/>
              </a:rPr>
              <a:t>E </a:t>
            </a:r>
            <a:r>
              <a:rPr lang="pt-BR" sz="2800">
                <a:latin typeface="Georgia" pitchFamily="18" charset="0"/>
              </a:rPr>
              <a:t>= </a:t>
            </a:r>
            <a:r>
              <a:rPr lang="pt-BR" sz="2800" i="1">
                <a:latin typeface="Georgia" pitchFamily="18" charset="0"/>
              </a:rPr>
              <a:t>(V</a:t>
            </a:r>
            <a:r>
              <a:rPr lang="pt-BR" sz="2800" i="1" baseline="-25000">
                <a:latin typeface="Georgia" pitchFamily="18" charset="0"/>
              </a:rPr>
              <a:t>E </a:t>
            </a:r>
            <a:r>
              <a:rPr lang="pt-BR" sz="2800" i="1">
                <a:latin typeface="Georgia" pitchFamily="18" charset="0"/>
              </a:rPr>
              <a:t>, C</a:t>
            </a:r>
            <a:r>
              <a:rPr lang="pt-BR" sz="2800" i="1" baseline="-25000">
                <a:latin typeface="Georgia" pitchFamily="18" charset="0"/>
              </a:rPr>
              <a:t>E</a:t>
            </a:r>
            <a:r>
              <a:rPr lang="pt-BR" sz="2800" i="1">
                <a:latin typeface="Georgia" pitchFamily="18" charset="0"/>
              </a:rPr>
              <a:t>)</a:t>
            </a:r>
            <a:r>
              <a:rPr lang="pt-BR" sz="2800">
                <a:latin typeface="Georgia" pitchFamily="18" charset="0"/>
              </a:rPr>
              <a:t> é a OE gerada ao final.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 b="1" i="1">
                <a:solidFill>
                  <a:schemeClr val="accent2"/>
                </a:solidFill>
                <a:latin typeface="Georgia" pitchFamily="18" charset="0"/>
              </a:rPr>
              <a:t>OE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será um fragmento aberto ou fechado da ontologia alvo (CASANOVA et al., 2011</a:t>
            </a:r>
            <a:r>
              <a:rPr lang="pt-BR" sz="2800">
                <a:latin typeface="Georgia" pitchFamily="18" charset="0"/>
              </a:rPr>
              <a:t>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)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.</a:t>
            </a:r>
            <a:endParaRPr lang="pt-BR" sz="2600">
              <a:solidFill>
                <a:schemeClr val="accent2"/>
              </a:solidFill>
              <a:latin typeface="Georgia" pitchFamily="18" charset="0"/>
            </a:endParaRP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Isto implica que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V</a:t>
            </a:r>
            <a:r>
              <a:rPr lang="pt-BR" sz="2600" i="1" baseline="-25000">
                <a:solidFill>
                  <a:schemeClr val="accent2"/>
                </a:solidFill>
                <a:latin typeface="Georgia" pitchFamily="18" charset="0"/>
              </a:rPr>
              <a:t>E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</a:t>
            </a:r>
            <a:r>
              <a:rPr lang="en-US" sz="2600">
                <a:solidFill>
                  <a:schemeClr val="accent2"/>
                </a:solidFill>
                <a:latin typeface="Georgia" pitchFamily="18" charset="0"/>
              </a:rPr>
              <a:t>⊆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V</a:t>
            </a:r>
            <a:r>
              <a:rPr lang="pt-BR" sz="2600" i="1" baseline="-25000">
                <a:solidFill>
                  <a:schemeClr val="accent2"/>
                </a:solidFill>
                <a:latin typeface="Georgia" pitchFamily="18" charset="0"/>
              </a:rPr>
              <a:t>D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.</a:t>
            </a:r>
            <a:endParaRPr lang="pt-BR" sz="2600">
              <a:solidFill>
                <a:schemeClr val="accent2"/>
              </a:solidFill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pt-BR" sz="2800">
                <a:latin typeface="Georgia" pitchFamily="18" charset="0"/>
              </a:rPr>
              <a:t>Assim, </a:t>
            </a:r>
            <a:r>
              <a:rPr lang="pt-BR" sz="2800" b="1" i="1">
                <a:latin typeface="Georgia" pitchFamily="18" charset="0"/>
              </a:rPr>
              <a:t>E</a:t>
            </a:r>
            <a:r>
              <a:rPr lang="pt-BR" sz="2800">
                <a:latin typeface="Georgia" pitchFamily="18" charset="0"/>
              </a:rPr>
              <a:t> pode ser gerada a partir de </a:t>
            </a:r>
            <a:r>
              <a:rPr lang="pt-BR" sz="2800" b="1" i="1">
                <a:latin typeface="Georgia" pitchFamily="18" charset="0"/>
              </a:rPr>
              <a:t>A</a:t>
            </a:r>
            <a:r>
              <a:rPr lang="pt-BR" sz="2800">
                <a:latin typeface="Georgia" pitchFamily="18" charset="0"/>
              </a:rPr>
              <a:t>.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Um termo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T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de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 V</a:t>
            </a:r>
            <a:r>
              <a:rPr lang="pt-BR" sz="2600" i="1" baseline="-25000">
                <a:solidFill>
                  <a:schemeClr val="accent2"/>
                </a:solidFill>
                <a:latin typeface="Georgia" pitchFamily="18" charset="0"/>
              </a:rPr>
              <a:t>D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 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está em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V</a:t>
            </a:r>
            <a:r>
              <a:rPr lang="pt-BR" sz="2600" i="1" baseline="-25000">
                <a:solidFill>
                  <a:schemeClr val="accent2"/>
                </a:solidFill>
                <a:latin typeface="Georgia" pitchFamily="18" charset="0"/>
              </a:rPr>
              <a:t>E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se e somente se existe uma AC para </a:t>
            </a:r>
            <a:r>
              <a:rPr lang="pt-BR" sz="2600" i="1">
                <a:solidFill>
                  <a:schemeClr val="accent2"/>
                </a:solidFill>
                <a:latin typeface="Georgia" pitchFamily="18" charset="0"/>
              </a:rPr>
              <a:t>T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 em </a:t>
            </a:r>
            <a:r>
              <a:rPr lang="pt-BR" sz="2600" b="1" i="1">
                <a:solidFill>
                  <a:schemeClr val="accent2"/>
                </a:solidFill>
                <a:latin typeface="Georgia" pitchFamily="18" charset="0"/>
              </a:rPr>
              <a:t>A</a:t>
            </a:r>
            <a:r>
              <a:rPr lang="pt-BR" sz="2600">
                <a:solidFill>
                  <a:schemeClr val="accent2"/>
                </a:solidFill>
                <a:latin typeface="Georgia" pitchFamily="18" charset="0"/>
              </a:rPr>
              <a:t>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pt-BR" sz="2800">
                <a:latin typeface="Georgia" pitchFamily="18" charset="0"/>
              </a:rPr>
              <a:t>Usando a </a:t>
            </a:r>
            <a:r>
              <a:rPr lang="pt-BR" sz="2800" i="1">
                <a:latin typeface="Georgia" pitchFamily="18" charset="0"/>
              </a:rPr>
              <a:t>procedure</a:t>
            </a:r>
            <a:r>
              <a:rPr lang="pt-BR" sz="2800">
                <a:latin typeface="Georgia" pitchFamily="18" charset="0"/>
              </a:rPr>
              <a:t> </a:t>
            </a:r>
            <a:r>
              <a:rPr lang="pt-BR" sz="2800" b="1" i="1">
                <a:latin typeface="Georgia" pitchFamily="18" charset="0"/>
              </a:rPr>
              <a:t>openFragment </a:t>
            </a:r>
            <a:r>
              <a:rPr lang="pt-BR" sz="2800">
                <a:latin typeface="Georgia" pitchFamily="18" charset="0"/>
              </a:rPr>
              <a:t>são geradas as restrições em </a:t>
            </a:r>
            <a:r>
              <a:rPr lang="pt-BR" sz="2800" i="1">
                <a:latin typeface="Georgia" pitchFamily="18" charset="0"/>
              </a:rPr>
              <a:t>C</a:t>
            </a:r>
            <a:r>
              <a:rPr lang="pt-BR" sz="2800" i="1" baseline="-25000">
                <a:latin typeface="Georgia" pitchFamily="18" charset="0"/>
              </a:rPr>
              <a:t>E</a:t>
            </a:r>
            <a:r>
              <a:rPr lang="pt-BR" sz="2800">
                <a:latin typeface="Georgia" pitchFamily="18" charset="0"/>
              </a:rPr>
              <a:t>.</a:t>
            </a:r>
            <a:endParaRPr lang="pt-BR" sz="2800" i="1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sz="280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/>
          <a:p>
            <a:pPr eaLnBrk="1" hangingPunct="1"/>
            <a:r>
              <a:rPr lang="pt-BR" sz="4400" smtClean="0">
                <a:solidFill>
                  <a:schemeClr val="bg1"/>
                </a:solidFill>
              </a:rPr>
              <a:t>8. Conclusão</a:t>
            </a:r>
          </a:p>
        </p:txBody>
      </p:sp>
      <p:sp>
        <p:nvSpPr>
          <p:cNvPr id="342018" name="Subtítulo 4"/>
          <p:cNvSpPr>
            <a:spLocks noGrp="1"/>
          </p:cNvSpPr>
          <p:nvPr>
            <p:ph type="subTitle" idx="4294967295"/>
          </p:nvPr>
        </p:nvSpPr>
        <p:spPr>
          <a:xfrm>
            <a:off x="468313" y="3933825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Considerações finais</a:t>
            </a:r>
          </a:p>
        </p:txBody>
      </p:sp>
      <p:sp>
        <p:nvSpPr>
          <p:cNvPr id="34406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pt-BR" smtClean="0"/>
              <a:t>QEF-LD 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Processador eficiente para planos de consulta federados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Usado em diferentes arquiteturas</a:t>
            </a:r>
          </a:p>
          <a:p>
            <a:pPr lvl="2" eaLnBrk="1" hangingPunct="1">
              <a:spcBef>
                <a:spcPts val="600"/>
              </a:spcBef>
            </a:pPr>
            <a:r>
              <a:rPr lang="pt-BR" smtClean="0"/>
              <a:t>Mediador</a:t>
            </a:r>
          </a:p>
          <a:p>
            <a:pPr lvl="2" eaLnBrk="1" hangingPunct="1">
              <a:spcBef>
                <a:spcPts val="600"/>
              </a:spcBef>
            </a:pPr>
            <a:r>
              <a:rPr lang="pt-BR" smtClean="0"/>
              <a:t>LIDMS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LEXEN - Ambiente de execução de LIDMS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Planos de consulta parametrizados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Cache de planos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QEF-LD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Experimentos em ambiente web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Melhorias de desempenho no QEF-LD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Operadores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err="1" smtClean="0"/>
              <a:t>SetBindLeftJoin</a:t>
            </a:r>
            <a:endParaRPr lang="pt-BR" dirty="0" smtClean="0"/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Adicionar </a:t>
            </a:r>
            <a:r>
              <a:rPr lang="pt-BR" dirty="0" err="1" smtClean="0"/>
              <a:t>adaptatividade</a:t>
            </a:r>
            <a:endParaRPr lang="pt-BR" dirty="0" smtClean="0"/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Adicionar paralelismo </a:t>
            </a:r>
            <a:r>
              <a:rPr lang="pt-BR" dirty="0" err="1" smtClean="0"/>
              <a:t>interoperador</a:t>
            </a:r>
            <a:endParaRPr lang="pt-BR" dirty="0" smtClean="0"/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Implementar formas de consulta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 CONSTRUCT, DESCRIBE e ASK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err="1" smtClean="0"/>
              <a:t>Cache</a:t>
            </a:r>
            <a:r>
              <a:rPr lang="pt-BR" dirty="0" smtClean="0"/>
              <a:t> de dados e índices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Interface gráfica para criação / manipulação dos planos.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Trabalhos futuros</a:t>
            </a:r>
          </a:p>
        </p:txBody>
      </p:sp>
      <p:sp>
        <p:nvSpPr>
          <p:cNvPr id="34816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pt-BR" smtClean="0"/>
              <a:t>LEXEN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Adicionar mais formatos de saída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RDF Store para metadados e visões materializadas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Ferramenta para construção de LIMDS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Construção de mediador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Links virtuais entre ontologias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3213" y="-227013"/>
            <a:ext cx="9752013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3" descr="globe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249872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 descr="NoSemanti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8050" y="249237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Título 2"/>
          <p:cNvSpPr>
            <a:spLocks noGrp="1"/>
          </p:cNvSpPr>
          <p:nvPr>
            <p:ph type="title"/>
          </p:nvPr>
        </p:nvSpPr>
        <p:spPr>
          <a:xfrm>
            <a:off x="214313" y="2143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Referências</a:t>
            </a:r>
          </a:p>
        </p:txBody>
      </p:sp>
      <p:sp>
        <p:nvSpPr>
          <p:cNvPr id="350210" name="Espaço Reservado para Conteúdo 3"/>
          <p:cNvSpPr>
            <a:spLocks noGrp="1"/>
          </p:cNvSpPr>
          <p:nvPr>
            <p:ph idx="1"/>
          </p:nvPr>
        </p:nvSpPr>
        <p:spPr>
          <a:xfrm>
            <a:off x="142875" y="1285875"/>
            <a:ext cx="8858250" cy="52863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GÖRLITZ, O.; STAAB, S. Federated Data Management and Query Optimization for Linked Open Data. In: VAKALI, A.; JAIN, L. (Ed.). New Directions in Web Data Management 1. [S.l.]: Springer Berlin / Heidelberg, 2011, (Studies in Computational Intelligence, v. 331). p. 109–137. ISBN 978-3-642-17550-3.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GRAEFE, G. Encapsulation of parallelism in the volcano query processing system. In: Proceedings of the 1990 ACM SIGMOD international conference on Management of data. New York, NY, USA: ACM, 1990. (SIGMOD ’90), p. 102–111. ISBN 0-89791-365-5.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HARTIG, O.; BIZER, C.; FREYTAG, J.-C. Executing SPARQL Queries over the Web of Linked Data. In: BERNSTEIN, A. et al. (Ed.). The Semantic Web - ISWC 2009. [S.l.]: Springer Berlin / Heidelberg, 2009, (Lecture Notes in Computer Science, v. 5823). p. 293–309.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HEATH, T.; BIZER, C. Linked Data: Evolving the Web into a Global Data Space. 1st. ed. [S.l.]: Morgan &amp; Claypool, 2011. 136 p. ISBN 9781608454303.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JARRAR, M.; DIKAIAKOS, M. D. A Query Formulation Language for the Data Web. IEEE Transactions on Knowledge and Data Engineering, IEEE Computer Society, 2010.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LANGEGGER, A. A Flexible Architecture for Virtual Information Integration based on Semantic Web Concepts. Tese (Doutorado) — J. Kepler University Linz, 2010.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LENZERINI, M. Data integration: a theoretical perspective. In: Proceedings of the twenty-first ACM SIGMOD-SIGACT-SIGART symposium on Principles of database systems. New York, NY, USA: ACM, 2002. (PODS ’02), p. 233–246. ISBN 1-58113-507-6.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LE-PHUOC, D. et al. Rapid prototyping of semantic mash-ups through semantic web pipes. In: Proceedings of the 18th international conference on World wide web - WWW ’09. [S.l.]: ACM Press, 2009. p. 581–590. ISBN 9781605584874.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OLIVEIRA, D. E. de; PORTO, F. QEF User Manual. September 2010.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7" name="Imagem 13" descr="puzz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6072198" y="5500702"/>
            <a:ext cx="3000364" cy="12858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313" y="5572125"/>
            <a:ext cx="6035675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fontAlgn="auto">
              <a:lnSpc>
                <a:spcPct val="97000"/>
              </a:lnSpc>
              <a:spcBef>
                <a:spcPts val="0"/>
              </a:spcBef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i-FI" sz="3600" i="1" dirty="0">
                <a:solidFill>
                  <a:srgbClr val="000000"/>
                </a:solidFill>
                <a:latin typeface="+mj-lt"/>
                <a:cs typeface="+mn-cs"/>
              </a:rPr>
              <a:t>Regis Pires Magalhães</a:t>
            </a:r>
          </a:p>
          <a:p>
            <a:pPr fontAlgn="auto">
              <a:lnSpc>
                <a:spcPct val="97000"/>
              </a:lnSpc>
              <a:spcBef>
                <a:spcPts val="0"/>
              </a:spcBef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i-FI" sz="2800" dirty="0">
                <a:solidFill>
                  <a:srgbClr val="000000"/>
                </a:solidFill>
                <a:latin typeface="Consolas" pitchFamily="49" charset="0"/>
                <a:cs typeface="+mn-cs"/>
              </a:rPr>
              <a:t>regispires@lia.ufc.br</a:t>
            </a:r>
          </a:p>
        </p:txBody>
      </p:sp>
      <p:grpSp>
        <p:nvGrpSpPr>
          <p:cNvPr id="352263" name="Group 7"/>
          <p:cNvGrpSpPr>
            <a:grpSpLocks/>
          </p:cNvGrpSpPr>
          <p:nvPr/>
        </p:nvGrpSpPr>
        <p:grpSpPr bwMode="auto">
          <a:xfrm>
            <a:off x="6175375" y="5668963"/>
            <a:ext cx="2728913" cy="927100"/>
            <a:chOff x="4770" y="3960"/>
            <a:chExt cx="924" cy="314"/>
          </a:xfrm>
        </p:grpSpPr>
        <p:pic>
          <p:nvPicPr>
            <p:cNvPr id="352265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70" y="3960"/>
              <a:ext cx="242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52266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7" y="4071"/>
              <a:ext cx="358" cy="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52267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37" y="4020"/>
              <a:ext cx="276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873250" y="96838"/>
            <a:ext cx="719931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latin typeface="+mj-lt"/>
                <a:cs typeface="+mn-cs"/>
              </a:rPr>
              <a:t>Obrigado!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latin typeface="+mj-lt"/>
                <a:cs typeface="+mn-cs"/>
              </a:rPr>
              <a:t>Dúvidas ou sugestões?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RDB2RDF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0722" name="Picture 3" descr="mappD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11063</TotalTime>
  <Words>2523</Words>
  <Application>Microsoft Office PowerPoint</Application>
  <PresentationFormat>On-screen Show (4:3)</PresentationFormat>
  <Paragraphs>658</Paragraphs>
  <Slides>81</Slides>
  <Notes>81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Modelo de design</vt:lpstr>
      </vt:variant>
      <vt:variant>
        <vt:i4>2</vt:i4>
      </vt:variant>
      <vt:variant>
        <vt:lpstr>Títulos de slides</vt:lpstr>
      </vt:variant>
      <vt:variant>
        <vt:i4>81</vt:i4>
      </vt:variant>
    </vt:vector>
  </HeadingPairs>
  <TitlesOfParts>
    <vt:vector size="97" baseType="lpstr">
      <vt:lpstr>Arial</vt:lpstr>
      <vt:lpstr>Trebuchet MS</vt:lpstr>
      <vt:lpstr>Georgia</vt:lpstr>
      <vt:lpstr>Wingdings 2</vt:lpstr>
      <vt:lpstr>Calibri</vt:lpstr>
      <vt:lpstr>Consolas</vt:lpstr>
      <vt:lpstr>Courier New</vt:lpstr>
      <vt:lpstr>Symbol</vt:lpstr>
      <vt:lpstr>Wingdings</vt:lpstr>
      <vt:lpstr>ＭＳ Ｐゴシック</vt:lpstr>
      <vt:lpstr>Arial Narrow</vt:lpstr>
      <vt:lpstr>Tahoma</vt:lpstr>
      <vt:lpstr>宋体</vt:lpstr>
      <vt:lpstr>Times New Roman</vt:lpstr>
      <vt:lpstr>Urbano</vt:lpstr>
      <vt:lpstr>Urbano</vt:lpstr>
      <vt:lpstr>Uma Abordagem para Publicação de Visões RDF de Dados Relacionais</vt:lpstr>
      <vt:lpstr>Slide 2</vt:lpstr>
      <vt:lpstr>Agenda</vt:lpstr>
      <vt:lpstr>1. Introdução</vt:lpstr>
      <vt:lpstr>Slide 5</vt:lpstr>
      <vt:lpstr>Slide 6</vt:lpstr>
      <vt:lpstr>Slide 7</vt:lpstr>
      <vt:lpstr>Slide 8</vt:lpstr>
      <vt:lpstr>Slide 9</vt:lpstr>
      <vt:lpstr>Slide 10</vt:lpstr>
      <vt:lpstr>Slide 11</vt:lpstr>
      <vt:lpstr>Conceitos básicos</vt:lpstr>
      <vt:lpstr>Conceitos básicos</vt:lpstr>
      <vt:lpstr>Estudo de Caso</vt:lpstr>
      <vt:lpstr>Slide 15</vt:lpstr>
      <vt:lpstr>Slide 16</vt:lpstr>
      <vt:lpstr>Problema</vt:lpstr>
      <vt:lpstr>Contribuições</vt:lpstr>
      <vt:lpstr>2. Fundamentação Teórica</vt:lpstr>
      <vt:lpstr>Web Semântica</vt:lpstr>
      <vt:lpstr>Resource Description Framework (RDF)</vt:lpstr>
      <vt:lpstr>RDF – Exemplo de um Grafo</vt:lpstr>
      <vt:lpstr>RDF - Sintaxes</vt:lpstr>
      <vt:lpstr>RDF Schema (RDFS)</vt:lpstr>
      <vt:lpstr>Web Ontology Language (OWL)</vt:lpstr>
      <vt:lpstr>Infraestrutura de Linked Data</vt:lpstr>
      <vt:lpstr>RDB to RDF Mapping Language (R2RML) </vt:lpstr>
      <vt:lpstr>R2RML</vt:lpstr>
      <vt:lpstr>R2RML – Visão Geral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3. Trabalhos Relacionados</vt:lpstr>
      <vt:lpstr>Ferramentas RDB2RDF</vt:lpstr>
      <vt:lpstr>Plataforma D2RQ</vt:lpstr>
      <vt:lpstr>4. Assertivas de Correspondência</vt:lpstr>
      <vt:lpstr>Assertivas de Correspondência - Definição</vt:lpstr>
      <vt:lpstr>Assertivas de Correspondência - Tipos</vt:lpstr>
      <vt:lpstr>ACC - Exemplo</vt:lpstr>
      <vt:lpstr>Assertivas de Correspondência - Tipos</vt:lpstr>
      <vt:lpstr>ACO - Exemplo</vt:lpstr>
      <vt:lpstr>Assertivas de Correspondência - Tipos</vt:lpstr>
      <vt:lpstr>ACD - Exemplo</vt:lpstr>
      <vt:lpstr>Regras de Transformação</vt:lpstr>
      <vt:lpstr>Regras de Transformação - ACC</vt:lpstr>
      <vt:lpstr>Regra de Transformação - ACC</vt:lpstr>
      <vt:lpstr>Regra de Transformação - ACC</vt:lpstr>
      <vt:lpstr>Regras de Transformação - ACO</vt:lpstr>
      <vt:lpstr>Regras de Transformação - ACO</vt:lpstr>
      <vt:lpstr>Regras de Transformação - ACO</vt:lpstr>
      <vt:lpstr>Regras de Transformação - ACD</vt:lpstr>
      <vt:lpstr>Regras de Transformação - ACD</vt:lpstr>
      <vt:lpstr>Regras de Transformação - ACD</vt:lpstr>
      <vt:lpstr>Regra de Transformação - ACD</vt:lpstr>
      <vt:lpstr>5. Abordagem Proposta</vt:lpstr>
      <vt:lpstr>Arquitetura em Três Camadas</vt:lpstr>
      <vt:lpstr>Arquitetura em Três Camadas</vt:lpstr>
      <vt:lpstr>Processo de Publicação RDB2RDF</vt:lpstr>
      <vt:lpstr>Processo de Publicação RDB2RDF</vt:lpstr>
      <vt:lpstr>Passo 1: Geração da OE</vt:lpstr>
      <vt:lpstr>Passo 1: Geração da OE</vt:lpstr>
      <vt:lpstr>Passo 1: Geração da OE</vt:lpstr>
      <vt:lpstr>Passo 1: Geração da OE</vt:lpstr>
      <vt:lpstr>Processo de Publicação RDB2RDF</vt:lpstr>
      <vt:lpstr>Passo 2: Criar EV e Mapeamentos</vt:lpstr>
      <vt:lpstr>Algoritmo 1: passo 1</vt:lpstr>
      <vt:lpstr>Algoritmo 1: passo 1</vt:lpstr>
      <vt:lpstr>Processo de Publicação RDB2RDF</vt:lpstr>
      <vt:lpstr>Passo 3: Criar Grafo RDF</vt:lpstr>
      <vt:lpstr>8. Conclusão</vt:lpstr>
      <vt:lpstr>Considerações finais</vt:lpstr>
      <vt:lpstr>Trabalhos futuros</vt:lpstr>
      <vt:lpstr>Trabalhos futuros</vt:lpstr>
      <vt:lpstr>Referências</vt:lpstr>
      <vt:lpstr>Slide 81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rpm</dc:creator>
  <cp:lastModifiedBy>Luis</cp:lastModifiedBy>
  <cp:revision>1235</cp:revision>
  <dcterms:created xsi:type="dcterms:W3CDTF">2011-02-01T12:34:05Z</dcterms:created>
  <dcterms:modified xsi:type="dcterms:W3CDTF">2014-01-13T14:58:34Z</dcterms:modified>
</cp:coreProperties>
</file>