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8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charts/chart19.xml" ContentType="application/vnd.openxmlformats-officedocument.drawingml.chart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charts/chart16.xml" ContentType="application/vnd.openxmlformats-officedocument.drawingml.chart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charts/chart1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.xml" ContentType="application/vnd.openxmlformats-officedocument.drawingml.chart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charts/chart17.xml" ContentType="application/vnd.openxmlformats-officedocument.drawingml.chart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487" r:id="rId3"/>
    <p:sldId id="264" r:id="rId4"/>
    <p:sldId id="429" r:id="rId5"/>
    <p:sldId id="496" r:id="rId6"/>
    <p:sldId id="513" r:id="rId7"/>
    <p:sldId id="512" r:id="rId8"/>
    <p:sldId id="515" r:id="rId9"/>
    <p:sldId id="516" r:id="rId10"/>
    <p:sldId id="517" r:id="rId11"/>
    <p:sldId id="518" r:id="rId12"/>
    <p:sldId id="520" r:id="rId13"/>
    <p:sldId id="521" r:id="rId14"/>
    <p:sldId id="514" r:id="rId15"/>
    <p:sldId id="511" r:id="rId16"/>
    <p:sldId id="519" r:id="rId17"/>
    <p:sldId id="499" r:id="rId18"/>
    <p:sldId id="510" r:id="rId19"/>
    <p:sldId id="494" r:id="rId20"/>
    <p:sldId id="495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5" r:id="rId34"/>
    <p:sldId id="534" r:id="rId35"/>
    <p:sldId id="536" r:id="rId36"/>
    <p:sldId id="537" r:id="rId37"/>
    <p:sldId id="538" r:id="rId38"/>
    <p:sldId id="539" r:id="rId39"/>
    <p:sldId id="483" r:id="rId40"/>
    <p:sldId id="484" r:id="rId41"/>
    <p:sldId id="540" r:id="rId42"/>
    <p:sldId id="446" r:id="rId43"/>
    <p:sldId id="541" r:id="rId44"/>
    <p:sldId id="549" r:id="rId45"/>
    <p:sldId id="542" r:id="rId46"/>
    <p:sldId id="552" r:id="rId47"/>
    <p:sldId id="543" r:id="rId48"/>
    <p:sldId id="557" r:id="rId49"/>
    <p:sldId id="544" r:id="rId50"/>
    <p:sldId id="545" r:id="rId51"/>
    <p:sldId id="550" r:id="rId52"/>
    <p:sldId id="551" r:id="rId53"/>
    <p:sldId id="546" r:id="rId54"/>
    <p:sldId id="553" r:id="rId55"/>
    <p:sldId id="554" r:id="rId56"/>
    <p:sldId id="547" r:id="rId57"/>
    <p:sldId id="548" r:id="rId58"/>
    <p:sldId id="555" r:id="rId59"/>
    <p:sldId id="558" r:id="rId60"/>
    <p:sldId id="433" r:id="rId61"/>
    <p:sldId id="479" r:id="rId62"/>
    <p:sldId id="440" r:id="rId63"/>
    <p:sldId id="478" r:id="rId64"/>
    <p:sldId id="477" r:id="rId65"/>
    <p:sldId id="476" r:id="rId66"/>
    <p:sldId id="444" r:id="rId67"/>
    <p:sldId id="455" r:id="rId68"/>
    <p:sldId id="448" r:id="rId69"/>
    <p:sldId id="456" r:id="rId70"/>
    <p:sldId id="457" r:id="rId71"/>
    <p:sldId id="434" r:id="rId72"/>
    <p:sldId id="474" r:id="rId73"/>
    <p:sldId id="488" r:id="rId74"/>
    <p:sldId id="475" r:id="rId75"/>
    <p:sldId id="509" r:id="rId76"/>
    <p:sldId id="458" r:id="rId77"/>
    <p:sldId id="507" r:id="rId78"/>
    <p:sldId id="502" r:id="rId79"/>
    <p:sldId id="504" r:id="rId80"/>
    <p:sldId id="505" r:id="rId81"/>
    <p:sldId id="508" r:id="rId82"/>
    <p:sldId id="435" r:id="rId83"/>
    <p:sldId id="473" r:id="rId84"/>
    <p:sldId id="466" r:id="rId85"/>
    <p:sldId id="459" r:id="rId86"/>
    <p:sldId id="467" r:id="rId87"/>
    <p:sldId id="460" r:id="rId88"/>
    <p:sldId id="468" r:id="rId89"/>
    <p:sldId id="461" r:id="rId90"/>
    <p:sldId id="452" r:id="rId91"/>
    <p:sldId id="462" r:id="rId92"/>
    <p:sldId id="463" r:id="rId93"/>
    <p:sldId id="464" r:id="rId94"/>
    <p:sldId id="465" r:id="rId95"/>
    <p:sldId id="436" r:id="rId96"/>
    <p:sldId id="469" r:id="rId97"/>
    <p:sldId id="471" r:id="rId98"/>
    <p:sldId id="472" r:id="rId99"/>
    <p:sldId id="489" r:id="rId100"/>
    <p:sldId id="343" r:id="rId10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ia" initials="" lastIdx="29" clrIdx="0"/>
  <p:cmAuthor id="1" name="Reg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78738" autoAdjust="0"/>
  </p:normalViewPr>
  <p:slideViewPr>
    <p:cSldViewPr>
      <p:cViewPr varScale="1">
        <p:scale>
          <a:sx n="66" d="100"/>
          <a:sy n="66" d="100"/>
        </p:scale>
        <p:origin x="-11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regis\Dropbox\mestrado\bd\dissertacao_regis\experimentos\experimento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q1a!$B$2:$E$2</c:f>
              <c:numCache>
                <c:formatCode>General</c:formatCode>
                <c:ptCount val="4"/>
                <c:pt idx="0">
                  <c:v>387328</c:v>
                </c:pt>
                <c:pt idx="1">
                  <c:v>521046</c:v>
                </c:pt>
                <c:pt idx="2">
                  <c:v>107476</c:v>
                </c:pt>
                <c:pt idx="3">
                  <c:v>54119</c:v>
                </c:pt>
              </c:numCache>
            </c:numRef>
          </c:val>
        </c:ser>
        <c:ser>
          <c:idx val="1"/>
          <c:order val="1"/>
          <c:tx>
            <c:strRef>
              <c:f>q1a!$A$3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q1a!$B$1:$E$1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q1a!$B$3:$E$3</c:f>
              <c:numCache>
                <c:formatCode>General</c:formatCode>
                <c:ptCount val="4"/>
                <c:pt idx="0">
                  <c:v>382649</c:v>
                </c:pt>
                <c:pt idx="1">
                  <c:v>507358</c:v>
                </c:pt>
                <c:pt idx="2">
                  <c:v>103120</c:v>
                </c:pt>
                <c:pt idx="3">
                  <c:v>50808</c:v>
                </c:pt>
              </c:numCache>
            </c:numRef>
          </c:val>
        </c:ser>
        <c:axId val="51417472"/>
        <c:axId val="51521408"/>
      </c:barChart>
      <c:catAx>
        <c:axId val="51417472"/>
        <c:scaling>
          <c:orientation val="minMax"/>
        </c:scaling>
        <c:axPos val="b"/>
        <c:tickLblPos val="nextTo"/>
        <c:crossAx val="51521408"/>
        <c:crosses val="autoZero"/>
        <c:auto val="1"/>
        <c:lblAlgn val="ctr"/>
        <c:lblOffset val="100"/>
      </c:catAx>
      <c:valAx>
        <c:axId val="5152140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0"/>
        <c:tickLblPos val="nextTo"/>
        <c:crossAx val="5141747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'q4a-m'!$A$2:$E$2</c:f>
              <c:numCache>
                <c:formatCode>General</c:formatCode>
                <c:ptCount val="5"/>
                <c:pt idx="0">
                  <c:v>99250</c:v>
                </c:pt>
                <c:pt idx="1">
                  <c:v>41630</c:v>
                </c:pt>
                <c:pt idx="2">
                  <c:v>450440</c:v>
                </c:pt>
                <c:pt idx="3">
                  <c:v>530690</c:v>
                </c:pt>
                <c:pt idx="4">
                  <c:v>472940</c:v>
                </c:pt>
              </c:numCache>
            </c:numRef>
          </c:val>
        </c:ser>
        <c:axId val="52998144"/>
        <c:axId val="52999680"/>
      </c:barChart>
      <c:catAx>
        <c:axId val="52998144"/>
        <c:scaling>
          <c:orientation val="minMax"/>
        </c:scaling>
        <c:axPos val="b"/>
        <c:tickLblPos val="nextTo"/>
        <c:crossAx val="52999680"/>
        <c:crosses val="autoZero"/>
        <c:auto val="1"/>
        <c:lblAlgn val="ctr"/>
        <c:lblOffset val="100"/>
      </c:catAx>
      <c:valAx>
        <c:axId val="5299968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299814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'q4a-t'!$B$2:$B$12</c:f>
              <c:numCache>
                <c:formatCode>General</c:formatCode>
                <c:ptCount val="11"/>
                <c:pt idx="0">
                  <c:v>401282</c:v>
                </c:pt>
                <c:pt idx="1">
                  <c:v>216542</c:v>
                </c:pt>
                <c:pt idx="2">
                  <c:v>104924</c:v>
                </c:pt>
                <c:pt idx="3">
                  <c:v>61881</c:v>
                </c:pt>
                <c:pt idx="4">
                  <c:v>40531</c:v>
                </c:pt>
                <c:pt idx="5">
                  <c:v>32617</c:v>
                </c:pt>
                <c:pt idx="6">
                  <c:v>33675</c:v>
                </c:pt>
                <c:pt idx="7">
                  <c:v>30050</c:v>
                </c:pt>
                <c:pt idx="8">
                  <c:v>27766</c:v>
                </c:pt>
                <c:pt idx="9">
                  <c:v>21992</c:v>
                </c:pt>
                <c:pt idx="10">
                  <c:v>27361</c:v>
                </c:pt>
              </c:numCache>
            </c:numRef>
          </c:val>
        </c:ser>
        <c:ser>
          <c:idx val="1"/>
          <c:order val="1"/>
          <c:tx>
            <c:strRef>
              <c:f>'q4a-t'!$C$1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'q4a-t'!$C$2:$C$12</c:f>
              <c:numCache>
                <c:formatCode>General</c:formatCode>
                <c:ptCount val="11"/>
                <c:pt idx="0">
                  <c:v>395421</c:v>
                </c:pt>
                <c:pt idx="1">
                  <c:v>212571</c:v>
                </c:pt>
                <c:pt idx="2">
                  <c:v>99461</c:v>
                </c:pt>
                <c:pt idx="3">
                  <c:v>56586</c:v>
                </c:pt>
                <c:pt idx="4">
                  <c:v>35858</c:v>
                </c:pt>
                <c:pt idx="5">
                  <c:v>29586</c:v>
                </c:pt>
                <c:pt idx="6">
                  <c:v>27853</c:v>
                </c:pt>
                <c:pt idx="7">
                  <c:v>24626</c:v>
                </c:pt>
                <c:pt idx="8">
                  <c:v>21636</c:v>
                </c:pt>
                <c:pt idx="9">
                  <c:v>18697</c:v>
                </c:pt>
                <c:pt idx="10">
                  <c:v>21596</c:v>
                </c:pt>
              </c:numCache>
            </c:numRef>
          </c:val>
        </c:ser>
        <c:ser>
          <c:idx val="2"/>
          <c:order val="2"/>
          <c:tx>
            <c:strRef>
              <c:f>'q4a-t'!$D$1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'q4a-t'!$D$2:$D$12</c:f>
              <c:numCache>
                <c:formatCode>General</c:formatCode>
                <c:ptCount val="11"/>
                <c:pt idx="0">
                  <c:v>84204</c:v>
                </c:pt>
                <c:pt idx="1">
                  <c:v>52426</c:v>
                </c:pt>
                <c:pt idx="2">
                  <c:v>31662</c:v>
                </c:pt>
                <c:pt idx="3">
                  <c:v>21208</c:v>
                </c:pt>
                <c:pt idx="4">
                  <c:v>16019</c:v>
                </c:pt>
                <c:pt idx="5">
                  <c:v>15961</c:v>
                </c:pt>
                <c:pt idx="6">
                  <c:v>15440</c:v>
                </c:pt>
                <c:pt idx="7">
                  <c:v>13010</c:v>
                </c:pt>
                <c:pt idx="8">
                  <c:v>12831</c:v>
                </c:pt>
                <c:pt idx="9">
                  <c:v>14100</c:v>
                </c:pt>
                <c:pt idx="10">
                  <c:v>13639</c:v>
                </c:pt>
              </c:numCache>
            </c:numRef>
          </c:val>
        </c:ser>
        <c:ser>
          <c:idx val="3"/>
          <c:order val="3"/>
          <c:tx>
            <c:strRef>
              <c:f>'q4a-t'!$E$1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'q4a-t'!$A$2:$A$12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'q4a-t'!$E$2:$E$12</c:f>
              <c:numCache>
                <c:formatCode>General</c:formatCode>
                <c:ptCount val="11"/>
                <c:pt idx="0">
                  <c:v>72034</c:v>
                </c:pt>
                <c:pt idx="1">
                  <c:v>40299</c:v>
                </c:pt>
                <c:pt idx="2">
                  <c:v>20382</c:v>
                </c:pt>
                <c:pt idx="3">
                  <c:v>16257</c:v>
                </c:pt>
                <c:pt idx="4">
                  <c:v>9800</c:v>
                </c:pt>
                <c:pt idx="5">
                  <c:v>8882</c:v>
                </c:pt>
                <c:pt idx="6">
                  <c:v>8697</c:v>
                </c:pt>
                <c:pt idx="7">
                  <c:v>8366</c:v>
                </c:pt>
                <c:pt idx="8">
                  <c:v>7819</c:v>
                </c:pt>
                <c:pt idx="9">
                  <c:v>7497</c:v>
                </c:pt>
                <c:pt idx="10">
                  <c:v>7416</c:v>
                </c:pt>
              </c:numCache>
            </c:numRef>
          </c:val>
        </c:ser>
        <c:marker val="1"/>
        <c:axId val="68918272"/>
        <c:axId val="69047040"/>
      </c:lineChart>
      <c:catAx>
        <c:axId val="68918272"/>
        <c:scaling>
          <c:orientation val="minMax"/>
        </c:scaling>
        <c:axPos val="b"/>
        <c:numFmt formatCode="General" sourceLinked="1"/>
        <c:tickLblPos val="nextTo"/>
        <c:crossAx val="69047040"/>
        <c:crosses val="autoZero"/>
        <c:auto val="1"/>
        <c:lblAlgn val="ctr"/>
        <c:lblOffset val="100"/>
      </c:catAx>
      <c:valAx>
        <c:axId val="6904704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891827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'q4a-t-m'!$B$1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'q4a-t-m'!$B$2:$B$12</c:f>
              <c:numCache>
                <c:formatCode>General</c:formatCode>
                <c:ptCount val="11"/>
                <c:pt idx="0">
                  <c:v>588380</c:v>
                </c:pt>
                <c:pt idx="1">
                  <c:v>551750</c:v>
                </c:pt>
                <c:pt idx="2">
                  <c:v>549810</c:v>
                </c:pt>
                <c:pt idx="3">
                  <c:v>495060</c:v>
                </c:pt>
                <c:pt idx="4">
                  <c:v>504130</c:v>
                </c:pt>
                <c:pt idx="5">
                  <c:v>503810</c:v>
                </c:pt>
                <c:pt idx="6">
                  <c:v>511380</c:v>
                </c:pt>
                <c:pt idx="7">
                  <c:v>541250</c:v>
                </c:pt>
                <c:pt idx="8">
                  <c:v>513060</c:v>
                </c:pt>
                <c:pt idx="9">
                  <c:v>530690</c:v>
                </c:pt>
                <c:pt idx="10">
                  <c:v>554440</c:v>
                </c:pt>
              </c:numCache>
            </c:numRef>
          </c:val>
        </c:ser>
        <c:ser>
          <c:idx val="1"/>
          <c:order val="1"/>
          <c:tx>
            <c:strRef>
              <c:f>'q4a-t-m'!$C$1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'q4a-t-m'!$A$2:$A$12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'q4a-t-m'!$C$2:$C$12</c:f>
              <c:numCache>
                <c:formatCode>General</c:formatCode>
                <c:ptCount val="11"/>
                <c:pt idx="0">
                  <c:v>534130</c:v>
                </c:pt>
                <c:pt idx="1">
                  <c:v>536000</c:v>
                </c:pt>
                <c:pt idx="2">
                  <c:v>504880</c:v>
                </c:pt>
                <c:pt idx="3">
                  <c:v>513500</c:v>
                </c:pt>
                <c:pt idx="4">
                  <c:v>505190</c:v>
                </c:pt>
                <c:pt idx="5">
                  <c:v>494060</c:v>
                </c:pt>
                <c:pt idx="6">
                  <c:v>495250</c:v>
                </c:pt>
                <c:pt idx="7">
                  <c:v>505560</c:v>
                </c:pt>
                <c:pt idx="8">
                  <c:v>478250</c:v>
                </c:pt>
                <c:pt idx="9">
                  <c:v>507940</c:v>
                </c:pt>
                <c:pt idx="10">
                  <c:v>472940</c:v>
                </c:pt>
              </c:numCache>
            </c:numRef>
          </c:val>
        </c:ser>
        <c:marker val="1"/>
        <c:axId val="69104768"/>
        <c:axId val="69106304"/>
      </c:lineChart>
      <c:catAx>
        <c:axId val="69104768"/>
        <c:scaling>
          <c:orientation val="minMax"/>
        </c:scaling>
        <c:axPos val="b"/>
        <c:numFmt formatCode="General" sourceLinked="1"/>
        <c:tickLblPos val="nextTo"/>
        <c:crossAx val="69106304"/>
        <c:crosses val="autoZero"/>
        <c:auto val="1"/>
        <c:lblAlgn val="ctr"/>
        <c:lblOffset val="100"/>
      </c:catAx>
      <c:valAx>
        <c:axId val="6910630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10476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q1aa!$A$2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q1aa!$B$2:$E$2</c:f>
              <c:numCache>
                <c:formatCode>General</c:formatCode>
                <c:ptCount val="4"/>
                <c:pt idx="0">
                  <c:v>396795</c:v>
                </c:pt>
                <c:pt idx="1">
                  <c:v>418863</c:v>
                </c:pt>
                <c:pt idx="2">
                  <c:v>455311</c:v>
                </c:pt>
                <c:pt idx="3">
                  <c:v>519049</c:v>
                </c:pt>
              </c:numCache>
            </c:numRef>
          </c:val>
        </c:ser>
        <c:ser>
          <c:idx val="1"/>
          <c:order val="1"/>
          <c:tx>
            <c:strRef>
              <c:f>q1aa!$A$3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q1aa!$B$1:$E$1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q1aa!$B$3:$E$3</c:f>
              <c:numCache>
                <c:formatCode>General</c:formatCode>
                <c:ptCount val="4"/>
                <c:pt idx="0">
                  <c:v>391510</c:v>
                </c:pt>
                <c:pt idx="1">
                  <c:v>410441</c:v>
                </c:pt>
                <c:pt idx="2">
                  <c:v>456979</c:v>
                </c:pt>
                <c:pt idx="3">
                  <c:v>508298</c:v>
                </c:pt>
              </c:numCache>
            </c:numRef>
          </c:val>
        </c:ser>
        <c:axId val="53591040"/>
        <c:axId val="53609216"/>
      </c:barChart>
      <c:catAx>
        <c:axId val="53591040"/>
        <c:scaling>
          <c:orientation val="minMax"/>
        </c:scaling>
        <c:axPos val="b"/>
        <c:tickLblPos val="nextTo"/>
        <c:crossAx val="53609216"/>
        <c:crosses val="autoZero"/>
        <c:auto val="1"/>
        <c:lblAlgn val="ctr"/>
        <c:lblOffset val="100"/>
      </c:catAx>
      <c:valAx>
        <c:axId val="536092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359104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'q1aa-m'!$A$2:$D$2</c:f>
              <c:numCache>
                <c:formatCode>General</c:formatCode>
                <c:ptCount val="4"/>
                <c:pt idx="0">
                  <c:v>226380</c:v>
                </c:pt>
                <c:pt idx="1">
                  <c:v>29630</c:v>
                </c:pt>
                <c:pt idx="2">
                  <c:v>1707630</c:v>
                </c:pt>
                <c:pt idx="3">
                  <c:v>209000</c:v>
                </c:pt>
              </c:numCache>
            </c:numRef>
          </c:val>
        </c:ser>
        <c:axId val="59257216"/>
        <c:axId val="59258752"/>
      </c:barChart>
      <c:catAx>
        <c:axId val="59257216"/>
        <c:scaling>
          <c:orientation val="minMax"/>
        </c:scaling>
        <c:axPos val="b"/>
        <c:tickLblPos val="nextTo"/>
        <c:crossAx val="59258752"/>
        <c:crosses val="autoZero"/>
        <c:auto val="1"/>
        <c:lblAlgn val="ctr"/>
        <c:lblOffset val="100"/>
      </c:catAx>
      <c:valAx>
        <c:axId val="5925875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925721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q3aa!$B$2:$E$2</c:f>
              <c:numCache>
                <c:formatCode>General</c:formatCode>
                <c:ptCount val="4"/>
                <c:pt idx="0">
                  <c:v>45230</c:v>
                </c:pt>
                <c:pt idx="1">
                  <c:v>51018</c:v>
                </c:pt>
                <c:pt idx="2">
                  <c:v>56230</c:v>
                </c:pt>
                <c:pt idx="3">
                  <c:v>61321</c:v>
                </c:pt>
              </c:numCache>
            </c:numRef>
          </c:val>
        </c:ser>
        <c:ser>
          <c:idx val="1"/>
          <c:order val="1"/>
          <c:tx>
            <c:strRef>
              <c:f>q3aa!$A$3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q3aa!$B$3:$E$3</c:f>
              <c:numCache>
                <c:formatCode>General</c:formatCode>
                <c:ptCount val="4"/>
                <c:pt idx="0">
                  <c:v>39752</c:v>
                </c:pt>
                <c:pt idx="1">
                  <c:v>43293</c:v>
                </c:pt>
                <c:pt idx="2">
                  <c:v>48023</c:v>
                </c:pt>
                <c:pt idx="3">
                  <c:v>54641</c:v>
                </c:pt>
              </c:numCache>
            </c:numRef>
          </c:val>
        </c:ser>
        <c:axId val="68878336"/>
        <c:axId val="68879872"/>
      </c:barChart>
      <c:catAx>
        <c:axId val="68878336"/>
        <c:scaling>
          <c:orientation val="minMax"/>
        </c:scaling>
        <c:axPos val="b"/>
        <c:tickLblPos val="nextTo"/>
        <c:crossAx val="68879872"/>
        <c:crosses val="autoZero"/>
        <c:auto val="1"/>
        <c:lblAlgn val="ctr"/>
        <c:lblOffset val="100"/>
      </c:catAx>
      <c:valAx>
        <c:axId val="6887987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887833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'q3aa-m'!$A$2:$D$2</c:f>
              <c:numCache>
                <c:formatCode>General</c:formatCode>
                <c:ptCount val="4"/>
                <c:pt idx="0">
                  <c:v>35560</c:v>
                </c:pt>
                <c:pt idx="1">
                  <c:v>29630</c:v>
                </c:pt>
                <c:pt idx="2">
                  <c:v>345060</c:v>
                </c:pt>
                <c:pt idx="3">
                  <c:v>50500</c:v>
                </c:pt>
              </c:numCache>
            </c:numRef>
          </c:val>
        </c:ser>
        <c:axId val="69170304"/>
        <c:axId val="69171840"/>
      </c:barChart>
      <c:catAx>
        <c:axId val="69170304"/>
        <c:scaling>
          <c:orientation val="minMax"/>
        </c:scaling>
        <c:axPos val="b"/>
        <c:tickLblPos val="nextTo"/>
        <c:crossAx val="69171840"/>
        <c:crosses val="autoZero"/>
        <c:auto val="1"/>
        <c:lblAlgn val="ctr"/>
        <c:lblOffset val="100"/>
      </c:catAx>
      <c:valAx>
        <c:axId val="6917184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17030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q4aa!$B$2:$E$2</c:f>
              <c:numCache>
                <c:formatCode>General</c:formatCode>
                <c:ptCount val="4"/>
                <c:pt idx="0">
                  <c:v>321808</c:v>
                </c:pt>
                <c:pt idx="1">
                  <c:v>358873</c:v>
                </c:pt>
                <c:pt idx="2">
                  <c:v>399756</c:v>
                </c:pt>
                <c:pt idx="3">
                  <c:v>444365</c:v>
                </c:pt>
              </c:numCache>
            </c:numRef>
          </c:val>
        </c:ser>
        <c:ser>
          <c:idx val="1"/>
          <c:order val="1"/>
          <c:tx>
            <c:strRef>
              <c:f>q4aa!$A$3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q4aa!$B$1:$E$1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q4aa!$B$3:$E$3</c:f>
              <c:numCache>
                <c:formatCode>General</c:formatCode>
                <c:ptCount val="4"/>
                <c:pt idx="0">
                  <c:v>314767</c:v>
                </c:pt>
                <c:pt idx="1">
                  <c:v>351101</c:v>
                </c:pt>
                <c:pt idx="2">
                  <c:v>826505</c:v>
                </c:pt>
                <c:pt idx="3">
                  <c:v>438815</c:v>
                </c:pt>
              </c:numCache>
            </c:numRef>
          </c:val>
        </c:ser>
        <c:axId val="69301760"/>
        <c:axId val="69303296"/>
      </c:barChart>
      <c:catAx>
        <c:axId val="69301760"/>
        <c:scaling>
          <c:orientation val="minMax"/>
        </c:scaling>
        <c:axPos val="b"/>
        <c:tickLblPos val="nextTo"/>
        <c:crossAx val="69303296"/>
        <c:crosses val="autoZero"/>
        <c:auto val="1"/>
        <c:lblAlgn val="ctr"/>
        <c:lblOffset val="100"/>
      </c:catAx>
      <c:valAx>
        <c:axId val="6930329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30176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'q4aa-m'!$A$1:$D$1</c:f>
              <c:strCache>
                <c:ptCount val="4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BLJ</c:v>
                </c:pt>
              </c:strCache>
            </c:strRef>
          </c:cat>
          <c:val>
            <c:numRef>
              <c:f>'q4aa-m'!$A$2:$D$2</c:f>
              <c:numCache>
                <c:formatCode>General</c:formatCode>
                <c:ptCount val="4"/>
                <c:pt idx="0">
                  <c:v>107250</c:v>
                </c:pt>
                <c:pt idx="1">
                  <c:v>29630</c:v>
                </c:pt>
                <c:pt idx="2">
                  <c:v>1841250</c:v>
                </c:pt>
                <c:pt idx="3">
                  <c:v>470810</c:v>
                </c:pt>
              </c:numCache>
            </c:numRef>
          </c:val>
        </c:ser>
        <c:axId val="59304576"/>
        <c:axId val="59322752"/>
      </c:barChart>
      <c:catAx>
        <c:axId val="59304576"/>
        <c:scaling>
          <c:orientation val="minMax"/>
        </c:scaling>
        <c:axPos val="b"/>
        <c:tickLblPos val="nextTo"/>
        <c:crossAx val="59322752"/>
        <c:crosses val="autoZero"/>
        <c:auto val="1"/>
        <c:lblAlgn val="ctr"/>
        <c:lblOffset val="100"/>
      </c:catAx>
      <c:valAx>
        <c:axId val="5932275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930457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q2a!$A$2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q2a!$B$2:$F$2</c:f>
              <c:numCache>
                <c:formatCode>General</c:formatCode>
                <c:ptCount val="5"/>
                <c:pt idx="0">
                  <c:v>1872</c:v>
                </c:pt>
                <c:pt idx="1">
                  <c:v>1327</c:v>
                </c:pt>
                <c:pt idx="2">
                  <c:v>1288</c:v>
                </c:pt>
                <c:pt idx="3">
                  <c:v>1388</c:v>
                </c:pt>
                <c:pt idx="4">
                  <c:v>1366</c:v>
                </c:pt>
              </c:numCache>
            </c:numRef>
          </c:val>
        </c:ser>
        <c:ser>
          <c:idx val="1"/>
          <c:order val="1"/>
          <c:tx>
            <c:strRef>
              <c:f>q2a!$A$3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q2a!$B$1:$F$1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q2a!$B$3:$F$3</c:f>
              <c:numCache>
                <c:formatCode>General</c:formatCode>
                <c:ptCount val="5"/>
                <c:pt idx="0">
                  <c:v>813</c:v>
                </c:pt>
                <c:pt idx="1">
                  <c:v>642</c:v>
                </c:pt>
                <c:pt idx="2">
                  <c:v>636</c:v>
                </c:pt>
                <c:pt idx="3">
                  <c:v>662</c:v>
                </c:pt>
                <c:pt idx="4">
                  <c:v>556</c:v>
                </c:pt>
              </c:numCache>
            </c:numRef>
          </c:val>
        </c:ser>
        <c:axId val="69547520"/>
        <c:axId val="69549056"/>
      </c:barChart>
      <c:catAx>
        <c:axId val="69547520"/>
        <c:scaling>
          <c:orientation val="minMax"/>
        </c:scaling>
        <c:axPos val="b"/>
        <c:tickLblPos val="nextTo"/>
        <c:crossAx val="69549056"/>
        <c:crosses val="autoZero"/>
        <c:auto val="1"/>
        <c:lblAlgn val="ctr"/>
        <c:lblOffset val="100"/>
      </c:catAx>
      <c:valAx>
        <c:axId val="6954905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54752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'q1a-m'!$A$1:$D$1</c:f>
              <c:strCache>
                <c:ptCount val="4"/>
                <c:pt idx="0">
                  <c:v>Jena</c:v>
                </c:pt>
                <c:pt idx="1">
                  <c:v>BJ</c:v>
                </c:pt>
                <c:pt idx="2">
                  <c:v>SBJ</c:v>
                </c:pt>
                <c:pt idx="3">
                  <c:v>SBJ-T</c:v>
                </c:pt>
              </c:strCache>
            </c:strRef>
          </c:cat>
          <c:val>
            <c:numRef>
              <c:f>'q1a-m'!$A$2:$D$2</c:f>
              <c:numCache>
                <c:formatCode>General</c:formatCode>
                <c:ptCount val="4"/>
                <c:pt idx="0">
                  <c:v>36190</c:v>
                </c:pt>
                <c:pt idx="1">
                  <c:v>117000</c:v>
                </c:pt>
                <c:pt idx="2">
                  <c:v>426690</c:v>
                </c:pt>
                <c:pt idx="3">
                  <c:v>451940</c:v>
                </c:pt>
              </c:numCache>
            </c:numRef>
          </c:val>
        </c:ser>
        <c:axId val="64372096"/>
        <c:axId val="64490496"/>
      </c:barChart>
      <c:catAx>
        <c:axId val="64372096"/>
        <c:scaling>
          <c:orientation val="minMax"/>
        </c:scaling>
        <c:axPos val="b"/>
        <c:tickLblPos val="nextTo"/>
        <c:crossAx val="64490496"/>
        <c:crosses val="autoZero"/>
        <c:auto val="1"/>
        <c:lblAlgn val="ctr"/>
        <c:lblOffset val="100"/>
      </c:catAx>
      <c:valAx>
        <c:axId val="6449049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37209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'q2a-m'!$A$1:$E$1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'q2a-m'!$A$2:$E$2</c:f>
              <c:numCache>
                <c:formatCode>General</c:formatCode>
                <c:ptCount val="5"/>
                <c:pt idx="0">
                  <c:v>119310</c:v>
                </c:pt>
                <c:pt idx="1">
                  <c:v>68000</c:v>
                </c:pt>
                <c:pt idx="2">
                  <c:v>68060</c:v>
                </c:pt>
                <c:pt idx="3">
                  <c:v>139880</c:v>
                </c:pt>
                <c:pt idx="4">
                  <c:v>138190</c:v>
                </c:pt>
              </c:numCache>
            </c:numRef>
          </c:val>
        </c:ser>
        <c:axId val="59402880"/>
        <c:axId val="69235072"/>
      </c:barChart>
      <c:catAx>
        <c:axId val="59402880"/>
        <c:scaling>
          <c:orientation val="minMax"/>
        </c:scaling>
        <c:axPos val="b"/>
        <c:tickLblPos val="nextTo"/>
        <c:crossAx val="69235072"/>
        <c:crosses val="autoZero"/>
        <c:auto val="1"/>
        <c:lblAlgn val="ctr"/>
        <c:lblOffset val="100"/>
      </c:catAx>
      <c:valAx>
        <c:axId val="6923507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940288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q5a!$A$2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q5a!$B$2:$F$2</c:f>
              <c:numCache>
                <c:formatCode>General</c:formatCode>
                <c:ptCount val="5"/>
                <c:pt idx="0">
                  <c:v>376459</c:v>
                </c:pt>
                <c:pt idx="1">
                  <c:v>377223</c:v>
                </c:pt>
                <c:pt idx="2">
                  <c:v>202344</c:v>
                </c:pt>
                <c:pt idx="3">
                  <c:v>376759</c:v>
                </c:pt>
                <c:pt idx="4">
                  <c:v>212280</c:v>
                </c:pt>
              </c:numCache>
            </c:numRef>
          </c:val>
        </c:ser>
        <c:ser>
          <c:idx val="1"/>
          <c:order val="1"/>
          <c:tx>
            <c:strRef>
              <c:f>q5a!$A$3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q5a!$B$1:$F$1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q5a!$B$3:$F$3</c:f>
              <c:numCache>
                <c:formatCode>General</c:formatCode>
                <c:ptCount val="5"/>
                <c:pt idx="0">
                  <c:v>375226</c:v>
                </c:pt>
                <c:pt idx="1">
                  <c:v>375900</c:v>
                </c:pt>
                <c:pt idx="2">
                  <c:v>208155</c:v>
                </c:pt>
                <c:pt idx="3">
                  <c:v>375632</c:v>
                </c:pt>
                <c:pt idx="4">
                  <c:v>214457</c:v>
                </c:pt>
              </c:numCache>
            </c:numRef>
          </c:val>
        </c:ser>
        <c:axId val="59406592"/>
        <c:axId val="59408384"/>
      </c:barChart>
      <c:catAx>
        <c:axId val="59406592"/>
        <c:scaling>
          <c:orientation val="minMax"/>
        </c:scaling>
        <c:axPos val="b"/>
        <c:tickLblPos val="nextTo"/>
        <c:crossAx val="59408384"/>
        <c:crosses val="autoZero"/>
        <c:auto val="1"/>
        <c:lblAlgn val="ctr"/>
        <c:lblOffset val="100"/>
      </c:catAx>
      <c:valAx>
        <c:axId val="594083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940659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'q5a-m'!$A$1:$E$1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Union</c:v>
                </c:pt>
                <c:pt idx="4">
                  <c:v>Union-T</c:v>
                </c:pt>
              </c:strCache>
            </c:strRef>
          </c:cat>
          <c:val>
            <c:numRef>
              <c:f>'q5a-m'!$A$2:$E$2</c:f>
              <c:numCache>
                <c:formatCode>General</c:formatCode>
                <c:ptCount val="5"/>
                <c:pt idx="0">
                  <c:v>97440</c:v>
                </c:pt>
                <c:pt idx="1">
                  <c:v>43810</c:v>
                </c:pt>
                <c:pt idx="2">
                  <c:v>71810</c:v>
                </c:pt>
                <c:pt idx="3">
                  <c:v>163500</c:v>
                </c:pt>
                <c:pt idx="4">
                  <c:v>155060</c:v>
                </c:pt>
              </c:numCache>
            </c:numRef>
          </c:val>
        </c:ser>
        <c:axId val="59424128"/>
        <c:axId val="59430016"/>
      </c:barChart>
      <c:catAx>
        <c:axId val="59424128"/>
        <c:scaling>
          <c:orientation val="minMax"/>
        </c:scaling>
        <c:axPos val="b"/>
        <c:tickLblPos val="nextTo"/>
        <c:crossAx val="59430016"/>
        <c:crosses val="autoZero"/>
        <c:auto val="1"/>
        <c:lblAlgn val="ctr"/>
        <c:lblOffset val="100"/>
      </c:catAx>
      <c:valAx>
        <c:axId val="594300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5942412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'q1a-t'!$B$2:$B$12</c:f>
              <c:numCache>
                <c:formatCode>General</c:formatCode>
                <c:ptCount val="11"/>
                <c:pt idx="0">
                  <c:v>515202</c:v>
                </c:pt>
                <c:pt idx="1">
                  <c:v>338609</c:v>
                </c:pt>
                <c:pt idx="2">
                  <c:v>219273</c:v>
                </c:pt>
                <c:pt idx="3">
                  <c:v>137991</c:v>
                </c:pt>
                <c:pt idx="4">
                  <c:v>127429</c:v>
                </c:pt>
                <c:pt idx="5">
                  <c:v>107476</c:v>
                </c:pt>
                <c:pt idx="6">
                  <c:v>129251</c:v>
                </c:pt>
                <c:pt idx="7">
                  <c:v>146669</c:v>
                </c:pt>
                <c:pt idx="8">
                  <c:v>131970</c:v>
                </c:pt>
                <c:pt idx="9">
                  <c:v>150675</c:v>
                </c:pt>
                <c:pt idx="10">
                  <c:v>159914</c:v>
                </c:pt>
              </c:numCache>
            </c:numRef>
          </c:val>
        </c:ser>
        <c:ser>
          <c:idx val="1"/>
          <c:order val="1"/>
          <c:tx>
            <c:strRef>
              <c:f>'q1a-t'!$C$1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'q1a-t'!$C$2:$C$12</c:f>
              <c:numCache>
                <c:formatCode>General</c:formatCode>
                <c:ptCount val="11"/>
                <c:pt idx="0">
                  <c:v>499703</c:v>
                </c:pt>
                <c:pt idx="1">
                  <c:v>324735</c:v>
                </c:pt>
                <c:pt idx="2">
                  <c:v>207571</c:v>
                </c:pt>
                <c:pt idx="3">
                  <c:v>129179</c:v>
                </c:pt>
                <c:pt idx="4">
                  <c:v>122241</c:v>
                </c:pt>
                <c:pt idx="5">
                  <c:v>103120</c:v>
                </c:pt>
                <c:pt idx="6">
                  <c:v>121928</c:v>
                </c:pt>
                <c:pt idx="7">
                  <c:v>133305</c:v>
                </c:pt>
                <c:pt idx="8">
                  <c:v>125913</c:v>
                </c:pt>
                <c:pt idx="9">
                  <c:v>132847</c:v>
                </c:pt>
                <c:pt idx="10">
                  <c:v>141520</c:v>
                </c:pt>
              </c:numCache>
            </c:numRef>
          </c:val>
        </c:ser>
        <c:ser>
          <c:idx val="2"/>
          <c:order val="2"/>
          <c:tx>
            <c:strRef>
              <c:f>'q1a-t'!$D$1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'q1a-t'!$D$2:$D$12</c:f>
              <c:numCache>
                <c:formatCode>General</c:formatCode>
                <c:ptCount val="11"/>
                <c:pt idx="0">
                  <c:v>88585</c:v>
                </c:pt>
                <c:pt idx="1">
                  <c:v>66580</c:v>
                </c:pt>
                <c:pt idx="2">
                  <c:v>62488</c:v>
                </c:pt>
                <c:pt idx="3">
                  <c:v>56570</c:v>
                </c:pt>
                <c:pt idx="4">
                  <c:v>54268</c:v>
                </c:pt>
                <c:pt idx="5">
                  <c:v>53245</c:v>
                </c:pt>
                <c:pt idx="6">
                  <c:v>60883</c:v>
                </c:pt>
                <c:pt idx="7">
                  <c:v>71826</c:v>
                </c:pt>
                <c:pt idx="8">
                  <c:v>88255</c:v>
                </c:pt>
                <c:pt idx="9">
                  <c:v>81965</c:v>
                </c:pt>
                <c:pt idx="10">
                  <c:v>101960</c:v>
                </c:pt>
              </c:numCache>
            </c:numRef>
          </c:val>
        </c:ser>
        <c:ser>
          <c:idx val="3"/>
          <c:order val="3"/>
          <c:tx>
            <c:strRef>
              <c:f>'q1a-t'!$E$1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'q1a-t'!$A$2:$A$12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'q1a-t'!$E$2:$E$12</c:f>
              <c:numCache>
                <c:formatCode>General</c:formatCode>
                <c:ptCount val="11"/>
                <c:pt idx="0">
                  <c:v>73977</c:v>
                </c:pt>
                <c:pt idx="1">
                  <c:v>58501</c:v>
                </c:pt>
                <c:pt idx="2">
                  <c:v>59188</c:v>
                </c:pt>
                <c:pt idx="3">
                  <c:v>54792</c:v>
                </c:pt>
                <c:pt idx="4">
                  <c:v>50808</c:v>
                </c:pt>
                <c:pt idx="5">
                  <c:v>52480</c:v>
                </c:pt>
                <c:pt idx="6">
                  <c:v>53924</c:v>
                </c:pt>
                <c:pt idx="7">
                  <c:v>61977</c:v>
                </c:pt>
                <c:pt idx="8">
                  <c:v>72062</c:v>
                </c:pt>
                <c:pt idx="9">
                  <c:v>80772</c:v>
                </c:pt>
                <c:pt idx="10">
                  <c:v>81654</c:v>
                </c:pt>
              </c:numCache>
            </c:numRef>
          </c:val>
        </c:ser>
        <c:marker val="1"/>
        <c:axId val="64500480"/>
        <c:axId val="64502016"/>
      </c:lineChart>
      <c:catAx>
        <c:axId val="64500480"/>
        <c:scaling>
          <c:orientation val="minMax"/>
        </c:scaling>
        <c:axPos val="b"/>
        <c:numFmt formatCode="General" sourceLinked="1"/>
        <c:tickLblPos val="nextTo"/>
        <c:crossAx val="64502016"/>
        <c:crosses val="autoZero"/>
        <c:auto val="1"/>
        <c:lblAlgn val="ctr"/>
        <c:lblOffset val="100"/>
      </c:catAx>
      <c:valAx>
        <c:axId val="645020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50048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'q1a-t-m'!$B$1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'q1a-t-m'!$B$2:$B$12</c:f>
              <c:numCache>
                <c:formatCode>General</c:formatCode>
                <c:ptCount val="11"/>
                <c:pt idx="0">
                  <c:v>151940</c:v>
                </c:pt>
                <c:pt idx="1">
                  <c:v>195560</c:v>
                </c:pt>
                <c:pt idx="2">
                  <c:v>412250</c:v>
                </c:pt>
                <c:pt idx="3">
                  <c:v>423060</c:v>
                </c:pt>
                <c:pt idx="4">
                  <c:v>436940</c:v>
                </c:pt>
                <c:pt idx="5">
                  <c:v>426690</c:v>
                </c:pt>
                <c:pt idx="6">
                  <c:v>434880</c:v>
                </c:pt>
                <c:pt idx="7">
                  <c:v>428250</c:v>
                </c:pt>
                <c:pt idx="8">
                  <c:v>406190</c:v>
                </c:pt>
                <c:pt idx="9">
                  <c:v>426810</c:v>
                </c:pt>
                <c:pt idx="10">
                  <c:v>412750</c:v>
                </c:pt>
              </c:numCache>
            </c:numRef>
          </c:val>
        </c:ser>
        <c:ser>
          <c:idx val="1"/>
          <c:order val="1"/>
          <c:tx>
            <c:strRef>
              <c:f>'q1a-t-m'!$C$1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'q1a-t-m'!$A$2:$A$12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55</c:v>
                </c:pt>
                <c:pt idx="10">
                  <c:v>57</c:v>
                </c:pt>
              </c:numCache>
            </c:numRef>
          </c:cat>
          <c:val>
            <c:numRef>
              <c:f>'q1a-t-m'!$C$2:$C$12</c:f>
              <c:numCache>
                <c:formatCode>General</c:formatCode>
                <c:ptCount val="11"/>
                <c:pt idx="0">
                  <c:v>432750</c:v>
                </c:pt>
                <c:pt idx="1">
                  <c:v>428500</c:v>
                </c:pt>
                <c:pt idx="2">
                  <c:v>453690</c:v>
                </c:pt>
                <c:pt idx="3">
                  <c:v>451940</c:v>
                </c:pt>
                <c:pt idx="4">
                  <c:v>453810</c:v>
                </c:pt>
                <c:pt idx="5">
                  <c:v>442000</c:v>
                </c:pt>
                <c:pt idx="6">
                  <c:v>442630</c:v>
                </c:pt>
                <c:pt idx="7">
                  <c:v>448810</c:v>
                </c:pt>
                <c:pt idx="8">
                  <c:v>432250</c:v>
                </c:pt>
                <c:pt idx="9">
                  <c:v>389560</c:v>
                </c:pt>
                <c:pt idx="10">
                  <c:v>393310</c:v>
                </c:pt>
              </c:numCache>
            </c:numRef>
          </c:val>
        </c:ser>
        <c:marker val="1"/>
        <c:axId val="64551552"/>
        <c:axId val="64819584"/>
      </c:lineChart>
      <c:catAx>
        <c:axId val="64551552"/>
        <c:scaling>
          <c:orientation val="minMax"/>
        </c:scaling>
        <c:axPos val="b"/>
        <c:numFmt formatCode="General" sourceLinked="1"/>
        <c:tickLblPos val="nextTo"/>
        <c:crossAx val="64819584"/>
        <c:crosses val="autoZero"/>
        <c:auto val="1"/>
        <c:lblAlgn val="ctr"/>
        <c:lblOffset val="100"/>
      </c:catAx>
      <c:valAx>
        <c:axId val="6481958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551552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q3a!$A$2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q3a!$B$2:$G$2</c:f>
              <c:numCache>
                <c:formatCode>General</c:formatCode>
                <c:ptCount val="6"/>
                <c:pt idx="0">
                  <c:v>44403</c:v>
                </c:pt>
                <c:pt idx="1">
                  <c:v>54953</c:v>
                </c:pt>
                <c:pt idx="2">
                  <c:v>15073</c:v>
                </c:pt>
                <c:pt idx="3">
                  <c:v>63135</c:v>
                </c:pt>
                <c:pt idx="4">
                  <c:v>2945</c:v>
                </c:pt>
                <c:pt idx="5">
                  <c:v>2606</c:v>
                </c:pt>
              </c:numCache>
            </c:numRef>
          </c:val>
        </c:ser>
        <c:ser>
          <c:idx val="1"/>
          <c:order val="1"/>
          <c:tx>
            <c:strRef>
              <c:f>q3a!$A$3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q3a!$B$1:$G$1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q3a!$B$3:$G$3</c:f>
              <c:numCache>
                <c:formatCode>General</c:formatCode>
                <c:ptCount val="6"/>
                <c:pt idx="0">
                  <c:v>39530</c:v>
                </c:pt>
                <c:pt idx="1">
                  <c:v>47239</c:v>
                </c:pt>
                <c:pt idx="2">
                  <c:v>12576</c:v>
                </c:pt>
                <c:pt idx="3">
                  <c:v>57223</c:v>
                </c:pt>
                <c:pt idx="4">
                  <c:v>1464</c:v>
                </c:pt>
                <c:pt idx="5">
                  <c:v>1017</c:v>
                </c:pt>
              </c:numCache>
            </c:numRef>
          </c:val>
        </c:ser>
        <c:axId val="64821888"/>
        <c:axId val="51876224"/>
      </c:barChart>
      <c:catAx>
        <c:axId val="64821888"/>
        <c:scaling>
          <c:orientation val="minMax"/>
        </c:scaling>
        <c:axPos val="b"/>
        <c:tickLblPos val="nextTo"/>
        <c:crossAx val="51876224"/>
        <c:crosses val="autoZero"/>
        <c:auto val="1"/>
        <c:lblAlgn val="ctr"/>
        <c:lblOffset val="100"/>
      </c:catAx>
      <c:valAx>
        <c:axId val="51876224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821888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'q3a-m'!$A$1:$F$1</c:f>
              <c:strCache>
                <c:ptCount val="6"/>
                <c:pt idx="0">
                  <c:v>Jena</c:v>
                </c:pt>
                <c:pt idx="1">
                  <c:v>Sesame</c:v>
                </c:pt>
                <c:pt idx="2">
                  <c:v>FedX</c:v>
                </c:pt>
                <c:pt idx="3">
                  <c:v>BJ</c:v>
                </c:pt>
                <c:pt idx="4">
                  <c:v>SBJ</c:v>
                </c:pt>
                <c:pt idx="5">
                  <c:v>SBJ-T</c:v>
                </c:pt>
              </c:strCache>
            </c:strRef>
          </c:cat>
          <c:val>
            <c:numRef>
              <c:f>'q3a-m'!$A$2:$F$2</c:f>
              <c:numCache>
                <c:formatCode>General</c:formatCode>
                <c:ptCount val="6"/>
                <c:pt idx="0">
                  <c:v>36190</c:v>
                </c:pt>
                <c:pt idx="1">
                  <c:v>272690</c:v>
                </c:pt>
                <c:pt idx="2">
                  <c:v>29630</c:v>
                </c:pt>
                <c:pt idx="3">
                  <c:v>32440</c:v>
                </c:pt>
                <c:pt idx="4">
                  <c:v>145190</c:v>
                </c:pt>
                <c:pt idx="5">
                  <c:v>177060</c:v>
                </c:pt>
              </c:numCache>
            </c:numRef>
          </c:val>
        </c:ser>
        <c:axId val="64823296"/>
        <c:axId val="64824832"/>
      </c:barChart>
      <c:catAx>
        <c:axId val="64823296"/>
        <c:scaling>
          <c:orientation val="minMax"/>
        </c:scaling>
        <c:axPos val="b"/>
        <c:tickLblPos val="nextTo"/>
        <c:crossAx val="64824832"/>
        <c:crosses val="autoZero"/>
        <c:auto val="1"/>
        <c:lblAlgn val="ctr"/>
        <c:lblOffset val="100"/>
      </c:catAx>
      <c:valAx>
        <c:axId val="6482483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82329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'q3a-t'!$B$1</c:f>
              <c:strCache>
                <c:ptCount val="1"/>
                <c:pt idx="0">
                  <c:v>Sem 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'q3a-t'!$B$2:$B$20</c:f>
              <c:numCache>
                <c:formatCode>General</c:formatCode>
                <c:ptCount val="19"/>
                <c:pt idx="0">
                  <c:v>61558</c:v>
                </c:pt>
                <c:pt idx="1">
                  <c:v>34909</c:v>
                </c:pt>
                <c:pt idx="2">
                  <c:v>17757</c:v>
                </c:pt>
                <c:pt idx="3">
                  <c:v>11166</c:v>
                </c:pt>
                <c:pt idx="4">
                  <c:v>6555</c:v>
                </c:pt>
                <c:pt idx="5">
                  <c:v>6734</c:v>
                </c:pt>
                <c:pt idx="6">
                  <c:v>5354</c:v>
                </c:pt>
                <c:pt idx="7">
                  <c:v>5154</c:v>
                </c:pt>
                <c:pt idx="8">
                  <c:v>4370</c:v>
                </c:pt>
                <c:pt idx="9">
                  <c:v>5075</c:v>
                </c:pt>
                <c:pt idx="10">
                  <c:v>3602</c:v>
                </c:pt>
                <c:pt idx="11">
                  <c:v>3541</c:v>
                </c:pt>
                <c:pt idx="12">
                  <c:v>3410</c:v>
                </c:pt>
                <c:pt idx="13">
                  <c:v>3355</c:v>
                </c:pt>
                <c:pt idx="14">
                  <c:v>3268</c:v>
                </c:pt>
                <c:pt idx="15">
                  <c:v>4126</c:v>
                </c:pt>
                <c:pt idx="16">
                  <c:v>4035</c:v>
                </c:pt>
                <c:pt idx="17">
                  <c:v>4093</c:v>
                </c:pt>
                <c:pt idx="18">
                  <c:v>2945</c:v>
                </c:pt>
              </c:numCache>
            </c:numRef>
          </c:val>
        </c:ser>
        <c:ser>
          <c:idx val="1"/>
          <c:order val="1"/>
          <c:tx>
            <c:strRef>
              <c:f>'q3a-t'!$C$1</c:f>
              <c:strCache>
                <c:ptCount val="1"/>
                <c:pt idx="0">
                  <c:v>Sem 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'q3a-t'!$C$2:$C$20</c:f>
              <c:numCache>
                <c:formatCode>General</c:formatCode>
                <c:ptCount val="19"/>
                <c:pt idx="0">
                  <c:v>54631</c:v>
                </c:pt>
                <c:pt idx="1">
                  <c:v>30077</c:v>
                </c:pt>
                <c:pt idx="2">
                  <c:v>14844</c:v>
                </c:pt>
                <c:pt idx="3">
                  <c:v>8676</c:v>
                </c:pt>
                <c:pt idx="4">
                  <c:v>4692</c:v>
                </c:pt>
                <c:pt idx="5">
                  <c:v>4478</c:v>
                </c:pt>
                <c:pt idx="6">
                  <c:v>3747</c:v>
                </c:pt>
                <c:pt idx="7">
                  <c:v>3609</c:v>
                </c:pt>
                <c:pt idx="8">
                  <c:v>3085</c:v>
                </c:pt>
                <c:pt idx="9">
                  <c:v>2850</c:v>
                </c:pt>
                <c:pt idx="10">
                  <c:v>2397</c:v>
                </c:pt>
                <c:pt idx="11">
                  <c:v>2201</c:v>
                </c:pt>
                <c:pt idx="12">
                  <c:v>2193</c:v>
                </c:pt>
                <c:pt idx="13">
                  <c:v>2058</c:v>
                </c:pt>
                <c:pt idx="14">
                  <c:v>1874</c:v>
                </c:pt>
                <c:pt idx="15">
                  <c:v>1926</c:v>
                </c:pt>
                <c:pt idx="16">
                  <c:v>1560</c:v>
                </c:pt>
                <c:pt idx="17">
                  <c:v>1523</c:v>
                </c:pt>
                <c:pt idx="18">
                  <c:v>1464</c:v>
                </c:pt>
              </c:numCache>
            </c:numRef>
          </c:val>
        </c:ser>
        <c:ser>
          <c:idx val="2"/>
          <c:order val="2"/>
          <c:tx>
            <c:strRef>
              <c:f>'q3a-t'!$D$1</c:f>
              <c:strCache>
                <c:ptCount val="1"/>
                <c:pt idx="0">
                  <c:v>Threads
Execução 1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'q3a-t'!$D$2:$D$20</c:f>
              <c:numCache>
                <c:formatCode>General</c:formatCode>
                <c:ptCount val="19"/>
                <c:pt idx="0">
                  <c:v>19627</c:v>
                </c:pt>
                <c:pt idx="1">
                  <c:v>11290</c:v>
                </c:pt>
                <c:pt idx="2">
                  <c:v>6982</c:v>
                </c:pt>
                <c:pt idx="3">
                  <c:v>4810</c:v>
                </c:pt>
                <c:pt idx="4">
                  <c:v>3561</c:v>
                </c:pt>
                <c:pt idx="5">
                  <c:v>3496</c:v>
                </c:pt>
                <c:pt idx="6">
                  <c:v>3354</c:v>
                </c:pt>
                <c:pt idx="7">
                  <c:v>3333</c:v>
                </c:pt>
                <c:pt idx="8">
                  <c:v>3055</c:v>
                </c:pt>
                <c:pt idx="9">
                  <c:v>3025</c:v>
                </c:pt>
                <c:pt idx="10">
                  <c:v>2873</c:v>
                </c:pt>
                <c:pt idx="11">
                  <c:v>2799</c:v>
                </c:pt>
                <c:pt idx="12">
                  <c:v>2769</c:v>
                </c:pt>
                <c:pt idx="13">
                  <c:v>2861</c:v>
                </c:pt>
                <c:pt idx="14">
                  <c:v>2713</c:v>
                </c:pt>
                <c:pt idx="15">
                  <c:v>2606</c:v>
                </c:pt>
                <c:pt idx="16">
                  <c:v>2679</c:v>
                </c:pt>
                <c:pt idx="17">
                  <c:v>2676</c:v>
                </c:pt>
                <c:pt idx="18">
                  <c:v>2718</c:v>
                </c:pt>
              </c:numCache>
            </c:numRef>
          </c:val>
        </c:ser>
        <c:ser>
          <c:idx val="3"/>
          <c:order val="3"/>
          <c:tx>
            <c:strRef>
              <c:f>'q3a-t'!$E$1</c:f>
              <c:strCache>
                <c:ptCount val="1"/>
                <c:pt idx="0">
                  <c:v>Threads
Execução 2</c:v>
                </c:pt>
              </c:strCache>
            </c:strRef>
          </c:tx>
          <c:marker>
            <c:symbol val="none"/>
          </c:marker>
          <c:cat>
            <c:numRef>
              <c:f>'q3a-t'!$A$2:$A$20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'q3a-t'!$E$2:$E$20</c:f>
              <c:numCache>
                <c:formatCode>General</c:formatCode>
                <c:ptCount val="19"/>
                <c:pt idx="0">
                  <c:v>10079</c:v>
                </c:pt>
                <c:pt idx="1">
                  <c:v>7033</c:v>
                </c:pt>
                <c:pt idx="2">
                  <c:v>3945</c:v>
                </c:pt>
                <c:pt idx="3">
                  <c:v>2944</c:v>
                </c:pt>
                <c:pt idx="4">
                  <c:v>2011</c:v>
                </c:pt>
                <c:pt idx="5">
                  <c:v>1686</c:v>
                </c:pt>
                <c:pt idx="6">
                  <c:v>1644</c:v>
                </c:pt>
                <c:pt idx="7">
                  <c:v>1570</c:v>
                </c:pt>
                <c:pt idx="8">
                  <c:v>1391</c:v>
                </c:pt>
                <c:pt idx="9">
                  <c:v>1281</c:v>
                </c:pt>
                <c:pt idx="10">
                  <c:v>1230</c:v>
                </c:pt>
                <c:pt idx="11">
                  <c:v>1191</c:v>
                </c:pt>
                <c:pt idx="12">
                  <c:v>1055</c:v>
                </c:pt>
                <c:pt idx="13">
                  <c:v>1002</c:v>
                </c:pt>
                <c:pt idx="14">
                  <c:v>1017</c:v>
                </c:pt>
                <c:pt idx="15">
                  <c:v>1097</c:v>
                </c:pt>
                <c:pt idx="16">
                  <c:v>1120</c:v>
                </c:pt>
                <c:pt idx="17">
                  <c:v>886</c:v>
                </c:pt>
                <c:pt idx="18">
                  <c:v>1076</c:v>
                </c:pt>
              </c:numCache>
            </c:numRef>
          </c:val>
        </c:ser>
        <c:marker val="1"/>
        <c:axId val="64855040"/>
        <c:axId val="64869120"/>
      </c:lineChart>
      <c:catAx>
        <c:axId val="64855040"/>
        <c:scaling>
          <c:orientation val="minMax"/>
        </c:scaling>
        <c:axPos val="b"/>
        <c:numFmt formatCode="General" sourceLinked="1"/>
        <c:tickLblPos val="nextTo"/>
        <c:crossAx val="64869120"/>
        <c:crosses val="autoZero"/>
        <c:auto val="1"/>
        <c:lblAlgn val="ctr"/>
        <c:lblOffset val="100"/>
      </c:catAx>
      <c:valAx>
        <c:axId val="64869120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485504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'q3a-t-m'!$B$1</c:f>
              <c:strCache>
                <c:ptCount val="1"/>
                <c:pt idx="0">
                  <c:v>Sem 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'q3a-t-m'!$B$2:$B$20</c:f>
              <c:numCache>
                <c:formatCode>General</c:formatCode>
                <c:ptCount val="19"/>
                <c:pt idx="0">
                  <c:v>32560</c:v>
                </c:pt>
                <c:pt idx="1">
                  <c:v>36130</c:v>
                </c:pt>
                <c:pt idx="2">
                  <c:v>42380</c:v>
                </c:pt>
                <c:pt idx="3">
                  <c:v>102810</c:v>
                </c:pt>
                <c:pt idx="4">
                  <c:v>270880</c:v>
                </c:pt>
                <c:pt idx="5">
                  <c:v>269380</c:v>
                </c:pt>
                <c:pt idx="6">
                  <c:v>178690</c:v>
                </c:pt>
                <c:pt idx="7">
                  <c:v>178500</c:v>
                </c:pt>
                <c:pt idx="8">
                  <c:v>179810</c:v>
                </c:pt>
                <c:pt idx="9">
                  <c:v>179750</c:v>
                </c:pt>
                <c:pt idx="10">
                  <c:v>179630</c:v>
                </c:pt>
                <c:pt idx="11">
                  <c:v>179560</c:v>
                </c:pt>
                <c:pt idx="12">
                  <c:v>179560</c:v>
                </c:pt>
                <c:pt idx="13">
                  <c:v>179750</c:v>
                </c:pt>
                <c:pt idx="14">
                  <c:v>179380</c:v>
                </c:pt>
                <c:pt idx="15">
                  <c:v>178310</c:v>
                </c:pt>
                <c:pt idx="16">
                  <c:v>177060</c:v>
                </c:pt>
                <c:pt idx="17">
                  <c:v>177130</c:v>
                </c:pt>
                <c:pt idx="18">
                  <c:v>177000</c:v>
                </c:pt>
              </c:numCache>
            </c:numRef>
          </c:val>
        </c:ser>
        <c:ser>
          <c:idx val="1"/>
          <c:order val="1"/>
          <c:tx>
            <c:strRef>
              <c:f>'q3a-t-m'!$C$1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cat>
            <c:numRef>
              <c:f>'q3a-t-m'!$A$2:$A$20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  <c:pt idx="6">
                  <c:v>27</c:v>
                </c:pt>
                <c:pt idx="7">
                  <c:v>30</c:v>
                </c:pt>
                <c:pt idx="8">
                  <c:v>40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125</c:v>
                </c:pt>
                <c:pt idx="16">
                  <c:v>150</c:v>
                </c:pt>
                <c:pt idx="17">
                  <c:v>170</c:v>
                </c:pt>
                <c:pt idx="18">
                  <c:v>174</c:v>
                </c:pt>
              </c:numCache>
            </c:numRef>
          </c:cat>
          <c:val>
            <c:numRef>
              <c:f>'q3a-t-m'!$C$2:$C$20</c:f>
              <c:numCache>
                <c:formatCode>General</c:formatCode>
                <c:ptCount val="19"/>
                <c:pt idx="0">
                  <c:v>359060</c:v>
                </c:pt>
                <c:pt idx="1">
                  <c:v>360000</c:v>
                </c:pt>
                <c:pt idx="2">
                  <c:v>358810</c:v>
                </c:pt>
                <c:pt idx="3">
                  <c:v>358810</c:v>
                </c:pt>
                <c:pt idx="4">
                  <c:v>342690</c:v>
                </c:pt>
                <c:pt idx="5">
                  <c:v>271810</c:v>
                </c:pt>
                <c:pt idx="6">
                  <c:v>271380</c:v>
                </c:pt>
                <c:pt idx="7">
                  <c:v>271000</c:v>
                </c:pt>
                <c:pt idx="8">
                  <c:v>270500</c:v>
                </c:pt>
                <c:pt idx="9">
                  <c:v>178190</c:v>
                </c:pt>
                <c:pt idx="10">
                  <c:v>178190</c:v>
                </c:pt>
                <c:pt idx="11">
                  <c:v>178060</c:v>
                </c:pt>
                <c:pt idx="12">
                  <c:v>177630</c:v>
                </c:pt>
                <c:pt idx="13">
                  <c:v>177310</c:v>
                </c:pt>
                <c:pt idx="14">
                  <c:v>177380</c:v>
                </c:pt>
                <c:pt idx="15">
                  <c:v>176500</c:v>
                </c:pt>
                <c:pt idx="16">
                  <c:v>177750</c:v>
                </c:pt>
                <c:pt idx="17">
                  <c:v>177690</c:v>
                </c:pt>
                <c:pt idx="18">
                  <c:v>177690</c:v>
                </c:pt>
              </c:numCache>
            </c:numRef>
          </c:val>
        </c:ser>
        <c:marker val="1"/>
        <c:axId val="68887680"/>
        <c:axId val="68889216"/>
      </c:lineChart>
      <c:catAx>
        <c:axId val="68887680"/>
        <c:scaling>
          <c:orientation val="minMax"/>
        </c:scaling>
        <c:axPos val="b"/>
        <c:numFmt formatCode="General" sourceLinked="1"/>
        <c:tickLblPos val="nextTo"/>
        <c:crossAx val="68889216"/>
        <c:crosses val="autoZero"/>
        <c:auto val="1"/>
        <c:lblAlgn val="ctr"/>
        <c:lblOffset val="100"/>
      </c:catAx>
      <c:valAx>
        <c:axId val="68889216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8887680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Memória (MB)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q4a!$A$2</c:f>
              <c:strCache>
                <c:ptCount val="1"/>
                <c:pt idx="0">
                  <c:v>Execução 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"/>
                    <a:satMod val="255000"/>
                  </a:schemeClr>
                </a:gs>
                <a:gs pos="55000">
                  <a:schemeClr val="accent4">
                    <a:tint val="12000"/>
                    <a:satMod val="255000"/>
                  </a:schemeClr>
                </a:gs>
                <a:gs pos="100000">
                  <a:schemeClr val="accent4">
                    <a:tint val="45000"/>
                    <a:satMod val="250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q4a!$B$2:$F$2</c:f>
              <c:numCache>
                <c:formatCode>General</c:formatCode>
                <c:ptCount val="5"/>
                <c:pt idx="0">
                  <c:v>94283</c:v>
                </c:pt>
                <c:pt idx="1">
                  <c:v>345433</c:v>
                </c:pt>
                <c:pt idx="2">
                  <c:v>404351</c:v>
                </c:pt>
                <c:pt idx="3">
                  <c:v>21992</c:v>
                </c:pt>
                <c:pt idx="4">
                  <c:v>12831</c:v>
                </c:pt>
              </c:numCache>
            </c:numRef>
          </c:val>
        </c:ser>
        <c:ser>
          <c:idx val="1"/>
          <c:order val="1"/>
          <c:tx>
            <c:strRef>
              <c:f>q4a!$A$3</c:f>
              <c:strCache>
                <c:ptCount val="1"/>
                <c:pt idx="0">
                  <c:v>Execução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43000"/>
                    <a:satMod val="165000"/>
                  </a:schemeClr>
                </a:gs>
                <a:gs pos="55000">
                  <a:schemeClr val="accent1">
                    <a:tint val="83000"/>
                    <a:satMod val="155000"/>
                  </a:schemeClr>
                </a:gs>
                <a:gs pos="100000">
                  <a:schemeClr val="accent1">
                    <a:shade val="85000"/>
                  </a:schemeClr>
                </a:gs>
              </a:gsLst>
              <a:path path="circle">
                <a:fillToRect l="-40000" t="-90000" r="140000" b="190000"/>
              </a:path>
            </a:gradFill>
            <a:ln w="9525" cap="flat" cmpd="sng" algn="ctr">
              <a:solidFill>
                <a:schemeClr val="accent1"/>
              </a:solidFill>
              <a:prstDash val="solid"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c:spPr>
          <c:cat>
            <c:strRef>
              <c:f>q4a!$B$1:$F$1</c:f>
              <c:strCache>
                <c:ptCount val="5"/>
                <c:pt idx="0">
                  <c:v>Jena</c:v>
                </c:pt>
                <c:pt idx="1">
                  <c:v>Sesame</c:v>
                </c:pt>
                <c:pt idx="2">
                  <c:v>BJ</c:v>
                </c:pt>
                <c:pt idx="3">
                  <c:v>SBJ</c:v>
                </c:pt>
                <c:pt idx="4">
                  <c:v>SBJ-T</c:v>
                </c:pt>
              </c:strCache>
            </c:strRef>
          </c:cat>
          <c:val>
            <c:numRef>
              <c:f>q4a!$B$3:$F$3</c:f>
              <c:numCache>
                <c:formatCode>General</c:formatCode>
                <c:ptCount val="5"/>
                <c:pt idx="0">
                  <c:v>88531</c:v>
                </c:pt>
                <c:pt idx="1">
                  <c:v>339741</c:v>
                </c:pt>
                <c:pt idx="2">
                  <c:v>397230</c:v>
                </c:pt>
                <c:pt idx="3">
                  <c:v>18697</c:v>
                </c:pt>
                <c:pt idx="4">
                  <c:v>7416</c:v>
                </c:pt>
              </c:numCache>
            </c:numRef>
          </c:val>
        </c:ser>
        <c:axId val="69085824"/>
        <c:axId val="52973952"/>
      </c:barChart>
      <c:catAx>
        <c:axId val="69085824"/>
        <c:scaling>
          <c:orientation val="minMax"/>
        </c:scaling>
        <c:axPos val="b"/>
        <c:tickLblPos val="nextTo"/>
        <c:crossAx val="52973952"/>
        <c:crosses val="autoZero"/>
        <c:auto val="1"/>
        <c:lblAlgn val="ctr"/>
        <c:lblOffset val="100"/>
      </c:catAx>
      <c:valAx>
        <c:axId val="52973952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4"/>
              </a:solidFill>
              <a:prstDash val="soli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c:spPr>
        </c:majorGridlines>
        <c:numFmt formatCode="General" sourceLinked="1"/>
        <c:tickLblPos val="nextTo"/>
        <c:crossAx val="6908582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pt-BR"/>
                    <a:t>Tempo (segundos)</a:t>
                  </a:r>
                </a:p>
              </c:rich>
            </c:tx>
          </c:dispUnitsLbl>
        </c:dispUnits>
      </c:valAx>
    </c:plotArea>
    <c:legend>
      <c:legendPos val="r"/>
    </c:legend>
    <c:plotVisOnly val="1"/>
  </c:chart>
  <c:spPr>
    <a:gradFill rotWithShape="1">
      <a:gsLst>
        <a:gs pos="0">
          <a:schemeClr val="accent6">
            <a:tint val="1000"/>
            <a:satMod val="255000"/>
          </a:schemeClr>
        </a:gs>
        <a:gs pos="55000">
          <a:schemeClr val="accent6">
            <a:tint val="12000"/>
            <a:satMod val="255000"/>
          </a:schemeClr>
        </a:gs>
        <a:gs pos="100000">
          <a:schemeClr val="accent6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6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7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069CF6-CE5C-4BF2-9027-6A32FB544392}" type="datetimeFigureOut">
              <a:rPr lang="en-US"/>
              <a:pPr>
                <a:defRPr/>
              </a:pPr>
              <a:t>1/5/2014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42C708-DFCA-4FE0-8C55-B6E850DE0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5BFB97-112D-4B15-9F3A-EE4BDAB8A6D1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BB2686-F5E8-4B8F-9908-6852F004CA2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i="1" smtClean="0"/>
              <a:t>Semantic Web Data Mashup (SWDM)</a:t>
            </a:r>
            <a:r>
              <a:rPr lang="pt-BR" smtClean="0"/>
              <a:t>: Um </a:t>
            </a:r>
            <a:r>
              <a:rPr lang="pt-BR" i="1" smtClean="0"/>
              <a:t>Framework</a:t>
            </a:r>
            <a:r>
              <a:rPr lang="pt-BR" smtClean="0"/>
              <a:t> para Construção de </a:t>
            </a:r>
            <a:r>
              <a:rPr lang="pt-BR" i="1" smtClean="0"/>
              <a:t>Linked Data Mashups</a:t>
            </a:r>
            <a:r>
              <a:rPr lang="pt-BR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de </a:t>
            </a:r>
            <a:r>
              <a:rPr lang="pt-BR" i="1" smtClean="0"/>
              <a:t>mashups</a:t>
            </a:r>
            <a:r>
              <a:rPr lang="pt-BR" smtClean="0"/>
              <a:t>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Usando Tecnologias da Web Semântica para Construção e Execução de Mashups de Dados</a:t>
            </a:r>
          </a:p>
          <a:p>
            <a:pPr eaLnBrk="1" hangingPunct="1">
              <a:spcBef>
                <a:spcPct val="0"/>
              </a:spcBef>
            </a:pPr>
            <a:r>
              <a:rPr lang="pt-BR" smtClean="0"/>
              <a:t>Um ambiente para execução de mashup de dados sobre Linked Data</a:t>
            </a:r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8D3626-810F-4935-B50F-BAD4E2E13AB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47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94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3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5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1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0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688"/>
            <a:ext cx="8229600" cy="10668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7AB0-3D83-47F8-A069-59AED38607DB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2D2B7-3F3F-497A-8D2C-F304C283001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BA54F-2996-4B19-8611-884AE763EE0E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B5A1F-32C3-4A7B-82DB-365D0636551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21D6-1F93-4EA8-9921-AAEB426C2BFC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0652B-52A5-4409-B888-897FD61AA1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9C28-9804-483E-8E04-94D081F64229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1899B-9E4E-4F08-93C7-C9CA5FACD65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A7F3F6-52E5-47CF-AE54-BDA9678BD141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E0E274-8C4B-41B9-A08C-02985A1E7F1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41C9-2386-43C3-BBEB-96A34B4F3101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4B36A-52F1-47B1-A1AA-48E99C6B4C5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A690-F43F-4B07-A7A8-0FA7B9670FFE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023C-86A1-492D-AF7D-2BA64CAA51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CF223-3BF2-4F3B-B895-B2A615B82D42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2DD9E-F764-4B9F-B35F-6329533B638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FD51-C9DE-4011-AD64-1BF42E32C6BD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6929E-42D3-4170-8462-F30142AEEA1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0601A-7DA8-4C12-8648-C09B592706BB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F0E4-AB91-4D2C-809C-4EAA7F60254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A7757E-ECD0-4FD1-856B-78E77E2E09B4}" type="datetimeFigureOut">
              <a:rPr lang="pt-BR"/>
              <a:pPr>
                <a:defRPr/>
              </a:pPr>
              <a:t>05/01/2014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1744D-91BD-40D3-AA82-9DD6A5FE4F1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91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4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???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oleObject" Target="???" TargetMode="External"/><Relationship Id="rId4" Type="http://schemas.openxmlformats.org/officeDocument/2006/relationships/oleObject" Target="../embeddings/oleObject7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57188" y="3929063"/>
            <a:ext cx="8786812" cy="292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4338" name="Título 1"/>
          <p:cNvSpPr>
            <a:spLocks noGrp="1"/>
          </p:cNvSpPr>
          <p:nvPr>
            <p:ph type="ctrTitle" idx="4294967295"/>
          </p:nvPr>
        </p:nvSpPr>
        <p:spPr>
          <a:xfrm>
            <a:off x="323850" y="1268413"/>
            <a:ext cx="8458200" cy="2085975"/>
          </a:xfrm>
        </p:spPr>
        <p:txBody>
          <a:bodyPr anchor="b"/>
          <a:lstStyle/>
          <a:p>
            <a:pPr eaLnBrk="1" hangingPunct="1"/>
            <a:r>
              <a:rPr lang="pt-BR" sz="3200" i="1" smtClean="0">
                <a:solidFill>
                  <a:schemeClr val="tx1"/>
                </a:solidFill>
              </a:rPr>
              <a:t>Uma Abordagem para Publicação de Visões RDF de Dados Relacionais</a:t>
            </a:r>
          </a:p>
        </p:txBody>
      </p:sp>
      <p:sp>
        <p:nvSpPr>
          <p:cNvPr id="14339" name="Subtítulo 2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7972425" cy="2243138"/>
          </a:xfrm>
        </p:spPr>
        <p:txBody>
          <a:bodyPr/>
          <a:lstStyle/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Luís Eufrasio Teixeira Neto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  <a:latin typeface="Consolas" pitchFamily="49" charset="0"/>
              </a:rPr>
              <a:t>luiseufrasio@gmail.com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Orientadora: Vânia Maria Ponte Vidal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Co-orientador: José Maria da Silva Monteiro Filho </a:t>
            </a: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endParaRPr lang="pt-BR" sz="2200" smtClean="0">
              <a:solidFill>
                <a:schemeClr val="tx2"/>
              </a:solidFill>
            </a:endParaRPr>
          </a:p>
          <a:p>
            <a:pPr marL="63500" indent="0"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solidFill>
                  <a:schemeClr val="tx2"/>
                </a:solidFill>
              </a:rPr>
              <a:t>MDCC – UFC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078548" y="5476889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4343" name="Imagem 13" descr="linkeddat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357188"/>
            <a:ext cx="1781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CaixaDeTexto 15"/>
          <p:cNvSpPr txBox="1">
            <a:spLocks noChangeArrowheads="1"/>
          </p:cNvSpPr>
          <p:nvPr/>
        </p:nvSpPr>
        <p:spPr bwMode="auto">
          <a:xfrm>
            <a:off x="357188" y="404813"/>
            <a:ext cx="5467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latin typeface="Georgia" pitchFamily="18" charset="0"/>
              </a:rPr>
              <a:t>UNIVERSIDADE FEDERAL DO CEARÁ</a:t>
            </a:r>
          </a:p>
          <a:p>
            <a:r>
              <a:rPr lang="pt-BR" b="1">
                <a:latin typeface="Georgia" pitchFamily="18" charset="0"/>
              </a:rPr>
              <a:t>DEPARTAMENTO DE COMPUTAÇÃO</a:t>
            </a:r>
          </a:p>
          <a:p>
            <a:r>
              <a:rPr lang="pt-BR" b="1">
                <a:latin typeface="Georgia" pitchFamily="18" charset="0"/>
              </a:rPr>
              <a:t>MESTRADO EM CIÊNCIA DA COMPUTAÇÃO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5535613"/>
            <a:ext cx="131603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5589588"/>
            <a:ext cx="742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2770" name="Picture 4" descr="mapp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5" name="Imagem 13" descr="puzzl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072198" y="5500702"/>
            <a:ext cx="3000364" cy="12858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313" y="5572125"/>
            <a:ext cx="6035675" cy="1071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3600" i="1" dirty="0">
                <a:solidFill>
                  <a:srgbClr val="000000"/>
                </a:solidFill>
                <a:latin typeface="+mj-lt"/>
                <a:cs typeface="+mn-cs"/>
              </a:rPr>
              <a:t>Regis Pires Magalhães</a:t>
            </a:r>
          </a:p>
          <a:p>
            <a:pPr fontAlgn="auto">
              <a:lnSpc>
                <a:spcPct val="97000"/>
              </a:lnSpc>
              <a:spcBef>
                <a:spcPts val="0"/>
              </a:spcBef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fi-FI" sz="2800" dirty="0">
                <a:solidFill>
                  <a:srgbClr val="000000"/>
                </a:solidFill>
                <a:latin typeface="Consolas" pitchFamily="49" charset="0"/>
                <a:cs typeface="+mn-cs"/>
              </a:rPr>
              <a:t>regispires@lia.ufc.br</a:t>
            </a:r>
          </a:p>
        </p:txBody>
      </p:sp>
      <p:grpSp>
        <p:nvGrpSpPr>
          <p:cNvPr id="364551" name="Group 7"/>
          <p:cNvGrpSpPr>
            <a:grpSpLocks/>
          </p:cNvGrpSpPr>
          <p:nvPr/>
        </p:nvGrpSpPr>
        <p:grpSpPr bwMode="auto">
          <a:xfrm>
            <a:off x="6175375" y="5668963"/>
            <a:ext cx="2728913" cy="927100"/>
            <a:chOff x="4770" y="3960"/>
            <a:chExt cx="924" cy="314"/>
          </a:xfrm>
        </p:grpSpPr>
        <p:pic>
          <p:nvPicPr>
            <p:cNvPr id="364553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70" y="3960"/>
              <a:ext cx="242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4554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7" y="4071"/>
              <a:ext cx="358" cy="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364555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37" y="4020"/>
              <a:ext cx="276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873250" y="96838"/>
            <a:ext cx="719931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Obrigado!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600" dirty="0">
                <a:latin typeface="+mj-lt"/>
                <a:cs typeface="+mn-cs"/>
              </a:rPr>
              <a:t>Dúvidas ou sugestões?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Linked Data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4818" name="Picture 4" descr="mappLinked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686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Linked Data </a:t>
            </a:r>
            <a:r>
              <a:rPr lang="pt-BR" sz="2200" smtClean="0"/>
              <a:t>é um conjunto de </a:t>
            </a:r>
            <a:r>
              <a:rPr lang="pt-BR" sz="2200" smtClean="0">
                <a:solidFill>
                  <a:srgbClr val="FF0000"/>
                </a:solidFill>
              </a:rPr>
              <a:t>melhores práticas </a:t>
            </a:r>
            <a:r>
              <a:rPr lang="pt-BR" sz="2200" smtClean="0"/>
              <a:t>para publicação e consumo de </a:t>
            </a:r>
            <a:r>
              <a:rPr lang="pt-BR" sz="2200" smtClean="0">
                <a:solidFill>
                  <a:srgbClr val="FF0000"/>
                </a:solidFill>
              </a:rPr>
              <a:t>dados estruturados na Web</a:t>
            </a:r>
            <a:r>
              <a:rPr lang="pt-BR" sz="2200" smtClean="0"/>
              <a:t>, permitindo estabelecer </a:t>
            </a:r>
            <a:r>
              <a:rPr lang="pt-BR" sz="2200" smtClean="0">
                <a:solidFill>
                  <a:srgbClr val="FF0000"/>
                </a:solidFill>
              </a:rPr>
              <a:t>ligações</a:t>
            </a:r>
            <a:r>
              <a:rPr lang="pt-BR" sz="2200" smtClean="0"/>
              <a:t> entre itens de diferentes </a:t>
            </a:r>
            <a:r>
              <a:rPr lang="pt-BR" sz="2200" smtClean="0">
                <a:solidFill>
                  <a:srgbClr val="FF0000"/>
                </a:solidFill>
              </a:rPr>
              <a:t>conjuntos de dados </a:t>
            </a:r>
            <a:r>
              <a:rPr lang="pt-BR" sz="2200" smtClean="0"/>
              <a:t>para formar um único </a:t>
            </a:r>
            <a:r>
              <a:rPr lang="pt-BR" sz="2200" smtClean="0">
                <a:solidFill>
                  <a:srgbClr val="FF0000"/>
                </a:solidFill>
              </a:rPr>
              <a:t>espaço de dados global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RDF</a:t>
            </a:r>
            <a:r>
              <a:rPr lang="pt-BR" sz="2200" smtClean="0"/>
              <a:t> – Modelo de dados simples, expressivo, extensível e que permite interligar itens de diferentes fontes de dados.</a:t>
            </a:r>
          </a:p>
          <a:p>
            <a:pPr marL="0" eaLnBrk="1" hangingPunct="1">
              <a:spcBef>
                <a:spcPts val="600"/>
              </a:spcBef>
            </a:pPr>
            <a:endParaRPr lang="pt-BR" sz="2200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URI (ou IRI)</a:t>
            </a:r>
            <a:r>
              <a:rPr lang="pt-BR" sz="2200" b="1" i="1" smtClean="0"/>
              <a:t> </a:t>
            </a:r>
            <a:r>
              <a:rPr lang="pt-BR" sz="2200" smtClean="0"/>
              <a:t>– Usado como mecanismo de nome global.</a:t>
            </a: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endParaRPr lang="pt-BR" sz="2200" b="1" i="1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SPARQL</a:t>
            </a:r>
            <a:r>
              <a:rPr lang="pt-BR" sz="2200" b="1" i="1" smtClean="0"/>
              <a:t> </a:t>
            </a:r>
            <a:r>
              <a:rPr lang="pt-BR" sz="2200" smtClean="0"/>
              <a:t>– a linguagem de consulta recomendada pela W3C para recuperar e manipular dados em RDF.</a:t>
            </a:r>
          </a:p>
          <a:p>
            <a:pPr marL="292100" lvl="1" eaLnBrk="1" hangingPunct="1">
              <a:spcBef>
                <a:spcPts val="600"/>
              </a:spcBef>
            </a:pPr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Conceitos básicos</a:t>
            </a:r>
          </a:p>
        </p:txBody>
      </p:sp>
      <p:sp>
        <p:nvSpPr>
          <p:cNvPr id="389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643063"/>
            <a:ext cx="8229600" cy="4645025"/>
          </a:xfrm>
        </p:spPr>
        <p:txBody>
          <a:bodyPr/>
          <a:lstStyle/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Mapeamentos RDB2RDF </a:t>
            </a:r>
            <a:r>
              <a:rPr lang="pt-BR" sz="2200" smtClean="0"/>
              <a:t>são ...</a:t>
            </a:r>
            <a:r>
              <a:rPr lang="pt-BR" sz="2200" smtClean="0">
                <a:solidFill>
                  <a:srgbClr val="FF0000"/>
                </a:solidFill>
              </a:rPr>
              <a:t> </a:t>
            </a:r>
            <a:r>
              <a:rPr lang="pt-BR" sz="2200" smtClean="0"/>
              <a:t>[HEATH; BIZER, 2011].</a:t>
            </a:r>
          </a:p>
          <a:p>
            <a:pPr marL="0" eaLnBrk="1" hangingPunct="1">
              <a:spcBef>
                <a:spcPts val="600"/>
              </a:spcBef>
            </a:pPr>
            <a:endParaRPr lang="pt-BR" sz="2200" smtClean="0"/>
          </a:p>
          <a:p>
            <a:pPr marL="0" eaLnBrk="1" hangingPunct="1">
              <a:spcBef>
                <a:spcPts val="600"/>
              </a:spcBef>
            </a:pPr>
            <a:r>
              <a:rPr lang="pt-BR" sz="2200" b="1" smtClean="0"/>
              <a:t>R2RML</a:t>
            </a:r>
            <a:r>
              <a:rPr lang="pt-BR" sz="2200" smtClean="0"/>
              <a:t> – Linguagem ...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Estudo de Caso</a:t>
            </a:r>
          </a:p>
        </p:txBody>
      </p:sp>
      <p:sp>
        <p:nvSpPr>
          <p:cNvPr id="40962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1785938"/>
            <a:ext cx="8643938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Banco de Dados Relacional Fonte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ISWC_REL (Banco de Publicações e Autores)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Objetivo: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Publicar os dados relacionais na forma de um grafo RDF utilizando vocabulários conhecidos.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5" descr="ISWC_R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2388" y="1781175"/>
            <a:ext cx="6497637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Esquema Relacional </a:t>
            </a:r>
            <a:r>
              <a:rPr lang="pt-BR" sz="4000" i="1">
                <a:solidFill>
                  <a:schemeClr val="tx2"/>
                </a:solidFill>
                <a:latin typeface="Trebuchet MS" pitchFamily="34" charset="0"/>
              </a:rPr>
              <a:t>ISWC_REL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Imagem 3" descr="malware-problem-solution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642938"/>
            <a:ext cx="1889125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ítulo 1"/>
          <p:cNvSpPr>
            <a:spLocks noGrp="1"/>
          </p:cNvSpPr>
          <p:nvPr>
            <p:ph type="title" idx="4294967295"/>
          </p:nvPr>
        </p:nvSpPr>
        <p:spPr>
          <a:xfrm>
            <a:off x="457200" y="7191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Problema</a:t>
            </a:r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85750" y="2033588"/>
            <a:ext cx="8229600" cy="43243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ferramentas atuais utilizam linguagens próprias para construção dos mapeamentos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Usabilidade é um aspecto importante no cenário de geração de mapeamentos, porém as ferramentas não disponibilizam interfaces amigáveis para criação dos mapeamentos.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Muitas publicações não usam as melhores práticas, pois não seguem nenhum processo formal.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smtClean="0"/>
              <a:t>Resolver problemas de heterogeneidade entre esquemas relacionais e esquemas RDF é um grande desafio.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Contribuições</a:t>
            </a:r>
          </a:p>
        </p:txBody>
      </p:sp>
      <p:sp>
        <p:nvSpPr>
          <p:cNvPr id="4710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Processo em três etapas para publicação dos dados relacionais [VIDAL et al., 2014].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Arquitetura de três camadas para geração de mapeamentos customizados RDB2RDF.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Formalização dos mapeamentos customizados por meio de Assertivas de Correspondência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Especificação e implementação de uma ferramenta gráfica para apoiar a execução do processo [NETO et al., 2013].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2. Fundamentação Teórica</a:t>
            </a:r>
          </a:p>
        </p:txBody>
      </p:sp>
      <p:sp>
        <p:nvSpPr>
          <p:cNvPr id="49154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49155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Semântica</a:t>
            </a:r>
          </a:p>
        </p:txBody>
      </p:sp>
      <p:sp>
        <p:nvSpPr>
          <p:cNvPr id="51202" name="Espaço Reservado para Conteúdo 2"/>
          <p:cNvSpPr>
            <a:spLocks noGrp="1"/>
          </p:cNvSpPr>
          <p:nvPr>
            <p:ph idx="1"/>
          </p:nvPr>
        </p:nvSpPr>
        <p:spPr>
          <a:xfrm>
            <a:off x="285750" y="1785938"/>
            <a:ext cx="85725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Informações na web sendo processadas por máquinas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e não somente por humanos.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Embora sua história tenha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iniciado no começo dos anos 90,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somente em 2001 seus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conceitos básicos foram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padronizados pela W3C.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pt-BR" sz="2600" smtClean="0"/>
              <a:t>Arquitetura da Web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Semântica na forma de “pilha”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Georgia" pitchFamily="18" charset="0"/>
              <a:buNone/>
            </a:pPr>
            <a:r>
              <a:rPr lang="pt-BR" sz="2600" smtClean="0"/>
              <a:t>de camadas.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endParaRPr lang="pt-BR" sz="2600" smtClean="0"/>
          </a:p>
        </p:txBody>
      </p:sp>
      <p:pic>
        <p:nvPicPr>
          <p:cNvPr id="51203" name="Picture 4" descr="Semantic-web-st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2565400"/>
            <a:ext cx="37528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386" name="Retângulo 5"/>
          <p:cNvSpPr>
            <a:spLocks noChangeArrowheads="1"/>
          </p:cNvSpPr>
          <p:nvPr/>
        </p:nvSpPr>
        <p:spPr bwMode="auto">
          <a:xfrm>
            <a:off x="285750" y="2786063"/>
            <a:ext cx="857250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>
                <a:solidFill>
                  <a:schemeClr val="bg1"/>
                </a:solidFill>
                <a:latin typeface="Georgia" pitchFamily="18" charset="0"/>
              </a:rPr>
              <a:t>“Somewhere, something incredible is waiting to be known.”</a:t>
            </a:r>
          </a:p>
          <a:p>
            <a:pPr algn="r"/>
            <a:r>
              <a:rPr lang="pt-BR" i="1">
                <a:solidFill>
                  <a:schemeClr val="bg1"/>
                </a:solidFill>
              </a:rPr>
              <a:t>Carl Sagan</a:t>
            </a:r>
            <a:endParaRPr lang="en-US" sz="2800" i="1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0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Resource Description Framework (RDF)</a:t>
            </a:r>
          </a:p>
        </p:txBody>
      </p:sp>
      <p:sp>
        <p:nvSpPr>
          <p:cNvPr id="53251" name="Rectangle 8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en-US" smtClean="0"/>
              <a:t>Framework para representar informações na Web de forma flexível.</a:t>
            </a:r>
          </a:p>
          <a:p>
            <a:r>
              <a:rPr lang="en-US" smtClean="0"/>
              <a:t>Principal modelo de dados utilizado nas aplicações da Web Semântica.</a:t>
            </a:r>
          </a:p>
          <a:p>
            <a:r>
              <a:rPr lang="en-US" smtClean="0"/>
              <a:t>O </a:t>
            </a:r>
            <a:r>
              <a:rPr lang="en-US" smtClean="0">
                <a:solidFill>
                  <a:srgbClr val="FF3300"/>
                </a:solidFill>
              </a:rPr>
              <a:t>Poder</a:t>
            </a:r>
            <a:r>
              <a:rPr lang="en-US" smtClean="0"/>
              <a:t> do RDF está na sua simplicidade.</a:t>
            </a:r>
          </a:p>
          <a:p>
            <a:pPr lvl="1"/>
            <a:r>
              <a:rPr lang="pt-BR" i="1" smtClean="0"/>
              <a:t>Triplas compostas de: sujeito, predicado (ou propriedade) e objeto (s, p, o)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ítulo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RDF – Exemplo de um Grafo</a:t>
            </a:r>
          </a:p>
        </p:txBody>
      </p:sp>
      <p:sp>
        <p:nvSpPr>
          <p:cNvPr id="55299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“A página Web https://sites.google.com/site/luiseufrasio/ foi criada por Luís Eufrasio.”</a:t>
            </a:r>
            <a:endParaRPr lang="en-US" smtClean="0"/>
          </a:p>
        </p:txBody>
      </p:sp>
      <p:pic>
        <p:nvPicPr>
          <p:cNvPr id="55300" name="Picture 5" descr="Tripla R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076700"/>
            <a:ext cx="533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 descr="r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4221163"/>
            <a:ext cx="237331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ítulo 6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- Sintaxes</a:t>
            </a:r>
          </a:p>
        </p:txBody>
      </p:sp>
      <p:sp>
        <p:nvSpPr>
          <p:cNvPr id="57347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RDF/XML: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&lt;?xml version="1.0"?&gt;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&lt;rdf:RDF xmlns:rdf="http://www.w3.org/1999/02/22-rdf-syntaxns#"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xmlns:dc="http://purl.org/dc/elements/1.1/"&gt;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&lt;rdf:Description   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rdf:about="https://sites.google.com/site/luiseufrasio/"&gt;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pt-BR" sz="1400" b="1" smtClean="0">
                <a:latin typeface="Courier New" pitchFamily="49" charset="0"/>
              </a:rPr>
              <a:t>&lt;dc:creator&gt;Luís Eufrasio&lt;/dc:creator&gt;</a:t>
            </a:r>
          </a:p>
          <a:p>
            <a:pPr>
              <a:buFont typeface="Georgia" pitchFamily="18" charset="0"/>
              <a:buNone/>
            </a:pPr>
            <a:r>
              <a:rPr lang="en-US" sz="1400" b="1" smtClean="0">
                <a:latin typeface="Courier New" pitchFamily="49" charset="0"/>
              </a:rPr>
              <a:t>    &lt;/rdf:Description&gt;</a:t>
            </a: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&lt;/rdf:RDF&gt;</a:t>
            </a:r>
          </a:p>
          <a:p>
            <a:endParaRPr lang="pt-BR" b="1" smtClean="0"/>
          </a:p>
          <a:p>
            <a:r>
              <a:rPr lang="pt-BR" smtClean="0"/>
              <a:t>Turtle: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@prefix dc: &lt;http://purl.org/dc/elements/1.1/&gt; .</a:t>
            </a:r>
          </a:p>
          <a:p>
            <a:pPr>
              <a:buFont typeface="Georgia" pitchFamily="18" charset="0"/>
              <a:buNone/>
            </a:pPr>
            <a:r>
              <a:rPr lang="pt-BR" sz="1400" b="1" smtClean="0">
                <a:latin typeface="Courier New" pitchFamily="49" charset="0"/>
              </a:rPr>
              <a:t>&lt;https://sites.google.com/site/luiseufrasio/&gt; dc:creator 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Luís Eufrasio</a:t>
            </a:r>
            <a:r>
              <a:rPr lang="en-US" sz="1400" b="1" smtClean="0">
                <a:latin typeface="Courier New" pitchFamily="49" charset="0"/>
              </a:rPr>
              <a:t>"</a:t>
            </a:r>
            <a:r>
              <a:rPr lang="pt-BR" sz="1400" b="1" smtClean="0">
                <a:latin typeface="Courier New" pitchFamily="49" charset="0"/>
              </a:rPr>
              <a:t> . </a:t>
            </a: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RDF Schema (RDFS)</a:t>
            </a:r>
          </a:p>
        </p:txBody>
      </p:sp>
      <p:sp>
        <p:nvSpPr>
          <p:cNvPr id="59394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Estende o vocabulário RDF Core.</a:t>
            </a:r>
          </a:p>
          <a:p>
            <a:r>
              <a:rPr lang="pt-BR" smtClean="0"/>
              <a:t>Possibilita a criação de novas classes e propriedades.</a:t>
            </a:r>
          </a:p>
          <a:p>
            <a:pPr marL="742950" lvl="1" indent="-285750"/>
            <a:r>
              <a:rPr lang="pt-BR" i="1" smtClean="0"/>
              <a:t>rdfs:Class </a:t>
            </a:r>
            <a:r>
              <a:rPr lang="pt-BR" smtClean="0"/>
              <a:t>e </a:t>
            </a:r>
            <a:r>
              <a:rPr lang="pt-BR" i="1" smtClean="0"/>
              <a:t>rdfs:Property</a:t>
            </a:r>
            <a:r>
              <a:rPr lang="pt-BR" smtClean="0"/>
              <a:t> </a:t>
            </a:r>
          </a:p>
          <a:p>
            <a:r>
              <a:rPr lang="pt-BR" smtClean="0"/>
              <a:t>Permite a definição de domínios e imagens.</a:t>
            </a:r>
          </a:p>
          <a:p>
            <a:pPr marL="742950" lvl="1" indent="-285750"/>
            <a:r>
              <a:rPr lang="pt-BR" i="1" smtClean="0"/>
              <a:t>rdfs:domain</a:t>
            </a:r>
            <a:r>
              <a:rPr lang="pt-BR" smtClean="0"/>
              <a:t> e </a:t>
            </a:r>
            <a:r>
              <a:rPr lang="pt-BR" i="1" smtClean="0"/>
              <a:t>rdfs:range</a:t>
            </a:r>
            <a:r>
              <a:rPr lang="pt-BR" smtClean="0"/>
              <a:t> </a:t>
            </a:r>
          </a:p>
          <a:p>
            <a:pPr>
              <a:buFont typeface="Georgia" pitchFamily="18" charset="0"/>
              <a:buNone/>
            </a:pPr>
            <a:endParaRPr lang="pt-BR" sz="1400" b="1" smtClean="0">
              <a:latin typeface="Courier New" pitchFamily="49" charset="0"/>
            </a:endParaRPr>
          </a:p>
          <a:p>
            <a:pPr>
              <a:buFont typeface="Georgia" pitchFamily="18" charset="0"/>
              <a:buNone/>
            </a:pPr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2950" y="4652963"/>
            <a:ext cx="1952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Web Ontology Language (OWL)</a:t>
            </a:r>
          </a:p>
        </p:txBody>
      </p:sp>
      <p:sp>
        <p:nvSpPr>
          <p:cNvPr id="61442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Mais expressiva que XML, RDF e RDFS.</a:t>
            </a:r>
          </a:p>
          <a:p>
            <a:r>
              <a:rPr lang="pt-BR" smtClean="0"/>
              <a:t>Três Sublinguagens:</a:t>
            </a:r>
          </a:p>
          <a:p>
            <a:pPr marL="742950" lvl="1" indent="-285750"/>
            <a:r>
              <a:rPr lang="pt-BR" smtClean="0"/>
              <a:t>OWL Lite</a:t>
            </a:r>
          </a:p>
          <a:p>
            <a:pPr marL="742950" lvl="1" indent="-285750"/>
            <a:r>
              <a:rPr lang="pt-BR" smtClean="0"/>
              <a:t>OWL DL</a:t>
            </a:r>
          </a:p>
          <a:p>
            <a:pPr marL="742950" lvl="1" indent="-285750"/>
            <a:r>
              <a:rPr lang="pt-BR" smtClean="0"/>
              <a:t>OWL Full	</a:t>
            </a:r>
          </a:p>
          <a:p>
            <a:r>
              <a:rPr lang="pt-BR" smtClean="0"/>
              <a:t>Recomendada pela W3C para </a:t>
            </a:r>
          </a:p>
          <a:p>
            <a:pPr>
              <a:buFont typeface="Georgia" pitchFamily="18" charset="0"/>
              <a:buNone/>
            </a:pPr>
            <a:r>
              <a:rPr lang="pt-BR" smtClean="0"/>
              <a:t>processamento de dados por aplicações.</a:t>
            </a:r>
          </a:p>
          <a:p>
            <a:endParaRPr lang="en-US" sz="1400" b="1" smtClean="0">
              <a:latin typeface="Courier New" pitchFamily="49" charset="0"/>
            </a:endParaRPr>
          </a:p>
        </p:txBody>
      </p:sp>
      <p:pic>
        <p:nvPicPr>
          <p:cNvPr id="61443" name="Picture 6" descr="ow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4292600"/>
            <a:ext cx="1581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Infraestrutura de Linked Data</a:t>
            </a:r>
          </a:p>
        </p:txBody>
      </p:sp>
      <p:pic>
        <p:nvPicPr>
          <p:cNvPr id="63490" name="Picture 6" descr="Linked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205038"/>
            <a:ext cx="4038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smtClean="0"/>
              <a:t>RDB to RDF Mapping Language (R2RML)</a:t>
            </a:r>
            <a:r>
              <a:rPr lang="pt-BR" sz="3600" smtClean="0"/>
              <a:t> </a:t>
            </a:r>
          </a:p>
        </p:txBody>
      </p:sp>
      <p:sp>
        <p:nvSpPr>
          <p:cNvPr id="65538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Linguagem para criação de </a:t>
            </a:r>
            <a:r>
              <a:rPr lang="pt-BR" smtClean="0">
                <a:solidFill>
                  <a:srgbClr val="FF3300"/>
                </a:solidFill>
              </a:rPr>
              <a:t>mapeamentos customizados</a:t>
            </a:r>
            <a:r>
              <a:rPr lang="pt-BR" smtClean="0"/>
              <a:t> de bancos de dados relacionais para </a:t>
            </a:r>
            <a:r>
              <a:rPr lang="pt-BR" i="1" smtClean="0"/>
              <a:t>datasets</a:t>
            </a:r>
            <a:r>
              <a:rPr lang="pt-BR" smtClean="0"/>
              <a:t> RDF (DAS et al., 2012 ).</a:t>
            </a:r>
          </a:p>
          <a:p>
            <a:r>
              <a:rPr lang="en-US" smtClean="0"/>
              <a:t>Entrada:</a:t>
            </a:r>
          </a:p>
          <a:p>
            <a:pPr lvl="1"/>
            <a:r>
              <a:rPr lang="pt-BR" smtClean="0"/>
              <a:t>Um banco de dados relacional.</a:t>
            </a:r>
          </a:p>
          <a:p>
            <a:r>
              <a:rPr lang="en-US" smtClean="0"/>
              <a:t>Saída:</a:t>
            </a:r>
          </a:p>
          <a:p>
            <a:pPr lvl="1"/>
            <a:r>
              <a:rPr lang="pt-BR" smtClean="0"/>
              <a:t>Um </a:t>
            </a:r>
            <a:r>
              <a:rPr lang="pt-BR" i="1" smtClean="0"/>
              <a:t>dataset</a:t>
            </a:r>
            <a:r>
              <a:rPr lang="pt-BR" smtClean="0"/>
              <a:t> RDF.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</a:t>
            </a:r>
            <a:endParaRPr lang="pt-BR" smtClean="0"/>
          </a:p>
        </p:txBody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r>
              <a:rPr lang="pt-BR" smtClean="0"/>
              <a:t>Mapeamentos R2RML referenciam tabelas lógicas.</a:t>
            </a:r>
          </a:p>
          <a:p>
            <a:r>
              <a:rPr lang="en-US" smtClean="0"/>
              <a:t>Uma tabela lógica pode ser:</a:t>
            </a:r>
          </a:p>
          <a:p>
            <a:pPr lvl="1"/>
            <a:r>
              <a:rPr lang="pt-BR" smtClean="0"/>
              <a:t>Uma tabela relacional,</a:t>
            </a:r>
          </a:p>
          <a:p>
            <a:pPr lvl="1"/>
            <a:r>
              <a:rPr lang="pt-BR" smtClean="0"/>
              <a:t>Uma visão relacional, ou</a:t>
            </a:r>
          </a:p>
          <a:p>
            <a:pPr lvl="1"/>
            <a:r>
              <a:rPr lang="pt-BR" smtClean="0"/>
              <a:t>Uma consulta SQL (visão R2RML)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Visão Geral</a:t>
            </a:r>
            <a:endParaRPr lang="pt-BR" smtClean="0"/>
          </a:p>
        </p:txBody>
      </p:sp>
      <p:pic>
        <p:nvPicPr>
          <p:cNvPr id="69634" name="Picture 6" descr="UML overview diagram of R2R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875" y="2276475"/>
            <a:ext cx="51720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pic>
        <p:nvPicPr>
          <p:cNvPr id="71682" name="Picture 5" descr="BD exemp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3" y="2205038"/>
            <a:ext cx="8929687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agem 4" descr="bussola_mauro_olivo_01_xx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4063" y="357188"/>
            <a:ext cx="19907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Agenda</a:t>
            </a:r>
            <a:endParaRPr lang="en-US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71463" y="1714500"/>
            <a:ext cx="8586787" cy="5002213"/>
          </a:xfrm>
        </p:spPr>
        <p:txBody>
          <a:bodyPr/>
          <a:lstStyle/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Introdução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Fundamentação Teórica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Trabalhos Relacionados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Assertivas de Correspondência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Abordagem Proposta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RBA – R2RML By Assertions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Trebuchet MS" pitchFamily="34" charset="0"/>
              <a:buAutoNum type="arabicPeriod"/>
            </a:pPr>
            <a:r>
              <a:rPr lang="pt-BR" sz="2600" smtClean="0"/>
              <a:t>Conclusão e Trabalhos Futuros</a:t>
            </a:r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  <a:p>
            <a:pPr marL="623888" indent="-51435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3730" name="Rectangle 4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577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782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de-DE" sz="1400" smtClean="0">
                <a:latin typeface="Courier New" pitchFamily="49" charset="0"/>
              </a:rPr>
              <a:t>@prefix rr: &lt;http://www.w3.org/ns/r2rml#&gt;.</a:t>
            </a: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@prefix ex: &lt;http://www.exemplo.com/ns#&gt;.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4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Empregados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"http://www.exemplo.com/empregado/{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numEmpregado</a:t>
            </a:r>
            <a:r>
              <a:rPr lang="en-US" sz="14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ex:Empregado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eNome</a:t>
            </a:r>
            <a:r>
              <a:rPr lang="pt-BR" sz="14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endParaRPr lang="en-US" sz="1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7987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ex:quantidadeEmpregados 1 .</a:t>
            </a:r>
            <a:endParaRPr lang="en-US" sz="1600" smtClean="0">
              <a:solidFill>
                <a:srgbClr val="FF33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1922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&lt;#DepartamentoTableView&gt; rr:sqlQuery """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SELECT numDepartamento, dNome, cidade,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(SELECT COUNT(*)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FROM Empregados e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WHERE e.numDepartamento = d.numDepartamento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   ) AS qtdEmpregados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FROM Departamentos d;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>
                <a:latin typeface="Courier New" pitchFamily="49" charset="0"/>
              </a:rPr>
              <a:t>""".</a:t>
            </a:r>
            <a:r>
              <a:rPr lang="pt-BR" sz="1800" smtClean="0">
                <a:latin typeface="Courier New" pitchFamily="49" charset="0"/>
              </a:rPr>
              <a:t> </a:t>
            </a: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397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&lt;#TriplesMap2&gt;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rr:logicalTable &lt;#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DepartamentoTableView</a:t>
            </a:r>
            <a:r>
              <a:rPr lang="en-US" sz="16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rr:template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"http://www.exemplo.com/departamento/{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600" smtClean="0">
                <a:latin typeface="Courier New" pitchFamily="49" charset="0"/>
              </a:rPr>
              <a:t>}";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rr:class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ex:Departmento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rr:predicate 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ex:nome</a:t>
            </a:r>
            <a:r>
              <a:rPr lang="en-US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    rr:objectMap [ rr:column "</a:t>
            </a:r>
            <a:r>
              <a:rPr lang="en-US" sz="1600" smtClean="0">
                <a:solidFill>
                  <a:srgbClr val="FF3300"/>
                </a:solidFill>
                <a:latin typeface="Courier New" pitchFamily="49" charset="0"/>
              </a:rPr>
              <a:t>dNome</a:t>
            </a:r>
            <a:r>
              <a:rPr lang="en-US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pt-BR" sz="1600" smtClean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ex:local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cidade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rr:predicate 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ex:quantidadeEmpregados</a:t>
            </a:r>
            <a:r>
              <a:rPr lang="pt-BR" sz="16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   rr:objectMap [ rr:column "</a:t>
            </a: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qtdEmpregados</a:t>
            </a:r>
            <a:r>
              <a:rPr lang="pt-BR" sz="1600" smtClean="0">
                <a:latin typeface="Courier New" pitchFamily="49" charset="0"/>
              </a:rPr>
              <a:t>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].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6018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Triplas que serão geradas: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endParaRPr lang="pt-BR" sz="16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rdf:type ex:Empregado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&lt;http://www.exemplo.com/empregado/20&gt; ex:nome "VANIA VIDAL"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&lt;http://www.exemplo.com/empregado/20&gt;     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solidFill>
                  <a:srgbClr val="FF3300"/>
                </a:solidFill>
                <a:latin typeface="Courier New" pitchFamily="49" charset="0"/>
              </a:rPr>
              <a:t>     ex:departamento &lt;http://www.exemplo.com/departamento/10&gt;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rdf:type ex:Departmento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ex:nome "COMPUTACAO"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ex:local "FORTALEZA" .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&lt;http://www.exemplo.com/departamento/10&gt;   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600" smtClean="0">
                <a:latin typeface="Courier New" pitchFamily="49" charset="0"/>
              </a:rPr>
              <a:t>     ex:quantidadeEmpregados 1 .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ítulo 6"/>
          <p:cNvSpPr>
            <a:spLocks noGrp="1"/>
          </p:cNvSpPr>
          <p:nvPr>
            <p:ph type="title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R2RML – Exemplo</a:t>
            </a:r>
            <a:endParaRPr lang="pt-BR" smtClean="0"/>
          </a:p>
        </p:txBody>
      </p:sp>
      <p:sp>
        <p:nvSpPr>
          <p:cNvPr id="8806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&lt;#TriplesMap1&gt;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rr:logicalTable [ rr:tableName "Empregados"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</a:t>
            </a:r>
            <a:r>
              <a:rPr lang="en-US" sz="1400" smtClean="0">
                <a:latin typeface="Courier New" pitchFamily="49" charset="0"/>
              </a:rPr>
              <a:t>rr:subjectMap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rr:template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http://www.exemplo.com/empregado/{numEmpregado}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</a:t>
            </a:r>
            <a:r>
              <a:rPr lang="pt-BR" sz="1400" smtClean="0">
                <a:latin typeface="Courier New" pitchFamily="49" charset="0"/>
              </a:rPr>
              <a:t>rr:class ex:Empregado;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ex:nome;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rr:objectMap [ rr:column "eNome"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</a:t>
            </a:r>
            <a:endParaRPr lang="pt-BR" sz="14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rr:predicateObjectMap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rr:predicate 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ex:departamento</a:t>
            </a:r>
            <a:r>
              <a:rPr lang="pt-BR" sz="140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</a:t>
            </a:r>
            <a:r>
              <a:rPr lang="en-US" sz="1400" smtClean="0">
                <a:latin typeface="Courier New" pitchFamily="49" charset="0"/>
              </a:rPr>
              <a:t>rr:objectMap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rr:parentTriplesMap &lt;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#TriplesMap2</a:t>
            </a:r>
            <a:r>
              <a:rPr lang="en-US" sz="1400" smtClean="0">
                <a:latin typeface="Courier New" pitchFamily="49" charset="0"/>
              </a:rPr>
              <a:t>&gt;;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rr:joinCondition [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rr:child "</a:t>
            </a:r>
            <a:r>
              <a:rPr lang="en-US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en-US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en-US" sz="1400" smtClean="0">
                <a:latin typeface="Courier New" pitchFamily="49" charset="0"/>
              </a:rPr>
              <a:t>                </a:t>
            </a:r>
            <a:r>
              <a:rPr lang="pt-BR" sz="1400" smtClean="0">
                <a:latin typeface="Courier New" pitchFamily="49" charset="0"/>
              </a:rPr>
              <a:t>rr:parent "</a:t>
            </a:r>
            <a:r>
              <a:rPr lang="pt-BR" sz="1400" smtClean="0">
                <a:solidFill>
                  <a:srgbClr val="FF3300"/>
                </a:solidFill>
                <a:latin typeface="Courier New" pitchFamily="49" charset="0"/>
              </a:rPr>
              <a:t>numDepartamento</a:t>
            </a:r>
            <a:r>
              <a:rPr lang="pt-BR" sz="1400" smtClean="0">
                <a:latin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    ];</a:t>
            </a:r>
          </a:p>
          <a:p>
            <a:pPr>
              <a:lnSpc>
                <a:spcPct val="80000"/>
              </a:lnSpc>
              <a:buFont typeface="Georgia" pitchFamily="18" charset="0"/>
              <a:buNone/>
            </a:pPr>
            <a:r>
              <a:rPr lang="pt-BR" sz="1400" smtClean="0">
                <a:latin typeface="Courier New" pitchFamily="49" charset="0"/>
              </a:rPr>
              <a:t>    ]. </a:t>
            </a:r>
            <a:r>
              <a:rPr lang="pt-BR" sz="1600" smtClean="0">
                <a:latin typeface="Courier New" pitchFamily="49" charset="0"/>
              </a:rPr>
              <a:t> </a:t>
            </a:r>
            <a:endParaRPr lang="en-US" sz="16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3. Trabalhos Relacionados</a:t>
            </a:r>
          </a:p>
        </p:txBody>
      </p:sp>
      <p:sp>
        <p:nvSpPr>
          <p:cNvPr id="90114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0115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Ferramentas RDB2RDF</a:t>
            </a:r>
          </a:p>
        </p:txBody>
      </p:sp>
      <p:sp>
        <p:nvSpPr>
          <p:cNvPr id="92162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785938"/>
            <a:ext cx="8472487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Triplify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(AUER et al., 2009) </a:t>
            </a:r>
            <a:endParaRPr lang="pt-BR" sz="230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z="2600" smtClean="0"/>
              <a:t>Virtuoso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(ERLING; MIKHAILOV, 2006)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Jena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(CARROLL et al., 2004)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Sesame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pt-BR" smtClean="0"/>
              <a:t>(BROEKSTRA; KAMPMAN, 2001)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1. Introdução</a:t>
            </a:r>
          </a:p>
        </p:txBody>
      </p:sp>
      <p:sp>
        <p:nvSpPr>
          <p:cNvPr id="20482" name="Rectangle 8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algn="r"/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20483" name="Picture 5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ítulo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Plataforma D2RQ</a:t>
            </a:r>
          </a:p>
        </p:txBody>
      </p:sp>
      <p:sp>
        <p:nvSpPr>
          <p:cNvPr id="94210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714500"/>
            <a:ext cx="8786813" cy="4857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b="1" smtClean="0"/>
              <a:t>Linguagem D2RM </a:t>
            </a:r>
            <a:r>
              <a:rPr lang="pt-BR" smtClean="0"/>
              <a:t>(BIZER, 2003)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b="1" smtClean="0"/>
              <a:t>Servidor D2R </a:t>
            </a:r>
            <a:r>
              <a:rPr lang="pt-BR" smtClean="0"/>
              <a:t>(BIZER; CYGANIAK, 2006)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</a:pPr>
            <a:r>
              <a:rPr lang="pt-BR" b="1" smtClean="0"/>
              <a:t>Motor de Regras D2RQ</a:t>
            </a:r>
            <a:r>
              <a:rPr lang="pt-BR" smtClean="0"/>
              <a:t> </a:t>
            </a:r>
          </a:p>
        </p:txBody>
      </p:sp>
      <p:pic>
        <p:nvPicPr>
          <p:cNvPr id="94211" name="Picture 4" descr="D2RQ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3644900"/>
            <a:ext cx="36576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/>
          </p:cNvSpPr>
          <p:nvPr>
            <p:ph type="ctrTitle" idx="4294967295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pt-BR" smtClean="0"/>
              <a:t>4. Assertivas de Correspondência</a:t>
            </a:r>
          </a:p>
        </p:txBody>
      </p:sp>
      <p:sp>
        <p:nvSpPr>
          <p:cNvPr id="96258" name="Rectangle 8"/>
          <p:cNvSpPr>
            <a:spLocks noGrp="1"/>
          </p:cNvSpPr>
          <p:nvPr>
            <p:ph type="subTitle" idx="4294967295"/>
          </p:nvPr>
        </p:nvSpPr>
        <p:spPr>
          <a:xfrm>
            <a:off x="2743200" y="5105400"/>
            <a:ext cx="6400800" cy="1752600"/>
          </a:xfrm>
        </p:spPr>
        <p:txBody>
          <a:bodyPr/>
          <a:lstStyle/>
          <a:p>
            <a:pPr marL="109538" indent="0" algn="r">
              <a:buFont typeface="Georgia" pitchFamily="18" charset="0"/>
              <a:buNone/>
            </a:pPr>
            <a:r>
              <a:rPr lang="pt-BR" sz="2400" i="1" smtClean="0"/>
              <a:t>Uma Abordagem para Publicação de Visões RDF de Dados Relacionais</a:t>
            </a:r>
            <a:endParaRPr lang="en-US" sz="2400" i="1" smtClean="0"/>
          </a:p>
        </p:txBody>
      </p:sp>
      <p:pic>
        <p:nvPicPr>
          <p:cNvPr id="96259" name="Picture 4" descr="semanticcube3448804778_6fc1876655_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4000500"/>
            <a:ext cx="2589212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Assertivas de Correspondência - Definição</a:t>
            </a:r>
          </a:p>
        </p:txBody>
      </p:sp>
      <p:sp>
        <p:nvSpPr>
          <p:cNvPr id="98306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b="1" i="1" smtClean="0"/>
              <a:t>S </a:t>
            </a:r>
            <a:r>
              <a:rPr lang="pt-BR" i="1" smtClean="0"/>
              <a:t>= (</a:t>
            </a:r>
            <a:r>
              <a:rPr lang="pt-BR" b="1" i="1" smtClean="0"/>
              <a:t>R</a:t>
            </a:r>
            <a:r>
              <a:rPr lang="pt-BR" i="1" smtClean="0"/>
              <a:t>, </a:t>
            </a:r>
            <a:r>
              <a:rPr lang="pt-BR" b="1" i="1" smtClean="0">
                <a:sym typeface="Symbol" pitchFamily="18" charset="2"/>
              </a:rPr>
              <a:t></a:t>
            </a:r>
            <a:r>
              <a:rPr lang="pt-BR" i="1" smtClean="0"/>
              <a:t>) </a:t>
            </a:r>
            <a:r>
              <a:rPr lang="pt-BR" smtClean="0"/>
              <a:t>um esquema relacional fonte</a:t>
            </a:r>
          </a:p>
          <a:p>
            <a:endParaRPr lang="pt-BR" smtClean="0"/>
          </a:p>
          <a:p>
            <a:r>
              <a:rPr lang="pt-BR" b="1" i="1" smtClean="0"/>
              <a:t>O </a:t>
            </a:r>
            <a:r>
              <a:rPr lang="pt-BR" i="1" smtClean="0"/>
              <a:t>= (</a:t>
            </a:r>
            <a:r>
              <a:rPr lang="pt-BR" b="1" i="1" smtClean="0"/>
              <a:t>V</a:t>
            </a:r>
            <a:r>
              <a:rPr lang="pt-BR" i="1" smtClean="0"/>
              <a:t>, </a:t>
            </a:r>
            <a:r>
              <a:rPr lang="pt-BR" i="1" smtClean="0">
                <a:sym typeface="Symbol" pitchFamily="18" charset="2"/>
              </a:rPr>
              <a:t></a:t>
            </a:r>
            <a:r>
              <a:rPr lang="pt-BR" i="1" smtClean="0"/>
              <a:t>) </a:t>
            </a:r>
            <a:r>
              <a:rPr lang="pt-BR" smtClean="0"/>
              <a:t>uma ontologia alvo</a:t>
            </a:r>
          </a:p>
          <a:p>
            <a:endParaRPr lang="pt-BR" smtClean="0"/>
          </a:p>
          <a:p>
            <a:r>
              <a:rPr lang="pt-BR" b="1" i="1" smtClean="0"/>
              <a:t>A </a:t>
            </a:r>
            <a:r>
              <a:rPr lang="pt-BR" smtClean="0"/>
              <a:t>um</a:t>
            </a:r>
            <a:r>
              <a:rPr lang="pt-BR" i="1" smtClean="0"/>
              <a:t> conjunto de assertivas de correspondência que </a:t>
            </a:r>
            <a:r>
              <a:rPr lang="pt-BR" smtClean="0"/>
              <a:t>especifica mapeamentos de </a:t>
            </a:r>
            <a:r>
              <a:rPr lang="pt-BR" b="1" i="1" smtClean="0"/>
              <a:t>O</a:t>
            </a:r>
            <a:r>
              <a:rPr lang="pt-BR" smtClean="0"/>
              <a:t> nos termos de </a:t>
            </a:r>
            <a:r>
              <a:rPr lang="pt-BR" b="1" i="1" smtClean="0"/>
              <a:t>S</a:t>
            </a:r>
            <a:r>
              <a:rPr lang="pt-BR" smtClean="0"/>
              <a:t>:</a:t>
            </a:r>
          </a:p>
          <a:p>
            <a:pPr lvl="1"/>
            <a:r>
              <a:rPr lang="pt-BR" b="1" i="1" smtClean="0"/>
              <a:t>A : O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pt-BR" b="1" i="1" smtClean="0"/>
              <a:t> S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0354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>
              <a:lnSpc>
                <a:spcPct val="90000"/>
              </a:lnSpc>
            </a:pPr>
            <a:r>
              <a:rPr lang="pt-BR" smtClean="0"/>
              <a:t>Assertiva de Correspondência de Classe (ACC)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>
              <a:lnSpc>
                <a:spcPct val="90000"/>
              </a:lnSpc>
              <a:buFont typeface="Georgia" pitchFamily="18" charset="0"/>
              <a:buAutoNum type="arabicPeriod"/>
            </a:pPr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r>
              <a:rPr lang="pt-BR" smtClean="0"/>
              <a:t> 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C </a:t>
            </a:r>
            <a:r>
              <a:rPr lang="en-US" smtClean="0"/>
              <a:t>é uma classe do vocabulário </a:t>
            </a:r>
            <a:r>
              <a:rPr lang="en-US" b="1" i="1" smtClean="0"/>
              <a:t>V</a:t>
            </a:r>
          </a:p>
          <a:p>
            <a:pPr marL="947738" lvl="1" indent="-536575">
              <a:lnSpc>
                <a:spcPct val="90000"/>
              </a:lnSpc>
            </a:pPr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A</a:t>
            </a:r>
            <a:r>
              <a:rPr lang="pt-BR" b="1" i="1" baseline="-25000" smtClean="0"/>
              <a:t>1 </a:t>
            </a:r>
            <a:r>
              <a:rPr lang="pt-BR" b="1" i="1" smtClean="0"/>
              <a:t>, ... , A</a:t>
            </a:r>
            <a:r>
              <a:rPr lang="pt-BR" b="1" i="1" baseline="-25000" smtClean="0"/>
              <a:t>n</a:t>
            </a:r>
            <a:r>
              <a:rPr lang="pt-BR" baseline="-25000" smtClean="0"/>
              <a:t> </a:t>
            </a:r>
            <a:r>
              <a:rPr lang="en-US" smtClean="0"/>
              <a:t>são os atributos que compoem a chave primária da relação 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>
                <a:sym typeface="Symbol" pitchFamily="18" charset="2"/>
              </a:rPr>
              <a:t></a:t>
            </a:r>
            <a:r>
              <a:rPr lang="en-US" b="1" i="1" smtClean="0"/>
              <a:t> </a:t>
            </a:r>
            <a:r>
              <a:rPr lang="en-US" smtClean="0"/>
              <a:t> é um filtro de seleção aplicado sobre </a:t>
            </a:r>
            <a:r>
              <a:rPr lang="en-US" b="1" i="1" smtClean="0"/>
              <a:t>R</a:t>
            </a:r>
          </a:p>
          <a:p>
            <a:pPr marL="947738" lvl="1" indent="-536575">
              <a:lnSpc>
                <a:spcPct val="90000"/>
              </a:lnSpc>
            </a:pPr>
            <a:r>
              <a:rPr lang="pt-BR" b="1" i="1" smtClean="0"/>
              <a:t>Ψ</a:t>
            </a:r>
            <a:r>
              <a:rPr lang="en-US" smtClean="0"/>
              <a:t> a</a:t>
            </a:r>
            <a:r>
              <a:rPr lang="pt-BR" smtClean="0"/>
              <a:t>ssocia uma classe </a:t>
            </a:r>
            <a:r>
              <a:rPr lang="pt-BR" b="1" i="1" smtClean="0"/>
              <a:t>C </a:t>
            </a:r>
            <a:r>
              <a:rPr lang="pt-BR" smtClean="0"/>
              <a:t>com uma relação </a:t>
            </a:r>
            <a:r>
              <a:rPr lang="pt-BR" b="1" i="1" smtClean="0"/>
              <a:t>R</a:t>
            </a:r>
            <a:endParaRPr lang="en-US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ACC - Exemplo</a:t>
            </a:r>
          </a:p>
        </p:txBody>
      </p:sp>
      <p:sp>
        <p:nvSpPr>
          <p:cNvPr id="102402" name="Rectangle 18"/>
          <p:cNvSpPr>
            <a:spLocks noChangeArrowheads="1"/>
          </p:cNvSpPr>
          <p:nvPr/>
        </p:nvSpPr>
        <p:spPr bwMode="auto">
          <a:xfrm>
            <a:off x="250825" y="1412875"/>
            <a:ext cx="460851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2403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2404" name="Rectangle 5"/>
          <p:cNvSpPr>
            <a:spLocks noChangeArrowheads="1"/>
          </p:cNvSpPr>
          <p:nvPr/>
        </p:nvSpPr>
        <p:spPr bwMode="auto">
          <a:xfrm>
            <a:off x="250825" y="3500438"/>
            <a:ext cx="460851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2405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102408" name="TextBox 77"/>
          <p:cNvSpPr txBox="1">
            <a:spLocks noChangeArrowheads="1"/>
          </p:cNvSpPr>
          <p:nvPr/>
        </p:nvSpPr>
        <p:spPr bwMode="auto">
          <a:xfrm>
            <a:off x="3059113" y="36385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2409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2410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1" name="Straight Connector 50"/>
          <p:cNvCxnSpPr>
            <a:cxnSpLocks noChangeShapeType="1"/>
          </p:cNvCxnSpPr>
          <p:nvPr/>
        </p:nvCxnSpPr>
        <p:spPr bwMode="auto">
          <a:xfrm>
            <a:off x="2051050" y="393382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2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13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2414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2415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2416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2417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0242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242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4066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2418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0241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242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4450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Objeto (ACO)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</a:t>
            </a:r>
          </a:p>
          <a:p>
            <a:pPr marL="947738" lvl="1" indent="-536575"/>
            <a:r>
              <a:rPr lang="pt-BR" b="1" i="1" smtClean="0"/>
              <a:t>Ψ </a:t>
            </a:r>
            <a:r>
              <a:rPr lang="pt-BR" smtClean="0"/>
              <a:t>é o nome da assertiva</a:t>
            </a:r>
            <a:endParaRPr lang="en-US" b="1" i="1" smtClean="0"/>
          </a:p>
          <a:p>
            <a:pPr marL="947738" lvl="1" indent="-536575"/>
            <a:r>
              <a:rPr lang="en-US" b="1" i="1" smtClean="0"/>
              <a:t>O </a:t>
            </a:r>
            <a:r>
              <a:rPr lang="en-US" smtClean="0"/>
              <a:t>é uma propriedade de objeto do vocabulário </a:t>
            </a:r>
            <a:r>
              <a:rPr lang="en-US" b="1" i="1" smtClean="0"/>
              <a:t>V</a:t>
            </a:r>
          </a:p>
          <a:p>
            <a:pPr marL="947738" lvl="1" indent="-536575"/>
            <a:r>
              <a:rPr lang="en-US" b="1" i="1" smtClean="0"/>
              <a:t>R </a:t>
            </a:r>
            <a:r>
              <a:rPr lang="en-US" smtClean="0"/>
              <a:t>é o nome de uma relação do esquema </a:t>
            </a:r>
            <a:r>
              <a:rPr lang="en-US" b="1" i="1" smtClean="0"/>
              <a:t>S</a:t>
            </a:r>
            <a:endParaRPr lang="en-US" smtClean="0"/>
          </a:p>
          <a:p>
            <a:pPr marL="947738" lvl="1" indent="-536575"/>
            <a:r>
              <a:rPr lang="pt-BR" b="1" i="1" smtClean="0">
                <a:sym typeface="Symbol" pitchFamily="18" charset="2"/>
              </a:rPr>
              <a:t></a:t>
            </a:r>
            <a:r>
              <a:rPr lang="en-US" smtClean="0"/>
              <a:t> é um caminho a partir de </a:t>
            </a:r>
            <a:r>
              <a:rPr lang="en-US" b="1" i="1" smtClean="0"/>
              <a:t>R</a:t>
            </a:r>
          </a:p>
          <a:p>
            <a:pPr marL="947738" lvl="1" indent="-536575"/>
            <a:r>
              <a:rPr lang="pt-BR" b="1" i="1" smtClean="0"/>
              <a:t>Ψ</a:t>
            </a:r>
            <a:r>
              <a:rPr lang="en-US" smtClean="0"/>
              <a:t> </a:t>
            </a:r>
            <a:r>
              <a:rPr lang="pt-BR" smtClean="0"/>
              <a:t>associa uma propriedade </a:t>
            </a:r>
            <a:r>
              <a:rPr lang="pt-BR" b="1" i="1" smtClean="0"/>
              <a:t>P </a:t>
            </a:r>
            <a:r>
              <a:rPr lang="pt-BR" smtClean="0"/>
              <a:t>com uma relação </a:t>
            </a:r>
            <a:r>
              <a:rPr lang="pt-BR" b="1" i="1" smtClean="0"/>
              <a:t>R </a:t>
            </a:r>
            <a:r>
              <a:rPr lang="pt-BR" smtClean="0"/>
              <a:t>ou com uma relação </a:t>
            </a:r>
            <a:r>
              <a:rPr lang="pt-BR" b="1" i="1" smtClean="0"/>
              <a:t>R’</a:t>
            </a:r>
            <a:r>
              <a:rPr lang="pt-BR" smtClean="0"/>
              <a:t> ligada a </a:t>
            </a:r>
            <a:r>
              <a:rPr lang="pt-BR" b="1" i="1" smtClean="0"/>
              <a:t>R</a:t>
            </a:r>
            <a:r>
              <a:rPr lang="pt-BR" smtClean="0"/>
              <a:t> através de </a:t>
            </a:r>
            <a:r>
              <a:rPr lang="pt-BR" b="1" i="1" smtClean="0">
                <a:sym typeface="Symbol" pitchFamily="18" charset="2"/>
              </a:rPr>
              <a:t>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ACO - Exemplo</a:t>
            </a:r>
          </a:p>
        </p:txBody>
      </p:sp>
      <p:sp>
        <p:nvSpPr>
          <p:cNvPr id="106498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6499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06500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06501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06502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06503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06504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06539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6540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06505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0653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0653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06506" name="Straight Arrow Connector 14"/>
          <p:cNvCxnSpPr>
            <a:cxnSpLocks noChangeShapeType="1"/>
            <a:stCxn id="106500" idx="3"/>
            <a:endCxn id="106501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06507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06508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0653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06536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06509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06510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06511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06513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06514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06516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06518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06520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06522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06523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06524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06525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06526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06527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06528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6529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06530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6531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06532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06533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6534" name="Straight Connector 62"/>
          <p:cNvCxnSpPr>
            <a:cxnSpLocks noChangeShapeType="1"/>
          </p:cNvCxnSpPr>
          <p:nvPr/>
        </p:nvCxnSpPr>
        <p:spPr bwMode="auto">
          <a:xfrm>
            <a:off x="2484438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Assertivas de Correspondência - Tipos</a:t>
            </a:r>
          </a:p>
        </p:txBody>
      </p:sp>
      <p:sp>
        <p:nvSpPr>
          <p:cNvPr id="108546" name="Rectangle 3"/>
          <p:cNvSpPr>
            <a:spLocks noGrp="1"/>
          </p:cNvSpPr>
          <p:nvPr>
            <p:ph type="body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marL="687388" indent="-577850"/>
            <a:r>
              <a:rPr lang="pt-BR" smtClean="0"/>
              <a:t>Assertiva de Correspondência de Dados (ACD)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{A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B</a:t>
            </a:r>
          </a:p>
          <a:p>
            <a:pPr marL="947738" lvl="1" indent="-536575">
              <a:buFont typeface="Georgia" pitchFamily="18" charset="0"/>
              <a:buAutoNum type="arabicPeriod"/>
            </a:pPr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 </a:t>
            </a:r>
            <a:r>
              <a:rPr lang="pt-BR" smtClean="0"/>
              <a:t> / {B</a:t>
            </a:r>
            <a:r>
              <a:rPr lang="pt-BR" baseline="-25000" smtClean="0"/>
              <a:t>1 </a:t>
            </a:r>
            <a:r>
              <a:rPr lang="pt-BR" smtClean="0"/>
              <a:t>, ... , B</a:t>
            </a:r>
            <a:r>
              <a:rPr lang="pt-BR" baseline="-25000" smtClean="0"/>
              <a:t>n</a:t>
            </a:r>
            <a:r>
              <a:rPr lang="pt-BR" smtClean="0"/>
              <a:t>}</a:t>
            </a:r>
            <a:endParaRPr lang="en-US" b="1" i="1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ACD - Exemplo</a:t>
            </a:r>
          </a:p>
        </p:txBody>
      </p:sp>
      <p:sp>
        <p:nvSpPr>
          <p:cNvPr id="371715" name="Rectangle 18"/>
          <p:cNvSpPr>
            <a:spLocks noChangeArrowheads="1"/>
          </p:cNvSpPr>
          <p:nvPr/>
        </p:nvSpPr>
        <p:spPr bwMode="auto">
          <a:xfrm>
            <a:off x="250825" y="1630363"/>
            <a:ext cx="4608513" cy="1655762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371716" name="TextBox 19"/>
          <p:cNvSpPr txBox="1">
            <a:spLocks noChangeArrowheads="1"/>
          </p:cNvSpPr>
          <p:nvPr/>
        </p:nvSpPr>
        <p:spPr bwMode="auto">
          <a:xfrm>
            <a:off x="401638" y="1470025"/>
            <a:ext cx="22256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371717" name="TextBox 10"/>
          <p:cNvSpPr txBox="1">
            <a:spLocks noChangeArrowheads="1"/>
          </p:cNvSpPr>
          <p:nvPr/>
        </p:nvSpPr>
        <p:spPr bwMode="auto">
          <a:xfrm>
            <a:off x="395288" y="1917700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371718" name="TextBox 12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371719" name="TextBox 26"/>
          <p:cNvSpPr txBox="1">
            <a:spLocks noChangeArrowheads="1"/>
          </p:cNvSpPr>
          <p:nvPr/>
        </p:nvSpPr>
        <p:spPr bwMode="auto">
          <a:xfrm>
            <a:off x="395288" y="2278063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371720" name="TextBox 66"/>
          <p:cNvSpPr txBox="1">
            <a:spLocks noChangeArrowheads="1"/>
          </p:cNvSpPr>
          <p:nvPr/>
        </p:nvSpPr>
        <p:spPr bwMode="auto">
          <a:xfrm>
            <a:off x="2987675" y="2278063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371721" name="Group 2"/>
          <p:cNvGrpSpPr>
            <a:grpSpLocks/>
          </p:cNvGrpSpPr>
          <p:nvPr/>
        </p:nvGrpSpPr>
        <p:grpSpPr bwMode="auto">
          <a:xfrm>
            <a:off x="4932363" y="1460500"/>
            <a:ext cx="3384550" cy="744538"/>
            <a:chOff x="4932040" y="1268760"/>
            <a:chExt cx="3384376" cy="744932"/>
          </a:xfrm>
        </p:grpSpPr>
        <p:sp>
          <p:nvSpPr>
            <p:cNvPr id="371722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371723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371726" name="Group 2"/>
          <p:cNvGrpSpPr>
            <a:grpSpLocks/>
          </p:cNvGrpSpPr>
          <p:nvPr/>
        </p:nvGrpSpPr>
        <p:grpSpPr bwMode="auto">
          <a:xfrm>
            <a:off x="3708400" y="3141663"/>
            <a:ext cx="4608513" cy="744537"/>
            <a:chOff x="4932040" y="1268760"/>
            <a:chExt cx="3384376" cy="744932"/>
          </a:xfrm>
        </p:grpSpPr>
        <p:sp>
          <p:nvSpPr>
            <p:cNvPr id="37172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371728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371757" name="Rectangle 5"/>
          <p:cNvSpPr>
            <a:spLocks noChangeArrowheads="1"/>
          </p:cNvSpPr>
          <p:nvPr/>
        </p:nvSpPr>
        <p:spPr bwMode="auto">
          <a:xfrm>
            <a:off x="250825" y="4076700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371758" name="TextBox 15"/>
          <p:cNvSpPr txBox="1">
            <a:spLocks noChangeArrowheads="1"/>
          </p:cNvSpPr>
          <p:nvPr/>
        </p:nvSpPr>
        <p:spPr bwMode="auto">
          <a:xfrm>
            <a:off x="395288" y="4181475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508500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510088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371761" name="TextBox 77"/>
          <p:cNvSpPr txBox="1">
            <a:spLocks noChangeArrowheads="1"/>
          </p:cNvSpPr>
          <p:nvPr/>
        </p:nvSpPr>
        <p:spPr bwMode="auto">
          <a:xfrm>
            <a:off x="3059113" y="42148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371762" name="TextBox 6"/>
          <p:cNvSpPr txBox="1">
            <a:spLocks noChangeArrowheads="1"/>
          </p:cNvSpPr>
          <p:nvPr/>
        </p:nvSpPr>
        <p:spPr bwMode="auto">
          <a:xfrm>
            <a:off x="395288" y="3844925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371763" name="Straight Connector 50"/>
          <p:cNvCxnSpPr>
            <a:cxnSpLocks noChangeShapeType="1"/>
          </p:cNvCxnSpPr>
          <p:nvPr/>
        </p:nvCxnSpPr>
        <p:spPr bwMode="auto">
          <a:xfrm>
            <a:off x="1116013" y="4508500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1764" name="Straight Connector 50"/>
          <p:cNvCxnSpPr>
            <a:cxnSpLocks noChangeShapeType="1"/>
          </p:cNvCxnSpPr>
          <p:nvPr/>
        </p:nvCxnSpPr>
        <p:spPr bwMode="auto">
          <a:xfrm>
            <a:off x="2051050" y="451008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1765" name="Straight Connector 50"/>
          <p:cNvCxnSpPr>
            <a:cxnSpLocks noChangeShapeType="1"/>
          </p:cNvCxnSpPr>
          <p:nvPr/>
        </p:nvCxnSpPr>
        <p:spPr bwMode="auto">
          <a:xfrm>
            <a:off x="3851275" y="4508500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</a:t>
            </a:r>
          </a:p>
        </p:txBody>
      </p:sp>
      <p:sp>
        <p:nvSpPr>
          <p:cNvPr id="1105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Predicados Embutidos</a:t>
            </a:r>
          </a:p>
          <a:p>
            <a:pPr marL="947738" lvl="1" indent="-536575"/>
            <a:r>
              <a:rPr lang="en-US" smtClean="0">
                <a:sym typeface="Symbol" pitchFamily="18" charset="2"/>
              </a:rPr>
              <a:t>naoNulo(v)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RDFLiteral(u, A, R, v)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TemTuplasReferenciadas[](t, u)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TemURI[Ψ](t, s) </a:t>
            </a:r>
          </a:p>
          <a:p>
            <a:pPr marL="947738" lvl="1" indent="-536575"/>
            <a:r>
              <a:rPr lang="pt-BR" smtClean="0">
                <a:sym typeface="Symbol" pitchFamily="18" charset="2"/>
              </a:rPr>
              <a:t>concat([v</a:t>
            </a:r>
            <a:r>
              <a:rPr lang="pt-BR" baseline="-25000" smtClean="0">
                <a:sym typeface="Symbol" pitchFamily="18" charset="2"/>
              </a:rPr>
              <a:t>1</a:t>
            </a:r>
            <a:r>
              <a:rPr lang="pt-BR" smtClean="0">
                <a:sym typeface="Symbol" pitchFamily="18" charset="2"/>
              </a:rPr>
              <a:t>, ... ,v</a:t>
            </a:r>
            <a:r>
              <a:rPr lang="pt-BR" baseline="-25000" smtClean="0">
                <a:sym typeface="Symbol" pitchFamily="18" charset="2"/>
              </a:rPr>
              <a:t>n</a:t>
            </a:r>
            <a:r>
              <a:rPr lang="pt-BR" smtClean="0">
                <a:sym typeface="Symbol" pitchFamily="18" charset="2"/>
              </a:rPr>
              <a:t>], v) 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2530" name="Picture 13" descr="map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ACC</a:t>
            </a:r>
          </a:p>
        </p:txBody>
      </p:sp>
      <p:sp>
        <p:nvSpPr>
          <p:cNvPr id="1126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</a:t>
            </a:r>
          </a:p>
          <a:p>
            <a:pPr marL="947738" lvl="1" indent="-536575"/>
            <a:r>
              <a:rPr lang="pt-BR" smtClean="0"/>
              <a:t>C(s)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TemURI[Ψ](t, s) </a:t>
            </a:r>
          </a:p>
          <a:p>
            <a:pPr marL="687388" indent="-577850"/>
            <a:r>
              <a:rPr lang="pt-BR" smtClean="0"/>
              <a:t>Ψ: C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R[A</a:t>
            </a:r>
            <a:r>
              <a:rPr lang="pt-BR" baseline="-25000" smtClean="0"/>
              <a:t>1 </a:t>
            </a:r>
            <a:r>
              <a:rPr lang="pt-BR" smtClean="0"/>
              <a:t>, ... , A</a:t>
            </a:r>
            <a:r>
              <a:rPr lang="pt-BR" baseline="-25000" smtClean="0"/>
              <a:t>n</a:t>
            </a:r>
            <a:r>
              <a:rPr lang="pt-BR" smtClean="0"/>
              <a:t>] </a:t>
            </a:r>
            <a:r>
              <a:rPr lang="pt-BR" smtClean="0">
                <a:sym typeface="Symbol" pitchFamily="18" charset="2"/>
              </a:rPr>
              <a:t>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>
                <a:sym typeface="Symbol" pitchFamily="18" charset="2"/>
              </a:rPr>
              <a:t>C(s)  R(t), TemURI[Ψ](t, s), (t)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14690" name="Rectangle 18"/>
          <p:cNvSpPr>
            <a:spLocks noChangeArrowheads="1"/>
          </p:cNvSpPr>
          <p:nvPr/>
        </p:nvSpPr>
        <p:spPr bwMode="auto">
          <a:xfrm>
            <a:off x="250825" y="1412875"/>
            <a:ext cx="4538663" cy="1584325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4691" name="TextBox 19"/>
          <p:cNvSpPr txBox="1">
            <a:spLocks noChangeArrowheads="1"/>
          </p:cNvSpPr>
          <p:nvPr/>
        </p:nvSpPr>
        <p:spPr bwMode="auto">
          <a:xfrm>
            <a:off x="401638" y="1252538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250825" y="3500438"/>
            <a:ext cx="4500563" cy="10080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4693" name="TextBox 15"/>
          <p:cNvSpPr txBox="1">
            <a:spLocks noChangeArrowheads="1"/>
          </p:cNvSpPr>
          <p:nvPr/>
        </p:nvSpPr>
        <p:spPr bwMode="auto">
          <a:xfrm>
            <a:off x="395288" y="3605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3932238"/>
            <a:ext cx="243681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b="1" u="sng">
                <a:solidFill>
                  <a:srgbClr val="000000"/>
                </a:solidFill>
                <a:ea typeface="ＭＳ Ｐゴシック" pitchFamily="34" charset="-128"/>
              </a:rPr>
              <a:t>PID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fname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3933825"/>
            <a:ext cx="15128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name</a:t>
            </a:r>
          </a:p>
        </p:txBody>
      </p:sp>
      <p:sp>
        <p:nvSpPr>
          <p:cNvPr id="114696" name="TextBox 77"/>
          <p:cNvSpPr txBox="1">
            <a:spLocks noChangeArrowheads="1"/>
          </p:cNvSpPr>
          <p:nvPr/>
        </p:nvSpPr>
        <p:spPr bwMode="auto">
          <a:xfrm>
            <a:off x="3060700" y="36385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14697" name="TextBox 6"/>
          <p:cNvSpPr txBox="1">
            <a:spLocks noChangeArrowheads="1"/>
          </p:cNvSpPr>
          <p:nvPr/>
        </p:nvSpPr>
        <p:spPr bwMode="auto">
          <a:xfrm>
            <a:off x="395288" y="326866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14698" name="Straight Connector 50"/>
          <p:cNvCxnSpPr>
            <a:cxnSpLocks noChangeShapeType="1"/>
          </p:cNvCxnSpPr>
          <p:nvPr/>
        </p:nvCxnSpPr>
        <p:spPr bwMode="auto">
          <a:xfrm>
            <a:off x="11160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699" name="Straight Connector 50"/>
          <p:cNvCxnSpPr>
            <a:cxnSpLocks noChangeShapeType="1"/>
          </p:cNvCxnSpPr>
          <p:nvPr/>
        </p:nvCxnSpPr>
        <p:spPr bwMode="auto">
          <a:xfrm>
            <a:off x="1979613" y="3932238"/>
            <a:ext cx="1587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4700" name="Straight Connector 50"/>
          <p:cNvCxnSpPr>
            <a:cxnSpLocks noChangeShapeType="1"/>
          </p:cNvCxnSpPr>
          <p:nvPr/>
        </p:nvCxnSpPr>
        <p:spPr bwMode="auto">
          <a:xfrm>
            <a:off x="3851275" y="3932238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Box 10"/>
          <p:cNvSpPr txBox="1">
            <a:spLocks noChangeArrowheads="1"/>
          </p:cNvSpPr>
          <p:nvPr/>
        </p:nvSpPr>
        <p:spPr bwMode="auto">
          <a:xfrm>
            <a:off x="395288" y="1844675"/>
            <a:ext cx="165576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14702" name="TextBox 12"/>
          <p:cNvSpPr txBox="1">
            <a:spLocks noChangeArrowheads="1"/>
          </p:cNvSpPr>
          <p:nvPr/>
        </p:nvSpPr>
        <p:spPr bwMode="auto">
          <a:xfrm>
            <a:off x="2555875" y="1844675"/>
            <a:ext cx="17414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14703" name="TextBox 26"/>
          <p:cNvSpPr txBox="1">
            <a:spLocks noChangeArrowheads="1"/>
          </p:cNvSpPr>
          <p:nvPr/>
        </p:nvSpPr>
        <p:spPr bwMode="auto">
          <a:xfrm>
            <a:off x="395288" y="2205038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ea typeface="ＭＳ Ｐゴシック" pitchFamily="34" charset="-128"/>
              </a:rPr>
              <a:t>foaf:name</a:t>
            </a:r>
          </a:p>
          <a:p>
            <a:r>
              <a:rPr lang="en-US">
                <a:ea typeface="ＭＳ Ｐゴシック" pitchFamily="34" charset="-128"/>
              </a:rPr>
              <a:t>foaf:mbox</a:t>
            </a:r>
          </a:p>
        </p:txBody>
      </p:sp>
      <p:sp>
        <p:nvSpPr>
          <p:cNvPr id="114704" name="TextBox 66"/>
          <p:cNvSpPr txBox="1">
            <a:spLocks noChangeArrowheads="1"/>
          </p:cNvSpPr>
          <p:nvPr/>
        </p:nvSpPr>
        <p:spPr bwMode="auto">
          <a:xfrm>
            <a:off x="2568575" y="2212975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14705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1471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4714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14706" name="Group 2"/>
          <p:cNvGrpSpPr>
            <a:grpSpLocks/>
          </p:cNvGrpSpPr>
          <p:nvPr/>
        </p:nvGrpSpPr>
        <p:grpSpPr bwMode="auto">
          <a:xfrm>
            <a:off x="5148263" y="2492375"/>
            <a:ext cx="3384550" cy="744538"/>
            <a:chOff x="4932040" y="1268760"/>
            <a:chExt cx="3384376" cy="744932"/>
          </a:xfrm>
        </p:grpSpPr>
        <p:sp>
          <p:nvSpPr>
            <p:cNvPr id="11471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471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14707" name="Text Box 3"/>
          <p:cNvSpPr txBox="1">
            <a:spLocks noChangeArrowheads="1"/>
          </p:cNvSpPr>
          <p:nvPr/>
        </p:nvSpPr>
        <p:spPr bwMode="auto">
          <a:xfrm>
            <a:off x="250825" y="4941888"/>
            <a:ext cx="6337300" cy="7318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4708" name="TextBox 23"/>
          <p:cNvSpPr txBox="1">
            <a:spLocks noChangeArrowheads="1"/>
          </p:cNvSpPr>
          <p:nvPr/>
        </p:nvSpPr>
        <p:spPr bwMode="auto">
          <a:xfrm>
            <a:off x="395288" y="47974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114709" name="Text Box 3"/>
          <p:cNvSpPr txBox="1">
            <a:spLocks noChangeArrowheads="1"/>
          </p:cNvSpPr>
          <p:nvPr/>
        </p:nvSpPr>
        <p:spPr bwMode="auto">
          <a:xfrm>
            <a:off x="250825" y="5937250"/>
            <a:ext cx="6337300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skos:Concept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Concept(t),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4710" name="TextBox 23"/>
          <p:cNvSpPr txBox="1">
            <a:spLocks noChangeArrowheads="1"/>
          </p:cNvSpPr>
          <p:nvPr/>
        </p:nvSpPr>
        <p:spPr bwMode="auto">
          <a:xfrm>
            <a:off x="395288" y="579278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2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ACC</a:t>
            </a:r>
          </a:p>
        </p:txBody>
      </p:sp>
      <p:sp>
        <p:nvSpPr>
          <p:cNvPr id="116738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85578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16739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116740" name="Group 2"/>
          <p:cNvGrpSpPr>
            <a:grpSpLocks/>
          </p:cNvGrpSpPr>
          <p:nvPr/>
        </p:nvGrpSpPr>
        <p:grpSpPr bwMode="auto">
          <a:xfrm>
            <a:off x="5148263" y="1412875"/>
            <a:ext cx="3384550" cy="744538"/>
            <a:chOff x="4932040" y="1268760"/>
            <a:chExt cx="3384376" cy="744932"/>
          </a:xfrm>
        </p:grpSpPr>
        <p:sp>
          <p:nvSpPr>
            <p:cNvPr id="116751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16752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116741" name="Text Box 3"/>
          <p:cNvSpPr txBox="1">
            <a:spLocks noChangeArrowheads="1"/>
          </p:cNvSpPr>
          <p:nvPr/>
        </p:nvSpPr>
        <p:spPr bwMode="auto">
          <a:xfrm>
            <a:off x="1835150" y="3717925"/>
            <a:ext cx="6265863" cy="7318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pPr eaLnBrk="0" hangingPunct="0"/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foaf:Person 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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Person(t), TemURI[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s)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endParaRPr lang="en-US" sz="2400" b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16742" name="TextBox 23"/>
          <p:cNvSpPr txBox="1">
            <a:spLocks noChangeArrowheads="1"/>
          </p:cNvSpPr>
          <p:nvPr/>
        </p:nvSpPr>
        <p:spPr bwMode="auto">
          <a:xfrm>
            <a:off x="1979613" y="35734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ACC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2663825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9863"/>
            <a:ext cx="26638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…</a:t>
            </a:r>
          </a:p>
        </p:txBody>
      </p:sp>
      <p:cxnSp>
        <p:nvCxnSpPr>
          <p:cNvPr id="116746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747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6748" name="TextBox 5"/>
          <p:cNvSpPr txBox="1">
            <a:spLocks noChangeArrowheads="1"/>
          </p:cNvSpPr>
          <p:nvPr/>
        </p:nvSpPr>
        <p:spPr bwMode="auto">
          <a:xfrm>
            <a:off x="287338" y="5367338"/>
            <a:ext cx="6049962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rdf:type</a:t>
            </a:r>
            <a:r>
              <a:rPr lang="en-US" b="1">
                <a:ea typeface="ＭＳ Ｐゴシック" pitchFamily="34" charset="-128"/>
              </a:rPr>
              <a:t> foaf:Person . </a:t>
            </a:r>
          </a:p>
        </p:txBody>
      </p:sp>
      <p:sp>
        <p:nvSpPr>
          <p:cNvPr id="116749" name="TextBox 12"/>
          <p:cNvSpPr txBox="1">
            <a:spLocks noChangeArrowheads="1"/>
          </p:cNvSpPr>
          <p:nvPr/>
        </p:nvSpPr>
        <p:spPr bwMode="auto">
          <a:xfrm>
            <a:off x="395288" y="5084763"/>
            <a:ext cx="1727200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1331913" y="3573463"/>
            <a:ext cx="503237" cy="1439862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ACO</a:t>
            </a:r>
          </a:p>
        </p:txBody>
      </p:sp>
      <p:sp>
        <p:nvSpPr>
          <p:cNvPr id="1187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</a:t>
            </a: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B</a:t>
            </a:r>
            <a:r>
              <a:rPr lang="pt-BR" baseline="-25000" smtClean="0"/>
              <a:t>N</a:t>
            </a:r>
            <a:r>
              <a:rPr lang="pt-BR" smtClean="0"/>
              <a:t>[t, o]</a:t>
            </a:r>
          </a:p>
          <a:p>
            <a:pPr marL="687388" indent="-577850"/>
            <a:r>
              <a:rPr lang="pt-BR" smtClean="0"/>
              <a:t>Ψ: O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i="1" smtClean="0"/>
              <a:t> </a:t>
            </a:r>
            <a:endParaRPr lang="en-US" i="1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o)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T(u), B</a:t>
            </a:r>
            <a:r>
              <a:rPr lang="pt-BR" baseline="-25000" smtClean="0"/>
              <a:t>N</a:t>
            </a:r>
            <a:r>
              <a:rPr lang="pt-BR" smtClean="0"/>
              <a:t>[u, o]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sp>
        <p:nvSpPr>
          <p:cNvPr id="120834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0835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120836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120837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120838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120839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120840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120877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0878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120841" name="Group 2"/>
          <p:cNvGrpSpPr>
            <a:grpSpLocks/>
          </p:cNvGrpSpPr>
          <p:nvPr/>
        </p:nvGrpSpPr>
        <p:grpSpPr bwMode="auto">
          <a:xfrm>
            <a:off x="4932363" y="1892300"/>
            <a:ext cx="3384550" cy="744538"/>
            <a:chOff x="4932040" y="1268760"/>
            <a:chExt cx="3384376" cy="744932"/>
          </a:xfrm>
        </p:grpSpPr>
        <p:sp>
          <p:nvSpPr>
            <p:cNvPr id="120875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skos:Concept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Topic[TID]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120876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b="1" baseline="-25000">
                  <a:sym typeface="Symbol" pitchFamily="18" charset="2"/>
                </a:rPr>
                <a:t>2</a:t>
              </a:r>
              <a:endParaRPr lang="en-US" b="1" baseline="-25000">
                <a:sym typeface="Symbol" pitchFamily="18" charset="2"/>
              </a:endParaRPr>
            </a:p>
          </p:txBody>
        </p:sp>
      </p:grpSp>
      <p:cxnSp>
        <p:nvCxnSpPr>
          <p:cNvPr id="120842" name="Straight Arrow Connector 14"/>
          <p:cNvCxnSpPr>
            <a:cxnSpLocks noChangeShapeType="1"/>
            <a:stCxn id="120836" idx="3"/>
            <a:endCxn id="120837" idx="1"/>
          </p:cNvCxnSpPr>
          <p:nvPr/>
        </p:nvCxnSpPr>
        <p:spPr bwMode="auto">
          <a:xfrm>
            <a:off x="2051050" y="1746250"/>
            <a:ext cx="936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20843" name="TextBox 17"/>
          <p:cNvSpPr txBox="1">
            <a:spLocks noChangeArrowheads="1"/>
          </p:cNvSpPr>
          <p:nvPr/>
        </p:nvSpPr>
        <p:spPr bwMode="auto">
          <a:xfrm>
            <a:off x="1979613" y="23241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 i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endParaRPr lang="en-US" b="1">
              <a:latin typeface="Arial Narrow" pitchFamily="34" charset="0"/>
              <a:ea typeface="ＭＳ Ｐゴシック" pitchFamily="34" charset="-128"/>
            </a:endParaRPr>
          </a:p>
        </p:txBody>
      </p:sp>
      <p:grpSp>
        <p:nvGrpSpPr>
          <p:cNvPr id="120844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12087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</a:t>
              </a:r>
              <a:r>
                <a:rPr lang="en-US" sz="2000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0874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0845" name="Rectangle 5"/>
          <p:cNvSpPr>
            <a:spLocks noChangeArrowheads="1"/>
          </p:cNvSpPr>
          <p:nvPr/>
        </p:nvSpPr>
        <p:spPr bwMode="auto">
          <a:xfrm>
            <a:off x="250825" y="3573463"/>
            <a:ext cx="8181975" cy="15113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0846" name="TextBox 15"/>
          <p:cNvSpPr txBox="1">
            <a:spLocks noChangeArrowheads="1"/>
          </p:cNvSpPr>
          <p:nvPr/>
        </p:nvSpPr>
        <p:spPr bwMode="auto">
          <a:xfrm>
            <a:off x="468313" y="37528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0847" name="TextBox 42"/>
          <p:cNvSpPr txBox="1">
            <a:spLocks noChangeArrowheads="1"/>
          </p:cNvSpPr>
          <p:nvPr/>
        </p:nvSpPr>
        <p:spPr bwMode="auto">
          <a:xfrm>
            <a:off x="1835150" y="375285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08175" y="4111625"/>
            <a:ext cx="1439863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</a:p>
        </p:txBody>
      </p:sp>
      <p:sp>
        <p:nvSpPr>
          <p:cNvPr id="120849" name="TextBox 44"/>
          <p:cNvSpPr txBox="1">
            <a:spLocks noChangeArrowheads="1"/>
          </p:cNvSpPr>
          <p:nvPr/>
        </p:nvSpPr>
        <p:spPr bwMode="auto">
          <a:xfrm>
            <a:off x="3995738" y="37528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0850" name="TextBox 51"/>
          <p:cNvSpPr txBox="1">
            <a:spLocks noChangeArrowheads="1"/>
          </p:cNvSpPr>
          <p:nvPr/>
        </p:nvSpPr>
        <p:spPr bwMode="auto">
          <a:xfrm>
            <a:off x="5435600" y="37528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5288" y="4113213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cxnSp>
        <p:nvCxnSpPr>
          <p:cNvPr id="120852" name="Straight Connector 58"/>
          <p:cNvCxnSpPr>
            <a:cxnSpLocks noChangeShapeType="1"/>
          </p:cNvCxnSpPr>
          <p:nvPr/>
        </p:nvCxnSpPr>
        <p:spPr bwMode="auto">
          <a:xfrm>
            <a:off x="97155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779838" y="4113213"/>
            <a:ext cx="12969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…</a:t>
            </a:r>
          </a:p>
        </p:txBody>
      </p:sp>
      <p:cxnSp>
        <p:nvCxnSpPr>
          <p:cNvPr id="120854" name="Straight Connector 62"/>
          <p:cNvCxnSpPr>
            <a:cxnSpLocks noChangeShapeType="1"/>
          </p:cNvCxnSpPr>
          <p:nvPr/>
        </p:nvCxnSpPr>
        <p:spPr bwMode="auto">
          <a:xfrm>
            <a:off x="4572000" y="411321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507038" y="4111625"/>
            <a:ext cx="1368425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PPID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</a:t>
            </a:r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</a:p>
        </p:txBody>
      </p:sp>
      <p:cxnSp>
        <p:nvCxnSpPr>
          <p:cNvPr id="120856" name="Straight Connector 72"/>
          <p:cNvCxnSpPr>
            <a:cxnSpLocks noChangeShapeType="1"/>
          </p:cNvCxnSpPr>
          <p:nvPr/>
        </p:nvCxnSpPr>
        <p:spPr bwMode="auto">
          <a:xfrm>
            <a:off x="6300788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307263" y="4111625"/>
            <a:ext cx="10810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…</a:t>
            </a:r>
          </a:p>
        </p:txBody>
      </p:sp>
      <p:sp>
        <p:nvSpPr>
          <p:cNvPr id="120858" name="TextBox 77"/>
          <p:cNvSpPr txBox="1">
            <a:spLocks noChangeArrowheads="1"/>
          </p:cNvSpPr>
          <p:nvPr/>
        </p:nvSpPr>
        <p:spPr bwMode="auto">
          <a:xfrm>
            <a:off x="7380288" y="3752850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0859" name="Text Box 3"/>
          <p:cNvSpPr txBox="1">
            <a:spLocks noChangeArrowheads="1"/>
          </p:cNvSpPr>
          <p:nvPr/>
        </p:nvSpPr>
        <p:spPr bwMode="auto">
          <a:xfrm>
            <a:off x="2700338" y="4616450"/>
            <a:ext cx="32400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0860" name="TextBox 629771"/>
          <p:cNvSpPr txBox="1">
            <a:spLocks noChangeArrowheads="1"/>
          </p:cNvSpPr>
          <p:nvPr/>
        </p:nvSpPr>
        <p:spPr bwMode="auto">
          <a:xfrm>
            <a:off x="1476375" y="4329113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sp>
        <p:nvSpPr>
          <p:cNvPr id="120861" name="TextBox 87"/>
          <p:cNvSpPr txBox="1">
            <a:spLocks noChangeArrowheads="1"/>
          </p:cNvSpPr>
          <p:nvPr/>
        </p:nvSpPr>
        <p:spPr bwMode="auto">
          <a:xfrm>
            <a:off x="3332163" y="4329113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0862" name="TextBox 88"/>
          <p:cNvSpPr txBox="1">
            <a:spLocks noChangeArrowheads="1"/>
          </p:cNvSpPr>
          <p:nvPr/>
        </p:nvSpPr>
        <p:spPr bwMode="auto">
          <a:xfrm>
            <a:off x="50958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0863" name="TextBox 89"/>
          <p:cNvSpPr txBox="1">
            <a:spLocks noChangeArrowheads="1"/>
          </p:cNvSpPr>
          <p:nvPr/>
        </p:nvSpPr>
        <p:spPr bwMode="auto">
          <a:xfrm>
            <a:off x="6861175" y="43132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0864" name="Straight Arrow Connector 629776"/>
          <p:cNvCxnSpPr>
            <a:cxnSpLocks noChangeShapeType="1"/>
            <a:stCxn id="41" idx="1"/>
            <a:endCxn id="57" idx="3"/>
          </p:cNvCxnSpPr>
          <p:nvPr/>
        </p:nvCxnSpPr>
        <p:spPr bwMode="auto">
          <a:xfrm flipH="1">
            <a:off x="1476375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0865" name="Straight Arrow Connector 629780"/>
          <p:cNvCxnSpPr>
            <a:cxnSpLocks noChangeShapeType="1"/>
            <a:stCxn id="41" idx="3"/>
            <a:endCxn id="61" idx="1"/>
          </p:cNvCxnSpPr>
          <p:nvPr/>
        </p:nvCxnSpPr>
        <p:spPr bwMode="auto">
          <a:xfrm>
            <a:off x="3348038" y="4314825"/>
            <a:ext cx="431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0866" name="Straight Arrow Connector 31"/>
          <p:cNvCxnSpPr>
            <a:cxnSpLocks noChangeShapeType="1"/>
            <a:stCxn id="71" idx="3"/>
            <a:endCxn id="75" idx="1"/>
          </p:cNvCxnSpPr>
          <p:nvPr/>
        </p:nvCxnSpPr>
        <p:spPr bwMode="auto">
          <a:xfrm>
            <a:off x="6875463" y="4314825"/>
            <a:ext cx="431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20867" name="TextBox 6"/>
          <p:cNvSpPr txBox="1">
            <a:spLocks noChangeArrowheads="1"/>
          </p:cNvSpPr>
          <p:nvPr/>
        </p:nvSpPr>
        <p:spPr bwMode="auto">
          <a:xfrm>
            <a:off x="395288" y="3414713"/>
            <a:ext cx="244951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120868" name="Straight Arrow Connector 10"/>
          <p:cNvCxnSpPr>
            <a:cxnSpLocks noChangeShapeType="1"/>
            <a:stCxn id="71" idx="1"/>
            <a:endCxn id="61" idx="3"/>
          </p:cNvCxnSpPr>
          <p:nvPr/>
        </p:nvCxnSpPr>
        <p:spPr bwMode="auto">
          <a:xfrm flipH="1">
            <a:off x="5076825" y="4314825"/>
            <a:ext cx="430213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0869" name="Straight Connector 72"/>
          <p:cNvCxnSpPr>
            <a:cxnSpLocks noChangeShapeType="1"/>
          </p:cNvCxnSpPr>
          <p:nvPr/>
        </p:nvCxnSpPr>
        <p:spPr bwMode="auto">
          <a:xfrm>
            <a:off x="7885113" y="41132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20870" name="Straight Connector 62"/>
          <p:cNvCxnSpPr>
            <a:cxnSpLocks noChangeShapeType="1"/>
          </p:cNvCxnSpPr>
          <p:nvPr/>
        </p:nvCxnSpPr>
        <p:spPr bwMode="auto">
          <a:xfrm>
            <a:off x="2484438" y="41021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0871" name="Text Box 3"/>
          <p:cNvSpPr txBox="1">
            <a:spLocks noChangeArrowheads="1"/>
          </p:cNvSpPr>
          <p:nvPr/>
        </p:nvSpPr>
        <p:spPr bwMode="auto">
          <a:xfrm>
            <a:off x="250825" y="5300663"/>
            <a:ext cx="8208963" cy="15017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000" b="1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400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sz="2400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sz="2400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0872" name="TextBox 23"/>
          <p:cNvSpPr txBox="1">
            <a:spLocks noChangeArrowheads="1"/>
          </p:cNvSpPr>
          <p:nvPr/>
        </p:nvSpPr>
        <p:spPr bwMode="auto">
          <a:xfrm>
            <a:off x="395288" y="5140325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ACO</a:t>
            </a:r>
          </a:p>
        </p:txBody>
      </p:sp>
      <p:grpSp>
        <p:nvGrpSpPr>
          <p:cNvPr id="122882" name="Group 2"/>
          <p:cNvGrpSpPr>
            <a:grpSpLocks/>
          </p:cNvGrpSpPr>
          <p:nvPr/>
        </p:nvGrpSpPr>
        <p:grpSpPr bwMode="auto">
          <a:xfrm>
            <a:off x="3995738" y="3284538"/>
            <a:ext cx="4608512" cy="654050"/>
            <a:chOff x="4932040" y="1268760"/>
            <a:chExt cx="3384376" cy="654396"/>
          </a:xfrm>
        </p:grpSpPr>
        <p:sp>
          <p:nvSpPr>
            <p:cNvPr id="122923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conf:researchInterests</a:t>
              </a:r>
              <a:r>
                <a:rPr lang="pt-BR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i="1">
                  <a:solidFill>
                    <a:schemeClr val="bg1"/>
                  </a:solidFill>
                  <a:latin typeface="Arial Narrow" pitchFamily="34" charset="0"/>
                  <a:sym typeface="Symbol" pitchFamily="18" charset="2"/>
                </a:rPr>
                <a:t></a:t>
              </a:r>
            </a:p>
          </p:txBody>
        </p:sp>
        <p:sp>
          <p:nvSpPr>
            <p:cNvPr id="122924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ACO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122883" name="Rectangle 5"/>
          <p:cNvSpPr>
            <a:spLocks noChangeArrowheads="1"/>
          </p:cNvSpPr>
          <p:nvPr/>
        </p:nvSpPr>
        <p:spPr bwMode="auto">
          <a:xfrm>
            <a:off x="250825" y="1139825"/>
            <a:ext cx="8353425" cy="20732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122884" name="TextBox 15"/>
          <p:cNvSpPr txBox="1">
            <a:spLocks noChangeArrowheads="1"/>
          </p:cNvSpPr>
          <p:nvPr/>
        </p:nvSpPr>
        <p:spPr bwMode="auto">
          <a:xfrm>
            <a:off x="468313" y="1319213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122885" name="TextBox 42"/>
          <p:cNvSpPr txBox="1">
            <a:spLocks noChangeArrowheads="1"/>
          </p:cNvSpPr>
          <p:nvPr/>
        </p:nvSpPr>
        <p:spPr bwMode="auto">
          <a:xfrm>
            <a:off x="1835150" y="1319213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Person_Paper</a:t>
            </a:r>
          </a:p>
        </p:txBody>
      </p:sp>
      <p:sp>
        <p:nvSpPr>
          <p:cNvPr id="122886" name="TextBox 44"/>
          <p:cNvSpPr txBox="1">
            <a:spLocks noChangeArrowheads="1"/>
          </p:cNvSpPr>
          <p:nvPr/>
        </p:nvSpPr>
        <p:spPr bwMode="auto">
          <a:xfrm>
            <a:off x="3995738" y="131921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</a:t>
            </a:r>
          </a:p>
        </p:txBody>
      </p:sp>
      <p:sp>
        <p:nvSpPr>
          <p:cNvPr id="122887" name="TextBox 51"/>
          <p:cNvSpPr txBox="1">
            <a:spLocks noChangeArrowheads="1"/>
          </p:cNvSpPr>
          <p:nvPr/>
        </p:nvSpPr>
        <p:spPr bwMode="auto">
          <a:xfrm>
            <a:off x="5435600" y="131921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Paper_Topic</a:t>
            </a:r>
          </a:p>
        </p:txBody>
      </p:sp>
      <p:sp>
        <p:nvSpPr>
          <p:cNvPr id="122888" name="TextBox 77"/>
          <p:cNvSpPr txBox="1">
            <a:spLocks noChangeArrowheads="1"/>
          </p:cNvSpPr>
          <p:nvPr/>
        </p:nvSpPr>
        <p:spPr bwMode="auto">
          <a:xfrm>
            <a:off x="7380288" y="1319213"/>
            <a:ext cx="1223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122889" name="Text Box 3"/>
          <p:cNvSpPr txBox="1">
            <a:spLocks noChangeArrowheads="1"/>
          </p:cNvSpPr>
          <p:nvPr/>
        </p:nvSpPr>
        <p:spPr bwMode="auto">
          <a:xfrm>
            <a:off x="3708400" y="2781300"/>
            <a:ext cx="32400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sz="2000" b="1">
                <a:ea typeface="ＭＳ Ｐゴシック" pitchFamily="34" charset="-128"/>
              </a:rPr>
              <a:t> 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= [FK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1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2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3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, FK</a:t>
            </a:r>
            <a:r>
              <a:rPr lang="pt-BR" sz="2000" b="1" baseline="-25000">
                <a:latin typeface="Tahoma" pitchFamily="34" charset="0"/>
                <a:ea typeface="ＭＳ Ｐゴシック" pitchFamily="34" charset="-128"/>
              </a:rPr>
              <a:t>4</a:t>
            </a:r>
            <a:r>
              <a:rPr lang="pt-BR" sz="2000" b="1">
                <a:latin typeface="Tahoma" pitchFamily="34" charset="0"/>
                <a:ea typeface="ＭＳ Ｐゴシック" pitchFamily="34" charset="-128"/>
              </a:rPr>
              <a:t>]</a:t>
            </a:r>
          </a:p>
        </p:txBody>
      </p:sp>
      <p:sp>
        <p:nvSpPr>
          <p:cNvPr id="122890" name="TextBox 6"/>
          <p:cNvSpPr txBox="1">
            <a:spLocks noChangeArrowheads="1"/>
          </p:cNvSpPr>
          <p:nvPr/>
        </p:nvSpPr>
        <p:spPr bwMode="auto">
          <a:xfrm>
            <a:off x="395288" y="9810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sp>
        <p:nvSpPr>
          <p:cNvPr id="122891" name="Text Box 3"/>
          <p:cNvSpPr txBox="1">
            <a:spLocks noChangeArrowheads="1"/>
          </p:cNvSpPr>
          <p:nvPr/>
        </p:nvSpPr>
        <p:spPr bwMode="auto">
          <a:xfrm>
            <a:off x="2771775" y="4237038"/>
            <a:ext cx="5832475" cy="12001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b="1" i="1">
              <a:solidFill>
                <a:schemeClr val="bg1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b="1" i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conf:researchInterests</a:t>
            </a:r>
            <a:r>
              <a:rPr lang="pt-BR" b="1">
                <a:solidFill>
                  <a:srgbClr val="FF0000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(s, o)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TemTuplaReferenciada[</a:t>
            </a:r>
            <a:r>
              <a:rPr lang="en-US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t),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                               Topic(t),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](t, o)</a:t>
            </a:r>
          </a:p>
        </p:txBody>
      </p:sp>
      <p:sp>
        <p:nvSpPr>
          <p:cNvPr id="122892" name="TextBox 23"/>
          <p:cNvSpPr txBox="1">
            <a:spLocks noChangeArrowheads="1"/>
          </p:cNvSpPr>
          <p:nvPr/>
        </p:nvSpPr>
        <p:spPr bwMode="auto">
          <a:xfrm>
            <a:off x="2916238" y="4076700"/>
            <a:ext cx="4105275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ACO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979613" y="1628775"/>
            <a:ext cx="1439862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PID   PPID</a:t>
            </a:r>
          </a:p>
        </p:txBody>
      </p:sp>
      <p:sp>
        <p:nvSpPr>
          <p:cNvPr id="122894" name="TextBox 41"/>
          <p:cNvSpPr txBox="1">
            <a:spLocks noChangeArrowheads="1"/>
          </p:cNvSpPr>
          <p:nvPr/>
        </p:nvSpPr>
        <p:spPr bwMode="auto">
          <a:xfrm>
            <a:off x="1979613" y="202088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23850" y="1628775"/>
            <a:ext cx="1295400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     …</a:t>
            </a:r>
          </a:p>
        </p:txBody>
      </p:sp>
      <p:sp>
        <p:nvSpPr>
          <p:cNvPr id="122896" name="TextBox 57"/>
          <p:cNvSpPr txBox="1">
            <a:spLocks noChangeArrowheads="1"/>
          </p:cNvSpPr>
          <p:nvPr/>
        </p:nvSpPr>
        <p:spPr bwMode="auto">
          <a:xfrm>
            <a:off x="323850" y="2020888"/>
            <a:ext cx="1295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p1</a:t>
            </a:r>
          </a:p>
        </p:txBody>
      </p:sp>
      <p:sp>
        <p:nvSpPr>
          <p:cNvPr id="122897" name="TextBox 61"/>
          <p:cNvSpPr txBox="1">
            <a:spLocks noChangeArrowheads="1"/>
          </p:cNvSpPr>
          <p:nvPr/>
        </p:nvSpPr>
        <p:spPr bwMode="auto">
          <a:xfrm>
            <a:off x="3708400" y="2020888"/>
            <a:ext cx="1439863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4163" y="1628775"/>
            <a:ext cx="1584325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PPID   TID</a:t>
            </a:r>
          </a:p>
        </p:txBody>
      </p:sp>
      <p:sp>
        <p:nvSpPr>
          <p:cNvPr id="122899" name="TextBox 71"/>
          <p:cNvSpPr txBox="1">
            <a:spLocks noChangeArrowheads="1"/>
          </p:cNvSpPr>
          <p:nvPr/>
        </p:nvSpPr>
        <p:spPr bwMode="auto">
          <a:xfrm>
            <a:off x="5364163" y="2020888"/>
            <a:ext cx="1584325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pp1</a:t>
            </a:r>
            <a:r>
              <a:rPr lang="en-US" sz="2000" b="1">
                <a:ea typeface="ＭＳ Ｐゴシック" pitchFamily="34" charset="-128"/>
              </a:rPr>
              <a:t>      </a:t>
            </a:r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2900" name="Straight Connector 92"/>
          <p:cNvCxnSpPr>
            <a:cxnSpLocks noChangeShapeType="1"/>
            <a:stCxn id="91" idx="0"/>
            <a:endCxn id="122899" idx="2"/>
          </p:cNvCxnSpPr>
          <p:nvPr/>
        </p:nvCxnSpPr>
        <p:spPr bwMode="auto">
          <a:xfrm>
            <a:off x="6156325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235825" y="1628775"/>
            <a:ext cx="1296988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TID     …</a:t>
            </a:r>
          </a:p>
        </p:txBody>
      </p:sp>
      <p:sp>
        <p:nvSpPr>
          <p:cNvPr id="122902" name="TextBox 75"/>
          <p:cNvSpPr txBox="1">
            <a:spLocks noChangeArrowheads="1"/>
          </p:cNvSpPr>
          <p:nvPr/>
        </p:nvSpPr>
        <p:spPr bwMode="auto">
          <a:xfrm>
            <a:off x="7235825" y="2020888"/>
            <a:ext cx="1296988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t1</a:t>
            </a:r>
          </a:p>
        </p:txBody>
      </p:sp>
      <p:cxnSp>
        <p:nvCxnSpPr>
          <p:cNvPr id="122903" name="Straight Connector 89"/>
          <p:cNvCxnSpPr>
            <a:cxnSpLocks noChangeShapeType="1"/>
            <a:stCxn id="88" idx="0"/>
            <a:endCxn id="122902" idx="2"/>
          </p:cNvCxnSpPr>
          <p:nvPr/>
        </p:nvCxnSpPr>
        <p:spPr bwMode="auto">
          <a:xfrm>
            <a:off x="788511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04" name="TextBox 78"/>
          <p:cNvSpPr txBox="1">
            <a:spLocks noChangeArrowheads="1"/>
          </p:cNvSpPr>
          <p:nvPr/>
        </p:nvSpPr>
        <p:spPr bwMode="auto">
          <a:xfrm>
            <a:off x="1979613" y="2420938"/>
            <a:ext cx="1439862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  <a:r>
              <a:rPr lang="en-US" sz="2000" b="1">
                <a:ea typeface="ＭＳ Ｐゴシック" pitchFamily="34" charset="-128"/>
              </a:rPr>
              <a:t>     </a:t>
            </a:r>
            <a:r>
              <a:rPr lang="en-US" sz="2000" i="1">
                <a:ea typeface="ＭＳ Ｐゴシック" pitchFamily="34" charset="-128"/>
              </a:rPr>
              <a:t>pp1</a:t>
            </a:r>
          </a:p>
        </p:txBody>
      </p:sp>
      <p:sp>
        <p:nvSpPr>
          <p:cNvPr id="122905" name="TextBox 79"/>
          <p:cNvSpPr txBox="1">
            <a:spLocks noChangeArrowheads="1"/>
          </p:cNvSpPr>
          <p:nvPr/>
        </p:nvSpPr>
        <p:spPr bwMode="auto">
          <a:xfrm>
            <a:off x="323850" y="2420938"/>
            <a:ext cx="1295400" cy="40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ea typeface="ＭＳ Ｐゴシック" pitchFamily="34" charset="-128"/>
              </a:rPr>
              <a:t>p2</a:t>
            </a:r>
          </a:p>
        </p:txBody>
      </p:sp>
      <p:sp>
        <p:nvSpPr>
          <p:cNvPr id="122906" name="TextBox 87"/>
          <p:cNvSpPr txBox="1">
            <a:spLocks noChangeArrowheads="1"/>
          </p:cNvSpPr>
          <p:nvPr/>
        </p:nvSpPr>
        <p:spPr bwMode="auto">
          <a:xfrm>
            <a:off x="3419475" y="2420938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2</a:t>
            </a:r>
          </a:p>
        </p:txBody>
      </p:sp>
      <p:sp>
        <p:nvSpPr>
          <p:cNvPr id="122907" name="TextBox 88"/>
          <p:cNvSpPr txBox="1">
            <a:spLocks noChangeArrowheads="1"/>
          </p:cNvSpPr>
          <p:nvPr/>
        </p:nvSpPr>
        <p:spPr bwMode="auto">
          <a:xfrm>
            <a:off x="5076825" y="2403475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3</a:t>
            </a:r>
          </a:p>
        </p:txBody>
      </p:sp>
      <p:sp>
        <p:nvSpPr>
          <p:cNvPr id="122908" name="TextBox 89"/>
          <p:cNvSpPr txBox="1">
            <a:spLocks noChangeArrowheads="1"/>
          </p:cNvSpPr>
          <p:nvPr/>
        </p:nvSpPr>
        <p:spPr bwMode="auto">
          <a:xfrm>
            <a:off x="6877050" y="2349500"/>
            <a:ext cx="484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4</a:t>
            </a:r>
          </a:p>
        </p:txBody>
      </p:sp>
      <p:cxnSp>
        <p:nvCxnSpPr>
          <p:cNvPr id="122909" name="Straight Arrow Connector 80"/>
          <p:cNvCxnSpPr>
            <a:cxnSpLocks noChangeShapeType="1"/>
            <a:stCxn id="122894" idx="1"/>
            <a:endCxn id="122896" idx="3"/>
          </p:cNvCxnSpPr>
          <p:nvPr/>
        </p:nvCxnSpPr>
        <p:spPr bwMode="auto">
          <a:xfrm flipH="1">
            <a:off x="1619250" y="222408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2910" name="Straight Arrow Connector 81"/>
          <p:cNvCxnSpPr>
            <a:cxnSpLocks noChangeShapeType="1"/>
            <a:stCxn id="122904" idx="1"/>
            <a:endCxn id="122905" idx="3"/>
          </p:cNvCxnSpPr>
          <p:nvPr/>
        </p:nvCxnSpPr>
        <p:spPr bwMode="auto">
          <a:xfrm flipH="1">
            <a:off x="1619250" y="2624138"/>
            <a:ext cx="36036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2911" name="Straight Arrow Connector 85"/>
          <p:cNvCxnSpPr>
            <a:cxnSpLocks noChangeShapeType="1"/>
            <a:stCxn id="122899" idx="3"/>
            <a:endCxn id="122902" idx="1"/>
          </p:cNvCxnSpPr>
          <p:nvPr/>
        </p:nvCxnSpPr>
        <p:spPr bwMode="auto">
          <a:xfrm>
            <a:off x="6948488" y="2224088"/>
            <a:ext cx="28733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</p:cxnSp>
      <p:cxnSp>
        <p:nvCxnSpPr>
          <p:cNvPr id="122912" name="Straight Arrow Connector 15"/>
          <p:cNvCxnSpPr>
            <a:cxnSpLocks noChangeShapeType="1"/>
          </p:cNvCxnSpPr>
          <p:nvPr/>
        </p:nvCxnSpPr>
        <p:spPr bwMode="auto">
          <a:xfrm flipV="1">
            <a:off x="3419475" y="2276475"/>
            <a:ext cx="288925" cy="2730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913" name="Straight Arrow Connector 17"/>
          <p:cNvCxnSpPr>
            <a:cxnSpLocks noChangeShapeType="1"/>
            <a:stCxn id="122894" idx="3"/>
            <a:endCxn id="122897" idx="1"/>
          </p:cNvCxnSpPr>
          <p:nvPr/>
        </p:nvCxnSpPr>
        <p:spPr bwMode="auto">
          <a:xfrm>
            <a:off x="3419475" y="2224088"/>
            <a:ext cx="2889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914" name="Straight Arrow Connector 20"/>
          <p:cNvCxnSpPr>
            <a:cxnSpLocks noChangeShapeType="1"/>
          </p:cNvCxnSpPr>
          <p:nvPr/>
        </p:nvCxnSpPr>
        <p:spPr bwMode="auto">
          <a:xfrm flipH="1">
            <a:off x="5148263" y="2205038"/>
            <a:ext cx="21590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22915" name="Straight Connector 22"/>
          <p:cNvCxnSpPr>
            <a:cxnSpLocks noChangeShapeType="1"/>
            <a:stCxn id="62" idx="0"/>
            <a:endCxn id="122905" idx="2"/>
          </p:cNvCxnSpPr>
          <p:nvPr/>
        </p:nvCxnSpPr>
        <p:spPr bwMode="auto">
          <a:xfrm>
            <a:off x="971550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708400" y="1628775"/>
            <a:ext cx="1439863" cy="4064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PPID    …</a:t>
            </a:r>
          </a:p>
        </p:txBody>
      </p:sp>
      <p:cxnSp>
        <p:nvCxnSpPr>
          <p:cNvPr id="122917" name="Straight Connector 95"/>
          <p:cNvCxnSpPr>
            <a:cxnSpLocks noChangeShapeType="1"/>
          </p:cNvCxnSpPr>
          <p:nvPr/>
        </p:nvCxnSpPr>
        <p:spPr bwMode="auto">
          <a:xfrm>
            <a:off x="4500563" y="1628775"/>
            <a:ext cx="0" cy="798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18" name="TextBox 629771"/>
          <p:cNvSpPr txBox="1">
            <a:spLocks noChangeArrowheads="1"/>
          </p:cNvSpPr>
          <p:nvPr/>
        </p:nvSpPr>
        <p:spPr bwMode="auto">
          <a:xfrm>
            <a:off x="1547813" y="2276475"/>
            <a:ext cx="484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a typeface="ＭＳ Ｐゴシック" pitchFamily="34" charset="-128"/>
              </a:rPr>
              <a:t>FK</a:t>
            </a:r>
            <a:r>
              <a:rPr lang="en-US" sz="1400" b="1" baseline="-25000">
                <a:solidFill>
                  <a:srgbClr val="FF0000"/>
                </a:solidFill>
                <a:ea typeface="ＭＳ Ｐゴシック" pitchFamily="34" charset="-128"/>
              </a:rPr>
              <a:t>1</a:t>
            </a:r>
          </a:p>
        </p:txBody>
      </p:sp>
      <p:cxnSp>
        <p:nvCxnSpPr>
          <p:cNvPr id="122919" name="Straight Connector 22"/>
          <p:cNvCxnSpPr>
            <a:cxnSpLocks noChangeShapeType="1"/>
            <a:stCxn id="62" idx="0"/>
          </p:cNvCxnSpPr>
          <p:nvPr/>
        </p:nvCxnSpPr>
        <p:spPr bwMode="auto">
          <a:xfrm>
            <a:off x="2627313" y="1628775"/>
            <a:ext cx="0" cy="1198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20" name="TextBox 48"/>
          <p:cNvSpPr txBox="1">
            <a:spLocks noChangeArrowheads="1"/>
          </p:cNvSpPr>
          <p:nvPr/>
        </p:nvSpPr>
        <p:spPr bwMode="auto">
          <a:xfrm>
            <a:off x="323850" y="5819775"/>
            <a:ext cx="8280400" cy="825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&lt;http://ex.com/person/p1&gt; </a:t>
            </a:r>
            <a:r>
              <a:rPr lang="pt-BR" sz="1700" b="1" i="1">
                <a:solidFill>
                  <a:srgbClr val="FF0000"/>
                </a:solidFill>
                <a:ea typeface="ＭＳ Ｐゴシック" pitchFamily="34" charset="-128"/>
              </a:rPr>
              <a:t>conf:researchInterests</a:t>
            </a:r>
            <a:r>
              <a:rPr lang="en-US" sz="1700" b="1">
                <a:ea typeface="ＭＳ Ｐゴシック" pitchFamily="34" charset="-128"/>
              </a:rPr>
              <a:t> </a:t>
            </a:r>
            <a:r>
              <a:rPr lang="en-US" sz="1700" b="1" i="1">
                <a:ea typeface="ＭＳ Ｐゴシック" pitchFamily="34" charset="-128"/>
              </a:rPr>
              <a:t>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sz="1700" b="1" i="1">
                <a:ea typeface="ＭＳ Ｐゴシック" pitchFamily="34" charset="-128"/>
              </a:rPr>
              <a:t>&lt;http://ex.com/person/p2&gt; </a:t>
            </a:r>
            <a:r>
              <a:rPr lang="pt-BR" sz="1700" b="1" i="1">
                <a:solidFill>
                  <a:srgbClr val="FF0000"/>
                </a:solidFill>
              </a:rPr>
              <a:t>conf:researchInterests</a:t>
            </a:r>
            <a:r>
              <a:rPr lang="en-US" sz="1700" b="1" i="1">
                <a:ea typeface="ＭＳ Ｐゴシック" pitchFamily="34" charset="-128"/>
              </a:rPr>
              <a:t> &lt;http://ex.com/concept/t1&gt; </a:t>
            </a:r>
            <a:r>
              <a:rPr lang="en-US" sz="1700" b="1">
                <a:ea typeface="ＭＳ Ｐゴシック" pitchFamily="34" charset="-128"/>
              </a:rPr>
              <a:t>. </a:t>
            </a:r>
          </a:p>
        </p:txBody>
      </p:sp>
      <p:sp>
        <p:nvSpPr>
          <p:cNvPr id="122921" name="TextBox 49"/>
          <p:cNvSpPr txBox="1">
            <a:spLocks noChangeArrowheads="1"/>
          </p:cNvSpPr>
          <p:nvPr/>
        </p:nvSpPr>
        <p:spPr bwMode="auto">
          <a:xfrm>
            <a:off x="755650" y="5532438"/>
            <a:ext cx="1728788" cy="376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1331913" y="3429000"/>
            <a:ext cx="431800" cy="194468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249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A </a:t>
            </a: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naoNulo(t.A), RDFLiteral(t.A, “A”, “R”, v)</a:t>
            </a:r>
          </a:p>
          <a:p>
            <a:pPr marL="687388" indent="-577850"/>
            <a:r>
              <a:rPr lang="pt-BR" smtClean="0"/>
              <a:t>Ψ: P </a:t>
            </a:r>
            <a:r>
              <a:rPr lang="pt-BR" smtClean="0">
                <a:sym typeface="Symbol" pitchFamily="18" charset="2"/>
              </a:rPr>
              <a:t></a:t>
            </a:r>
            <a:r>
              <a:rPr lang="pt-BR" smtClean="0"/>
              <a:t> R / 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 / A</a:t>
            </a:r>
            <a:endParaRPr lang="en-US" smtClean="0">
              <a:sym typeface="Symbol" pitchFamily="18" charset="2"/>
            </a:endParaRPr>
          </a:p>
          <a:p>
            <a:pPr marL="947738" lvl="1" indent="-536575"/>
            <a:r>
              <a:rPr lang="pt-BR" smtClean="0"/>
              <a:t>P(s, v) </a:t>
            </a:r>
            <a:r>
              <a:rPr lang="pt-BR" smtClean="0">
                <a:sym typeface="Symbol" pitchFamily="18" charset="2"/>
              </a:rPr>
              <a:t></a:t>
            </a:r>
            <a:r>
              <a:rPr lang="pt-BR" smtClean="0"/>
              <a:t> R(t), B</a:t>
            </a:r>
            <a:r>
              <a:rPr lang="pt-BR" baseline="-25000" smtClean="0"/>
              <a:t>D</a:t>
            </a:r>
            <a:r>
              <a:rPr lang="pt-BR" smtClean="0"/>
              <a:t>[t, s],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TemTuplasReferenciadas[</a:t>
            </a:r>
            <a:r>
              <a:rPr lang="pt-BR" smtClean="0">
                <a:sym typeface="Symbol" pitchFamily="18" charset="2"/>
              </a:rPr>
              <a:t></a:t>
            </a:r>
            <a:r>
              <a:rPr lang="pt-BR" smtClean="0"/>
              <a:t>](t, u),  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naoNulo(u.A), </a:t>
            </a:r>
          </a:p>
          <a:p>
            <a:pPr marL="947738" lvl="1" indent="-536575">
              <a:buFont typeface="Georgia" pitchFamily="18" charset="0"/>
              <a:buNone/>
            </a:pPr>
            <a:r>
              <a:rPr lang="pt-BR" smtClean="0"/>
              <a:t>                        RDFLiteral(u.A, “A”, “T”, v)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ítulo 1"/>
          <p:cNvSpPr>
            <a:spLocks noGrp="1"/>
          </p:cNvSpPr>
          <p:nvPr>
            <p:ph type="title" idx="4294967295"/>
          </p:nvPr>
        </p:nvSpPr>
        <p:spPr>
          <a:xfrm>
            <a:off x="468313" y="1125538"/>
            <a:ext cx="8229600" cy="1066800"/>
          </a:xfrm>
        </p:spPr>
        <p:txBody>
          <a:bodyPr/>
          <a:lstStyle/>
          <a:p>
            <a:pPr eaLnBrk="1" hangingPunct="1"/>
            <a:r>
              <a:rPr lang="pt-BR" sz="3600" smtClean="0"/>
              <a:t>Regras de Transformação - ACD</a:t>
            </a:r>
          </a:p>
        </p:txBody>
      </p:sp>
      <p:sp>
        <p:nvSpPr>
          <p:cNvPr id="1269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87388" indent="-577850">
              <a:lnSpc>
                <a:spcPct val="80000"/>
              </a:lnSpc>
            </a:pPr>
            <a:r>
              <a:rPr lang="en-US" sz="2400" smtClean="0"/>
              <a:t>Ψ</a:t>
            </a:r>
            <a:r>
              <a:rPr lang="pt-BR" sz="2400" smtClean="0"/>
              <a:t>: P </a:t>
            </a:r>
            <a:r>
              <a:rPr lang="en-US" sz="2400" smtClean="0">
                <a:sym typeface="Symbol" pitchFamily="18" charset="2"/>
              </a:rPr>
              <a:t></a:t>
            </a:r>
            <a:r>
              <a:rPr lang="en-US" sz="2400" smtClean="0"/>
              <a:t> </a:t>
            </a:r>
            <a:r>
              <a:rPr lang="pt-BR" sz="2400" smtClean="0"/>
              <a:t>R / {A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/>
              <a:t>} </a:t>
            </a: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naoNulo(t.A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naoNulo(t.A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RDFLiteral(t.A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pt-BR" sz="2200" smtClean="0"/>
          </a:p>
          <a:p>
            <a:pPr marL="687388" indent="-577850">
              <a:lnSpc>
                <a:spcPct val="80000"/>
              </a:lnSpc>
            </a:pPr>
            <a:r>
              <a:rPr lang="pt-BR" sz="2400" smtClean="0">
                <a:sym typeface="Symbol" pitchFamily="18" charset="2"/>
              </a:rPr>
              <a:t>Ψ: P  R /  / {</a:t>
            </a:r>
            <a:r>
              <a:rPr lang="pt-BR" sz="2400" smtClean="0"/>
              <a:t>A</a:t>
            </a:r>
            <a:r>
              <a:rPr lang="pt-BR" sz="2400" baseline="-25000" smtClean="0"/>
              <a:t>1</a:t>
            </a:r>
            <a:r>
              <a:rPr lang="pt-BR" sz="2400" smtClean="0"/>
              <a:t>, ..., A</a:t>
            </a:r>
            <a:r>
              <a:rPr lang="pt-BR" sz="2400" baseline="-25000" smtClean="0"/>
              <a:t>m</a:t>
            </a:r>
            <a:r>
              <a:rPr lang="pt-BR" sz="2400" smtClean="0">
                <a:sym typeface="Symbol" pitchFamily="18" charset="2"/>
              </a:rPr>
              <a:t>} </a:t>
            </a:r>
            <a:endParaRPr lang="en-US" sz="2400" smtClean="0">
              <a:sym typeface="Symbol" pitchFamily="18" charset="2"/>
            </a:endParaRPr>
          </a:p>
          <a:p>
            <a:pPr marL="947738" lvl="1" indent="-536575">
              <a:lnSpc>
                <a:spcPct val="80000"/>
              </a:lnSpc>
            </a:pPr>
            <a:r>
              <a:rPr lang="pt-BR" sz="2200" smtClean="0"/>
              <a:t>P(s, v) </a:t>
            </a:r>
            <a:r>
              <a:rPr lang="pt-BR" sz="2200" smtClean="0">
                <a:sym typeface="Symbol" pitchFamily="18" charset="2"/>
              </a:rPr>
              <a:t></a:t>
            </a:r>
            <a:r>
              <a:rPr lang="pt-BR" sz="2200" smtClean="0"/>
              <a:t> R(t), B</a:t>
            </a:r>
            <a:r>
              <a:rPr lang="pt-BR" sz="2200" baseline="-25000" smtClean="0"/>
              <a:t>D</a:t>
            </a:r>
            <a:r>
              <a:rPr lang="pt-BR" sz="2200" smtClean="0"/>
              <a:t>[t, s],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i="1" smtClean="0"/>
              <a:t>                        </a:t>
            </a:r>
            <a:r>
              <a:rPr lang="pt-BR" sz="2200" smtClean="0"/>
              <a:t>TemTuplasReferenciadas[</a:t>
            </a:r>
            <a:r>
              <a:rPr lang="pt-BR" sz="2200" smtClean="0">
                <a:sym typeface="Symbol" pitchFamily="18" charset="2"/>
              </a:rPr>
              <a:t></a:t>
            </a:r>
            <a:r>
              <a:rPr lang="pt-BR" sz="2200" smtClean="0"/>
              <a:t>](t, u),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sz="2200" smtClean="0"/>
              <a:t>                        naoNulo(u.A</a:t>
            </a:r>
            <a:r>
              <a:rPr lang="pt-BR" sz="2200" baseline="-25000" smtClean="0"/>
              <a:t>1</a:t>
            </a:r>
            <a:r>
              <a:rPr lang="pt-BR" sz="2200" smtClean="0"/>
              <a:t>), ..., naoNulo(u.A</a:t>
            </a:r>
            <a:r>
              <a:rPr lang="pt-BR" sz="2200" baseline="-25000" smtClean="0"/>
              <a:t>m</a:t>
            </a:r>
            <a:r>
              <a:rPr lang="pt-BR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), … 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RDFLiteral(u.A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,“A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”,“R”,v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),</a:t>
            </a:r>
          </a:p>
          <a:p>
            <a:pPr marL="947738" lvl="1" indent="-536575">
              <a:lnSpc>
                <a:spcPct val="80000"/>
              </a:lnSpc>
              <a:buFont typeface="Georgia" pitchFamily="18" charset="0"/>
              <a:buNone/>
            </a:pPr>
            <a:r>
              <a:rPr lang="pt-BR" altLang="zh-CN" sz="2200" smtClean="0"/>
              <a:t>                        concat([v</a:t>
            </a:r>
            <a:r>
              <a:rPr lang="pt-BR" altLang="zh-CN" sz="2200" baseline="-25000" smtClean="0"/>
              <a:t>1</a:t>
            </a:r>
            <a:r>
              <a:rPr lang="pt-BR" altLang="zh-CN" sz="2200" smtClean="0"/>
              <a:t>,...,v</a:t>
            </a:r>
            <a:r>
              <a:rPr lang="pt-BR" altLang="zh-CN" sz="2200" baseline="-25000" smtClean="0"/>
              <a:t>m</a:t>
            </a:r>
            <a:r>
              <a:rPr lang="pt-BR" altLang="zh-CN" sz="2200" smtClean="0"/>
              <a:t>],v)</a:t>
            </a: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ítulo 1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Regras de Transformação - ACD</a:t>
            </a:r>
          </a:p>
        </p:txBody>
      </p:sp>
      <p:sp>
        <p:nvSpPr>
          <p:cNvPr id="367619" name="Rectangle 18"/>
          <p:cNvSpPr>
            <a:spLocks noChangeArrowheads="1"/>
          </p:cNvSpPr>
          <p:nvPr/>
        </p:nvSpPr>
        <p:spPr bwMode="auto">
          <a:xfrm>
            <a:off x="250825" y="1270000"/>
            <a:ext cx="4608513" cy="1655763"/>
          </a:xfrm>
          <a:prstGeom prst="rect">
            <a:avLst/>
          </a:prstGeom>
          <a:solidFill>
            <a:srgbClr val="B3DFB3"/>
          </a:solidFill>
          <a:ln w="9525">
            <a:solidFill>
              <a:schemeClr val="tx1"/>
            </a:solidFill>
            <a:prstDash val="dot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367620" name="TextBox 19"/>
          <p:cNvSpPr txBox="1">
            <a:spLocks noChangeArrowheads="1"/>
          </p:cNvSpPr>
          <p:nvPr/>
        </p:nvSpPr>
        <p:spPr bwMode="auto">
          <a:xfrm>
            <a:off x="401638" y="1109663"/>
            <a:ext cx="22256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RDFS Alvo</a:t>
            </a:r>
          </a:p>
        </p:txBody>
      </p:sp>
      <p:sp>
        <p:nvSpPr>
          <p:cNvPr id="367621" name="TextBox 10"/>
          <p:cNvSpPr txBox="1">
            <a:spLocks noChangeArrowheads="1"/>
          </p:cNvSpPr>
          <p:nvPr/>
        </p:nvSpPr>
        <p:spPr bwMode="auto">
          <a:xfrm>
            <a:off x="395288" y="1557338"/>
            <a:ext cx="1655762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foaf:Person</a:t>
            </a:r>
          </a:p>
        </p:txBody>
      </p:sp>
      <p:sp>
        <p:nvSpPr>
          <p:cNvPr id="367622" name="TextBox 12"/>
          <p:cNvSpPr txBox="1">
            <a:spLocks noChangeArrowheads="1"/>
          </p:cNvSpPr>
          <p:nvPr/>
        </p:nvSpPr>
        <p:spPr bwMode="auto">
          <a:xfrm>
            <a:off x="2987675" y="1557338"/>
            <a:ext cx="17287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skos:Concept</a:t>
            </a:r>
          </a:p>
        </p:txBody>
      </p:sp>
      <p:sp>
        <p:nvSpPr>
          <p:cNvPr id="367623" name="TextBox 26"/>
          <p:cNvSpPr txBox="1">
            <a:spLocks noChangeArrowheads="1"/>
          </p:cNvSpPr>
          <p:nvPr/>
        </p:nvSpPr>
        <p:spPr bwMode="auto">
          <a:xfrm>
            <a:off x="395288" y="1917700"/>
            <a:ext cx="1655762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foaf:name</a:t>
            </a:r>
          </a:p>
          <a:p>
            <a:r>
              <a:rPr lang="en-US" b="1">
                <a:ea typeface="ＭＳ Ｐゴシック" pitchFamily="34" charset="-128"/>
              </a:rPr>
              <a:t>foaf:mbox</a:t>
            </a:r>
          </a:p>
        </p:txBody>
      </p:sp>
      <p:sp>
        <p:nvSpPr>
          <p:cNvPr id="367624" name="TextBox 66"/>
          <p:cNvSpPr txBox="1">
            <a:spLocks noChangeArrowheads="1"/>
          </p:cNvSpPr>
          <p:nvPr/>
        </p:nvSpPr>
        <p:spPr bwMode="auto">
          <a:xfrm>
            <a:off x="2987675" y="1917700"/>
            <a:ext cx="1728788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 Narrow" pitchFamily="34" charset="0"/>
                <a:ea typeface="ＭＳ Ｐゴシック" pitchFamily="34" charset="-128"/>
              </a:rPr>
              <a:t>skos:prefLabel</a:t>
            </a:r>
          </a:p>
        </p:txBody>
      </p:sp>
      <p:grpSp>
        <p:nvGrpSpPr>
          <p:cNvPr id="367625" name="Group 2"/>
          <p:cNvGrpSpPr>
            <a:grpSpLocks/>
          </p:cNvGrpSpPr>
          <p:nvPr/>
        </p:nvGrpSpPr>
        <p:grpSpPr bwMode="auto">
          <a:xfrm>
            <a:off x="4932363" y="1100138"/>
            <a:ext cx="3384550" cy="744537"/>
            <a:chOff x="4932040" y="1268760"/>
            <a:chExt cx="3384376" cy="744932"/>
          </a:xfrm>
        </p:grpSpPr>
        <p:sp>
          <p:nvSpPr>
            <p:cNvPr id="367626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foaf:Person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Person[PID]</a:t>
              </a:r>
              <a:endParaRPr lang="en-US" sz="2400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  <p:sp>
          <p:nvSpPr>
            <p:cNvPr id="367627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ACC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grpSp>
        <p:nvGrpSpPr>
          <p:cNvPr id="367633" name="Group 2"/>
          <p:cNvGrpSpPr>
            <a:grpSpLocks/>
          </p:cNvGrpSpPr>
          <p:nvPr/>
        </p:nvGrpSpPr>
        <p:grpSpPr bwMode="auto">
          <a:xfrm>
            <a:off x="3708400" y="2781300"/>
            <a:ext cx="4608513" cy="744538"/>
            <a:chOff x="4932040" y="1268760"/>
            <a:chExt cx="3384376" cy="744932"/>
          </a:xfrm>
        </p:grpSpPr>
        <p:sp>
          <p:nvSpPr>
            <p:cNvPr id="367634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45744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foaf:name</a:t>
              </a:r>
              <a:r>
                <a:rPr lang="pt-BR" sz="2400" b="1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</a:t>
              </a:r>
              <a:r>
                <a:rPr lang="en-US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</a:t>
              </a:r>
              <a:r>
                <a:rPr lang="pt-BR" sz="2400" b="1">
                  <a:solidFill>
                    <a:schemeClr val="bg1"/>
                  </a:solidFill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 Person / {fname, lname}</a:t>
              </a:r>
              <a:endParaRPr lang="en-US" sz="2000" i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endParaRPr>
            </a:p>
          </p:txBody>
        </p:sp>
        <p:sp>
          <p:nvSpPr>
            <p:cNvPr id="367635" name="TextBox 1"/>
            <p:cNvSpPr txBox="1">
              <a:spLocks noChangeArrowheads="1"/>
            </p:cNvSpPr>
            <p:nvPr/>
          </p:nvSpPr>
          <p:spPr bwMode="auto">
            <a:xfrm>
              <a:off x="5218832" y="1268760"/>
              <a:ext cx="792757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b="1" baseline="-25000">
                  <a:sym typeface="Symbol" pitchFamily="18" charset="2"/>
                </a:rPr>
                <a:t>1</a:t>
              </a:r>
              <a:endParaRPr lang="en-US" b="1" baseline="-25000">
                <a:sym typeface="Symbol" pitchFamily="18" charset="2"/>
              </a:endParaRPr>
            </a:p>
          </p:txBody>
        </p:sp>
      </p:grpSp>
      <p:sp>
        <p:nvSpPr>
          <p:cNvPr id="367662" name="Text Box 3"/>
          <p:cNvSpPr txBox="1">
            <a:spLocks noChangeArrowheads="1"/>
          </p:cNvSpPr>
          <p:nvPr/>
        </p:nvSpPr>
        <p:spPr bwMode="auto">
          <a:xfrm>
            <a:off x="250825" y="5029200"/>
            <a:ext cx="8208963" cy="14446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1600" b="1" i="1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foaf:name(s, v)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sym typeface="Symbol" pitchFamily="18" charset="2"/>
              </a:rPr>
              <a:t>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Person(p), TemURI[CCA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](p, s),  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naoNulo(p.fname),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naoNulo(p.lname),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  <a:ea typeface="ＭＳ Ｐゴシック" pitchFamily="34" charset="-128"/>
              </a:rPr>
              <a:t>   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RDFLiteral(p.fname, “fname”,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 RDFLiteral(p.lname, “lname”, “Person”,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),</a:t>
            </a:r>
          </a:p>
          <a:p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   concat([v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, v</a:t>
            </a:r>
            <a:r>
              <a:rPr lang="pt-BR" b="1" baseline="-2500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pt-BR" b="1">
                <a:solidFill>
                  <a:schemeClr val="bg1"/>
                </a:solidFill>
                <a:latin typeface="Arial Narrow" pitchFamily="34" charset="0"/>
              </a:rPr>
              <a:t>], v)</a:t>
            </a:r>
          </a:p>
        </p:txBody>
      </p:sp>
      <p:sp>
        <p:nvSpPr>
          <p:cNvPr id="367663" name="TextBox 23"/>
          <p:cNvSpPr txBox="1">
            <a:spLocks noChangeArrowheads="1"/>
          </p:cNvSpPr>
          <p:nvPr/>
        </p:nvSpPr>
        <p:spPr bwMode="auto">
          <a:xfrm>
            <a:off x="395288" y="4868863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Regra de Transformação para ACD</a:t>
            </a:r>
            <a:r>
              <a:rPr lang="en-US" b="1" baseline="-25000"/>
              <a:t>1</a:t>
            </a:r>
            <a:endParaRPr lang="en-US" b="1" baseline="-25000">
              <a:ea typeface="ＭＳ Ｐゴシック" pitchFamily="34" charset="-128"/>
            </a:endParaRPr>
          </a:p>
        </p:txBody>
      </p:sp>
      <p:sp>
        <p:nvSpPr>
          <p:cNvPr id="367664" name="Rectangle 5"/>
          <p:cNvSpPr>
            <a:spLocks noChangeArrowheads="1"/>
          </p:cNvSpPr>
          <p:nvPr/>
        </p:nvSpPr>
        <p:spPr bwMode="auto">
          <a:xfrm>
            <a:off x="250825" y="3660775"/>
            <a:ext cx="4608513" cy="10080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367665" name="TextBox 15"/>
          <p:cNvSpPr txBox="1">
            <a:spLocks noChangeArrowheads="1"/>
          </p:cNvSpPr>
          <p:nvPr/>
        </p:nvSpPr>
        <p:spPr bwMode="auto">
          <a:xfrm>
            <a:off x="395288" y="3765550"/>
            <a:ext cx="143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Person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68313" y="4092575"/>
            <a:ext cx="2590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PID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  <a:ea typeface="ＭＳ Ｐゴシック" pitchFamily="34" charset="-128"/>
              </a:rPr>
              <a:t>   fname   lname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03575" y="4094163"/>
            <a:ext cx="1584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u="sng">
                <a:solidFill>
                  <a:srgbClr val="000000"/>
                </a:solidFill>
                <a:latin typeface="Georgia" pitchFamily="18" charset="0"/>
              </a:rPr>
              <a:t>TID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   name</a:t>
            </a:r>
          </a:p>
        </p:txBody>
      </p:sp>
      <p:sp>
        <p:nvSpPr>
          <p:cNvPr id="367668" name="TextBox 77"/>
          <p:cNvSpPr txBox="1">
            <a:spLocks noChangeArrowheads="1"/>
          </p:cNvSpPr>
          <p:nvPr/>
        </p:nvSpPr>
        <p:spPr bwMode="auto">
          <a:xfrm>
            <a:off x="3059113" y="3798888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Topic</a:t>
            </a:r>
          </a:p>
        </p:txBody>
      </p:sp>
      <p:sp>
        <p:nvSpPr>
          <p:cNvPr id="367669" name="TextBox 6"/>
          <p:cNvSpPr txBox="1">
            <a:spLocks noChangeArrowheads="1"/>
          </p:cNvSpPr>
          <p:nvPr/>
        </p:nvSpPr>
        <p:spPr bwMode="auto">
          <a:xfrm>
            <a:off x="395288" y="3429000"/>
            <a:ext cx="2449512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Esquema Relacional</a:t>
            </a:r>
          </a:p>
        </p:txBody>
      </p:sp>
      <p:cxnSp>
        <p:nvCxnSpPr>
          <p:cNvPr id="367670" name="Straight Connector 50"/>
          <p:cNvCxnSpPr>
            <a:cxnSpLocks noChangeShapeType="1"/>
          </p:cNvCxnSpPr>
          <p:nvPr/>
        </p:nvCxnSpPr>
        <p:spPr bwMode="auto">
          <a:xfrm>
            <a:off x="1116013" y="4092575"/>
            <a:ext cx="1587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7671" name="Straight Connector 50"/>
          <p:cNvCxnSpPr>
            <a:cxnSpLocks noChangeShapeType="1"/>
          </p:cNvCxnSpPr>
          <p:nvPr/>
        </p:nvCxnSpPr>
        <p:spPr bwMode="auto">
          <a:xfrm>
            <a:off x="2051050" y="4094163"/>
            <a:ext cx="1588" cy="3921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7672" name="Straight Connector 50"/>
          <p:cNvCxnSpPr>
            <a:cxnSpLocks noChangeShapeType="1"/>
          </p:cNvCxnSpPr>
          <p:nvPr/>
        </p:nvCxnSpPr>
        <p:spPr bwMode="auto">
          <a:xfrm>
            <a:off x="3851275" y="4092575"/>
            <a:ext cx="1588" cy="392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ítulo 1"/>
          <p:cNvSpPr>
            <a:spLocks noGrp="1"/>
          </p:cNvSpPr>
          <p:nvPr>
            <p:ph type="title" idx="4294967295"/>
          </p:nvPr>
        </p:nvSpPr>
        <p:spPr>
          <a:xfrm>
            <a:off x="250825" y="34607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Regra de Transformação - ACD</a:t>
            </a:r>
          </a:p>
        </p:txBody>
      </p:sp>
      <p:sp>
        <p:nvSpPr>
          <p:cNvPr id="373763" name="Rectangle 5"/>
          <p:cNvSpPr>
            <a:spLocks noChangeArrowheads="1"/>
          </p:cNvSpPr>
          <p:nvPr/>
        </p:nvSpPr>
        <p:spPr bwMode="auto">
          <a:xfrm>
            <a:off x="250825" y="1628775"/>
            <a:ext cx="4500563" cy="158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 b="1">
              <a:ea typeface="ＭＳ Ｐゴシック" pitchFamily="34" charset="-128"/>
            </a:endParaRPr>
          </a:p>
        </p:txBody>
      </p:sp>
      <p:sp>
        <p:nvSpPr>
          <p:cNvPr id="373764" name="TextBox 6"/>
          <p:cNvSpPr txBox="1">
            <a:spLocks noChangeArrowheads="1"/>
          </p:cNvSpPr>
          <p:nvPr/>
        </p:nvSpPr>
        <p:spPr bwMode="auto">
          <a:xfrm>
            <a:off x="395288" y="1412875"/>
            <a:ext cx="3240087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Banco de Dados Relacional</a:t>
            </a:r>
          </a:p>
        </p:txBody>
      </p:sp>
      <p:grpSp>
        <p:nvGrpSpPr>
          <p:cNvPr id="373765" name="Group 2"/>
          <p:cNvGrpSpPr>
            <a:grpSpLocks/>
          </p:cNvGrpSpPr>
          <p:nvPr/>
        </p:nvGrpSpPr>
        <p:grpSpPr bwMode="auto">
          <a:xfrm>
            <a:off x="4787900" y="1412875"/>
            <a:ext cx="4176713" cy="654050"/>
            <a:chOff x="4932040" y="1268760"/>
            <a:chExt cx="3384376" cy="654397"/>
          </a:xfrm>
        </p:grpSpPr>
        <p:sp>
          <p:nvSpPr>
            <p:cNvPr id="373766" name="TextBox 22"/>
            <p:cNvSpPr txBox="1">
              <a:spLocks noChangeArrowheads="1"/>
            </p:cNvSpPr>
            <p:nvPr/>
          </p:nvSpPr>
          <p:spPr bwMode="auto">
            <a:xfrm>
              <a:off x="4932040" y="1556250"/>
              <a:ext cx="3384376" cy="366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lvl="1"/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foaf:name</a:t>
              </a:r>
              <a:r>
                <a:rPr lang="pt-BR" b="1">
                  <a:sym typeface="Symbol" pitchFamily="18" charset="2"/>
                </a:rPr>
                <a:t> </a:t>
              </a:r>
              <a:r>
                <a:rPr lang="en-US" b="1">
                  <a:solidFill>
                    <a:schemeClr val="bg1"/>
                  </a:solidFill>
                  <a:sym typeface="Symbol" pitchFamily="18" charset="2"/>
                </a:rPr>
                <a:t>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Person </a:t>
              </a:r>
              <a:r>
                <a:rPr lang="pt-BR" b="1" i="1">
                  <a:solidFill>
                    <a:schemeClr val="bg1"/>
                  </a:solidFill>
                  <a:sym typeface="Symbol" pitchFamily="18" charset="2"/>
                </a:rPr>
                <a:t>/</a:t>
              </a:r>
              <a:r>
                <a:rPr lang="pt-BR" b="1">
                  <a:solidFill>
                    <a:schemeClr val="bg1"/>
                  </a:solidFill>
                  <a:sym typeface="Symbol" pitchFamily="18" charset="2"/>
                </a:rPr>
                <a:t> {fname, lname}</a:t>
              </a:r>
              <a:endParaRPr lang="en-US" b="1">
                <a:solidFill>
                  <a:schemeClr val="bg1"/>
                </a:solidFill>
                <a:sym typeface="Symbol" pitchFamily="18" charset="2"/>
              </a:endParaRPr>
            </a:p>
          </p:txBody>
        </p:sp>
        <p:sp>
          <p:nvSpPr>
            <p:cNvPr id="373767" name="TextBox 1"/>
            <p:cNvSpPr txBox="1">
              <a:spLocks noChangeArrowheads="1"/>
            </p:cNvSpPr>
            <p:nvPr/>
          </p:nvSpPr>
          <p:spPr bwMode="auto">
            <a:xfrm>
              <a:off x="5219363" y="1268760"/>
              <a:ext cx="792122" cy="376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b="1">
                  <a:sym typeface="Symbol" pitchFamily="18" charset="2"/>
                </a:rPr>
                <a:t>ACD</a:t>
              </a:r>
              <a:r>
                <a:rPr lang="pt-BR" sz="2000" b="1" baseline="-25000">
                  <a:latin typeface="Arial Narrow" pitchFamily="34" charset="0"/>
                  <a:ea typeface="ＭＳ Ｐゴシック" pitchFamily="34" charset="-128"/>
                  <a:sym typeface="Symbol" pitchFamily="18" charset="2"/>
                </a:rPr>
                <a:t>1</a:t>
              </a:r>
              <a:endParaRPr lang="en-US" sz="2000" b="1" baseline="-25000">
                <a:latin typeface="Arial Narrow" pitchFamily="34" charset="0"/>
                <a:ea typeface="ＭＳ Ｐゴシック" pitchFamily="34" charset="-128"/>
                <a:sym typeface="Symbol" pitchFamily="18" charset="2"/>
              </a:endParaRPr>
            </a:p>
          </p:txBody>
        </p:sp>
      </p:grpSp>
      <p:sp>
        <p:nvSpPr>
          <p:cNvPr id="373768" name="Text Box 3"/>
          <p:cNvSpPr txBox="1">
            <a:spLocks noChangeArrowheads="1"/>
          </p:cNvSpPr>
          <p:nvPr/>
        </p:nvSpPr>
        <p:spPr bwMode="auto">
          <a:xfrm>
            <a:off x="1835150" y="3429000"/>
            <a:ext cx="7129463" cy="18907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i="1">
              <a:solidFill>
                <a:srgbClr val="FF0000"/>
              </a:solidFill>
              <a:latin typeface="Arial Narrow" pitchFamily="34" charset="0"/>
              <a:ea typeface="ＭＳ Ｐゴシック" pitchFamily="34" charset="-128"/>
            </a:endParaRPr>
          </a:p>
          <a:p>
            <a:r>
              <a:rPr lang="pt-BR" sz="2000" b="1">
                <a:solidFill>
                  <a:schemeClr val="bg1"/>
                </a:solidFill>
              </a:rPr>
              <a:t>foaf:name(s, v) </a:t>
            </a:r>
            <a:r>
              <a:rPr lang="pt-BR" sz="2000" b="1">
                <a:solidFill>
                  <a:schemeClr val="bg1"/>
                </a:solidFill>
                <a:sym typeface="Symbol" pitchFamily="18" charset="2"/>
              </a:rPr>
              <a:t></a:t>
            </a:r>
            <a:r>
              <a:rPr lang="pt-BR" sz="2000" b="1">
                <a:solidFill>
                  <a:schemeClr val="bg1"/>
                </a:solidFill>
              </a:rPr>
              <a:t> Person(p), TemURI[CCA1](p, s),   </a:t>
            </a:r>
          </a:p>
          <a:p>
            <a:r>
              <a:rPr lang="pt-BR" sz="2000" b="1">
                <a:solidFill>
                  <a:schemeClr val="bg1"/>
                </a:solidFill>
              </a:rPr>
              <a:t>   naoNulo(p.fname), naoNulo(p.lname),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RDFLiteral(p.fname, “fname”, “Person”, v1), </a:t>
            </a:r>
          </a:p>
          <a:p>
            <a:r>
              <a:rPr lang="pt-BR" sz="2000" b="1">
                <a:solidFill>
                  <a:schemeClr val="bg1"/>
                </a:solidFill>
              </a:rPr>
              <a:t>   RDFLiteral(p.lname, “lname”, “Person”, v2),</a:t>
            </a:r>
          </a:p>
          <a:p>
            <a:r>
              <a:rPr lang="pt-BR" sz="2000" b="1">
                <a:solidFill>
                  <a:schemeClr val="bg1"/>
                </a:solidFill>
              </a:rPr>
              <a:t>   concat([v1, v2], v)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73769" name="TextBox 23"/>
          <p:cNvSpPr txBox="1">
            <a:spLocks noChangeArrowheads="1"/>
          </p:cNvSpPr>
          <p:nvPr/>
        </p:nvSpPr>
        <p:spPr bwMode="auto">
          <a:xfrm>
            <a:off x="1979613" y="3284538"/>
            <a:ext cx="4105275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Regra de Transformação para </a:t>
            </a:r>
            <a:r>
              <a:rPr lang="pt-BR" b="1">
                <a:sym typeface="Symbol" pitchFamily="18" charset="2"/>
              </a:rPr>
              <a:t>ACD</a:t>
            </a:r>
            <a:r>
              <a:rPr lang="en-US" b="1" baseline="-25000">
                <a:ea typeface="ＭＳ Ｐゴシック" pitchFamily="34" charset="-128"/>
              </a:rPr>
              <a:t>1</a:t>
            </a:r>
            <a:r>
              <a:rPr lang="en-US" b="1">
                <a:ea typeface="ＭＳ Ｐゴシック" pitchFamily="34" charset="-128"/>
              </a:rPr>
              <a:t> 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95288" y="1943100"/>
            <a:ext cx="3024187" cy="406400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b="1" u="sng">
                <a:solidFill>
                  <a:srgbClr val="000000"/>
                </a:solidFill>
                <a:latin typeface="Georgia" pitchFamily="18" charset="0"/>
              </a:rPr>
              <a:t>PID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fname</a:t>
            </a:r>
            <a:r>
              <a:rPr lang="en-US" sz="2000" b="1">
                <a:solidFill>
                  <a:srgbClr val="000000"/>
                </a:solidFill>
                <a:latin typeface="Georgia" pitchFamily="18" charset="0"/>
              </a:rPr>
              <a:t>    </a:t>
            </a:r>
            <a:r>
              <a:rPr lang="en-US" sz="2000">
                <a:solidFill>
                  <a:srgbClr val="000000"/>
                </a:solidFill>
                <a:latin typeface="Georgia" pitchFamily="18" charset="0"/>
              </a:rPr>
              <a:t>lname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95288" y="2349500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10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Vânia    Vidal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5288" y="2708275"/>
            <a:ext cx="3024187" cy="406400"/>
          </a:xfrm>
          <a:prstGeom prst="rect">
            <a:avLst/>
          </a:prstGeom>
          <a:gradFill rotWithShape="1">
            <a:gsLst>
              <a:gs pos="0">
                <a:srgbClr val="F6FFFF"/>
              </a:gs>
              <a:gs pos="64999">
                <a:srgbClr val="EBFEFF"/>
              </a:gs>
              <a:gs pos="100000">
                <a:srgbClr val="E4FE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20   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Marco</a:t>
            </a:r>
            <a:r>
              <a:rPr lang="en-US" sz="2000" b="1">
                <a:solidFill>
                  <a:srgbClr val="000000"/>
                </a:solidFill>
                <a:ea typeface="ＭＳ Ｐゴシック" pitchFamily="34" charset="-128"/>
              </a:rPr>
              <a:t>   </a:t>
            </a:r>
            <a:r>
              <a:rPr lang="en-US" sz="2000">
                <a:solidFill>
                  <a:srgbClr val="000000"/>
                </a:solidFill>
                <a:ea typeface="ＭＳ Ｐゴシック" pitchFamily="34" charset="-128"/>
              </a:rPr>
              <a:t>Casanova</a:t>
            </a:r>
          </a:p>
        </p:txBody>
      </p:sp>
      <p:cxnSp>
        <p:nvCxnSpPr>
          <p:cNvPr id="373773" name="Straight Connector 16"/>
          <p:cNvCxnSpPr>
            <a:cxnSpLocks noChangeShapeType="1"/>
          </p:cNvCxnSpPr>
          <p:nvPr/>
        </p:nvCxnSpPr>
        <p:spPr bwMode="auto">
          <a:xfrm>
            <a:off x="1116013" y="1916113"/>
            <a:ext cx="0" cy="1225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3774" name="Straight Connector 18"/>
          <p:cNvCxnSpPr>
            <a:cxnSpLocks noChangeShapeType="1"/>
          </p:cNvCxnSpPr>
          <p:nvPr/>
        </p:nvCxnSpPr>
        <p:spPr bwMode="auto">
          <a:xfrm>
            <a:off x="2051050" y="1916113"/>
            <a:ext cx="0" cy="12239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3775" name="TextBox 5"/>
          <p:cNvSpPr txBox="1">
            <a:spLocks noChangeArrowheads="1"/>
          </p:cNvSpPr>
          <p:nvPr/>
        </p:nvSpPr>
        <p:spPr bwMode="auto">
          <a:xfrm>
            <a:off x="287338" y="5654675"/>
            <a:ext cx="8677275" cy="8699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http://example.com/Person/10 </a:t>
            </a:r>
            <a:r>
              <a:rPr lang="en-US" b="1">
                <a:solidFill>
                  <a:srgbClr val="FF0000"/>
                </a:solidFill>
                <a:ea typeface="ＭＳ Ｐゴシック" pitchFamily="34" charset="-128"/>
              </a:rPr>
              <a:t>foaf:name</a:t>
            </a:r>
            <a:r>
              <a:rPr lang="en-US" b="1">
                <a:ea typeface="ＭＳ Ｐゴシック" pitchFamily="34" charset="-128"/>
              </a:rPr>
              <a:t> “Vânia Vidal” . </a:t>
            </a:r>
          </a:p>
          <a:p>
            <a:pPr>
              <a:lnSpc>
                <a:spcPct val="140000"/>
              </a:lnSpc>
            </a:pPr>
            <a:r>
              <a:rPr lang="en-US" b="1">
                <a:ea typeface="ＭＳ Ｐゴシック" pitchFamily="34" charset="-128"/>
              </a:rPr>
              <a:t>http://example.com/Person/20 </a:t>
            </a:r>
            <a:r>
              <a:rPr lang="en-US" b="1">
                <a:solidFill>
                  <a:srgbClr val="FF0000"/>
                </a:solidFill>
              </a:rPr>
              <a:t>foaf:name</a:t>
            </a:r>
            <a:r>
              <a:rPr lang="en-US" b="1">
                <a:ea typeface="ＭＳ Ｐゴシック" pitchFamily="34" charset="-128"/>
              </a:rPr>
              <a:t> “Marco Casanova” . </a:t>
            </a:r>
          </a:p>
        </p:txBody>
      </p:sp>
      <p:sp>
        <p:nvSpPr>
          <p:cNvPr id="373776" name="TextBox 12"/>
          <p:cNvSpPr txBox="1">
            <a:spLocks noChangeArrowheads="1"/>
          </p:cNvSpPr>
          <p:nvPr/>
        </p:nvSpPr>
        <p:spPr bwMode="auto">
          <a:xfrm>
            <a:off x="395288" y="5372100"/>
            <a:ext cx="1727200" cy="376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ea typeface="ＭＳ Ｐゴシック" pitchFamily="34" charset="-128"/>
              </a:rPr>
              <a:t>Triplas RDF</a:t>
            </a:r>
          </a:p>
        </p:txBody>
      </p:sp>
      <p:sp>
        <p:nvSpPr>
          <p:cNvPr id="29708" name="Down Arrow 6"/>
          <p:cNvSpPr>
            <a:spLocks noChangeArrowheads="1"/>
          </p:cNvSpPr>
          <p:nvPr/>
        </p:nvSpPr>
        <p:spPr bwMode="auto">
          <a:xfrm>
            <a:off x="900113" y="3284538"/>
            <a:ext cx="503237" cy="2016125"/>
          </a:xfrm>
          <a:prstGeom prst="downArrow">
            <a:avLst>
              <a:gd name="adj1" fmla="val 50000"/>
              <a:gd name="adj2" fmla="val 50027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b="1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Bancos de Dados Relacionais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24578" name="Picture 5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5. Arquitetura de Linked Data Mashups baseada no uso de LIDMS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29026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LIDMS – Linked Data Mashup </a:t>
            </a:r>
            <a:r>
              <a:rPr lang="pt-BR" dirty="0" err="1" smtClean="0"/>
              <a:t>Services</a:t>
            </a:r>
            <a:endParaRPr lang="pt-BR" dirty="0"/>
          </a:p>
        </p:txBody>
      </p:sp>
      <p:sp>
        <p:nvSpPr>
          <p:cNvPr id="13107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543925" cy="4857750"/>
          </a:xfrm>
        </p:spPr>
        <p:txBody>
          <a:bodyPr/>
          <a:lstStyle/>
          <a:p>
            <a:pPr eaLnBrk="1" hangingPunct="1"/>
            <a:r>
              <a:rPr lang="pt-BR" smtClean="0"/>
              <a:t>Serviços web REST que combinam dados de múltiplas fontes e retornam o resultado no padrão de Linked Data.</a:t>
            </a:r>
          </a:p>
          <a:p>
            <a:pPr eaLnBrk="1" hangingPunct="1"/>
            <a:r>
              <a:rPr lang="pt-BR" smtClean="0"/>
              <a:t>Extração de dados baseada em parâmetros de entrada.</a:t>
            </a:r>
          </a:p>
          <a:p>
            <a:pPr eaLnBrk="1" hangingPunct="1"/>
            <a:r>
              <a:rPr lang="pt-BR" smtClean="0"/>
              <a:t>URIs constituídas de:</a:t>
            </a:r>
          </a:p>
          <a:p>
            <a:pPr lvl="1" eaLnBrk="1" hangingPunct="1"/>
            <a:r>
              <a:rPr lang="pt-BR" smtClean="0"/>
              <a:t>identificação do plano de consulta pré-definido a ser executado;</a:t>
            </a:r>
          </a:p>
          <a:p>
            <a:pPr lvl="1" eaLnBrk="1" hangingPunct="1"/>
            <a:r>
              <a:rPr lang="pt-BR" smtClean="0"/>
              <a:t>parâmetros que serão usados no plano de consulta;</a:t>
            </a:r>
          </a:p>
          <a:p>
            <a:pPr lvl="1" eaLnBrk="1" hangingPunct="1"/>
            <a:r>
              <a:rPr lang="pt-BR" smtClean="0"/>
              <a:t>formato de saída desejado.</a:t>
            </a:r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Arquitetura baseada no uso de LIDMS</a:t>
            </a:r>
            <a:endParaRPr lang="pt-BR" dirty="0"/>
          </a:p>
        </p:txBody>
      </p:sp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566738" y="1714500"/>
          <a:ext cx="7934325" cy="5019675"/>
        </p:xfrm>
        <a:graphic>
          <a:graphicData uri="http://schemas.openxmlformats.org/presentationml/2006/ole">
            <p:oleObj spid="_x0000_s280578" name="Visio" r:id="rId4" imgW="4435983" imgH="280638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LEXEN </a:t>
            </a:r>
            <a:r>
              <a:rPr lang="pt-BR" sz="2800" smtClean="0"/>
              <a:t>– LIDMS Execution Environment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/>
          </a:bodyPr>
          <a:lstStyle/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recebimento de URI;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processamento de URI;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carregamento do plano identificado;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substituição dos </a:t>
            </a:r>
            <a:r>
              <a:rPr lang="pt-BR" dirty="0" smtClean="0">
                <a:solidFill>
                  <a:srgbClr val="FF0000"/>
                </a:solidFill>
              </a:rPr>
              <a:t>parâmetros nomeados</a:t>
            </a:r>
            <a:r>
              <a:rPr lang="pt-BR" dirty="0" smtClean="0"/>
              <a:t> pelos seus valores no plano;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execução do plano;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formatação dos resultados;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romanLcPeriod"/>
              <a:defRPr/>
            </a:pPr>
            <a:r>
              <a:rPr lang="pt-BR" dirty="0" smtClean="0"/>
              <a:t>retorno dos resultados.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dirty="0" smtClean="0"/>
              <a:t>(v) a (vii) – </a:t>
            </a:r>
            <a:r>
              <a:rPr lang="pt-BR" dirty="0" smtClean="0">
                <a:solidFill>
                  <a:srgbClr val="FF0000"/>
                </a:solidFill>
              </a:rPr>
              <a:t>fluxo</a:t>
            </a:r>
            <a:r>
              <a:rPr lang="pt-BR" dirty="0" smtClean="0"/>
              <a:t> de execução em </a:t>
            </a:r>
            <a:r>
              <a:rPr lang="pt-BR" dirty="0" err="1" smtClean="0">
                <a:solidFill>
                  <a:srgbClr val="FF0000"/>
                </a:solidFill>
              </a:rPr>
              <a:t>pipeline</a:t>
            </a:r>
            <a:r>
              <a:rPr lang="pt-BR" dirty="0" smtClean="0"/>
              <a:t>.</a:t>
            </a:r>
          </a:p>
          <a:p>
            <a:pPr marL="681228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dirty="0" smtClean="0"/>
              <a:t>Uso de </a:t>
            </a:r>
            <a:r>
              <a:rPr lang="pt-BR" dirty="0" err="1" smtClean="0">
                <a:solidFill>
                  <a:srgbClr val="FF0000"/>
                </a:solidFill>
              </a:rPr>
              <a:t>cache</a:t>
            </a:r>
            <a:r>
              <a:rPr lang="pt-BR" dirty="0" smtClean="0">
                <a:solidFill>
                  <a:srgbClr val="FF0000"/>
                </a:solidFill>
              </a:rPr>
              <a:t> de planos de consulta federados</a:t>
            </a:r>
            <a:r>
              <a:rPr lang="pt-BR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Geração de LIDMS</a:t>
            </a:r>
          </a:p>
        </p:txBody>
      </p:sp>
      <p:sp>
        <p:nvSpPr>
          <p:cNvPr id="28979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Integração semântica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Esquema conceitual representado por ontologia de domínio (OD);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Cada fonte de dados descritas por uma ontologia fonte (OF) disponibilizada como Linked Data e descrevendo dados exportados pela fonte;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mtClean="0"/>
              <a:t>Correspondências entre OD e OFs especificadas por um conjunto de mapeamentos.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pt-BR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Título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Geração de LIDMS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" y="1285875"/>
            <a:ext cx="8501063" cy="5429250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Especificação conceitual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Visão de integração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Tripla &lt; </a:t>
            </a:r>
            <a:r>
              <a:rPr lang="pt-BR" dirty="0" smtClean="0">
                <a:solidFill>
                  <a:srgbClr val="FF0000"/>
                </a:solidFill>
              </a:rPr>
              <a:t>P, O, Q </a:t>
            </a:r>
            <a:r>
              <a:rPr lang="pt-BR" dirty="0" smtClean="0">
                <a:solidFill>
                  <a:schemeClr val="tx1"/>
                </a:solidFill>
              </a:rPr>
              <a:t>&gt;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P</a:t>
            </a:r>
            <a:r>
              <a:rPr lang="pt-BR" dirty="0" smtClean="0">
                <a:solidFill>
                  <a:schemeClr val="tx1"/>
                </a:solidFill>
              </a:rPr>
              <a:t> – Parâmetros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O</a:t>
            </a:r>
            <a:r>
              <a:rPr lang="pt-BR" dirty="0" smtClean="0">
                <a:solidFill>
                  <a:schemeClr val="tx1"/>
                </a:solidFill>
              </a:rPr>
              <a:t> – Ontologia que descreve o formato retornado</a:t>
            </a:r>
          </a:p>
          <a:p>
            <a:pPr marL="1179576" lvl="3" indent="-20116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rgbClr val="FF0000"/>
                </a:solidFill>
              </a:rPr>
              <a:t>Q </a:t>
            </a:r>
            <a:r>
              <a:rPr lang="pt-BR" dirty="0" smtClean="0">
                <a:solidFill>
                  <a:schemeClr val="tx1"/>
                </a:solidFill>
              </a:rPr>
              <a:t>– Consulta SPARQL parametrizada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Implementação dos LIDMS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Plano gerado automaticamente e previamente a partir da consulta SPARQL parametrizada sobre a OD.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 2"/>
              <a:buChar char=""/>
              <a:defRPr/>
            </a:pPr>
            <a:r>
              <a:rPr lang="pt-BR" dirty="0" smtClean="0"/>
              <a:t>Processo semelhante ao usado na arquitetura de mediadores proposta.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pt-BR" dirty="0" smtClean="0"/>
              <a:t>Conversão do plano para </a:t>
            </a:r>
            <a:r>
              <a:rPr lang="pt-BR" dirty="0" err="1" smtClean="0"/>
              <a:t>Template</a:t>
            </a:r>
            <a:r>
              <a:rPr lang="pt-BR" dirty="0" smtClean="0"/>
              <a:t> do QEF para armazenamento em repositório específico.</a:t>
            </a:r>
            <a:endParaRPr lang="pt-B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z="2800" smtClean="0"/>
              <a:t>LIDMS relacionados a consultas parametrizadas sobre a Ontologia de Domínio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85788" y="2284413"/>
          <a:ext cx="7970837" cy="4144962"/>
        </p:xfrm>
        <a:graphic>
          <a:graphicData uri="http://schemas.openxmlformats.org/presentationml/2006/ole">
            <p:oleObj spid="_x0000_s284675" name="Visio" r:id="rId4" imgW="3783711" imgH="196659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Especificação conceitual do LIDMS </a:t>
            </a:r>
            <a:r>
              <a:rPr lang="pt-BR" dirty="0" err="1" smtClean="0"/>
              <a:t>Drug</a:t>
            </a:r>
            <a:r>
              <a:rPr lang="pt-BR" dirty="0" smtClean="0"/>
              <a:t> </a:t>
            </a:r>
            <a:r>
              <a:rPr lang="pt-BR" dirty="0" err="1" smtClean="0"/>
              <a:t>Details</a:t>
            </a:r>
            <a:endParaRPr lang="pt-BR" dirty="0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928813"/>
            <a:ext cx="585787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Plano de consulta federado</a:t>
            </a:r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736600" y="1500188"/>
          <a:ext cx="7553325" cy="5287962"/>
        </p:xfrm>
        <a:graphic>
          <a:graphicData uri="http://schemas.openxmlformats.org/presentationml/2006/ole">
            <p:oleObj spid="_x0000_s288770" name="Visio" r:id="rId4" imgW="6177153" imgH="4326255" progId="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0034" y="1698390"/>
            <a:ext cx="8429684" cy="50167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&lt;?</a:t>
            </a:r>
            <a:r>
              <a:rPr lang="pt-BR" sz="1600" dirty="0" err="1">
                <a:latin typeface="Consolas" pitchFamily="49" charset="0"/>
              </a:rPr>
              <a:t>xml</a:t>
            </a:r>
            <a:r>
              <a:rPr lang="pt-BR" sz="1600" dirty="0">
                <a:latin typeface="Consolas" pitchFamily="49" charset="0"/>
              </a:rPr>
              <a:t> version="1.0" </a:t>
            </a:r>
            <a:r>
              <a:rPr lang="pt-BR" sz="1600" dirty="0" err="1">
                <a:latin typeface="Consolas" pitchFamily="49" charset="0"/>
              </a:rPr>
              <a:t>encoding</a:t>
            </a:r>
            <a:r>
              <a:rPr lang="pt-BR" sz="1600" dirty="0">
                <a:latin typeface="Consolas" pitchFamily="49" charset="0"/>
              </a:rPr>
              <a:t>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&lt;</a:t>
            </a:r>
            <a:r>
              <a:rPr lang="pt-BR" sz="1600" dirty="0" err="1">
                <a:latin typeface="Consolas" pitchFamily="49" charset="0"/>
              </a:rPr>
              <a:t>QEPTemplate</a:t>
            </a:r>
            <a:r>
              <a:rPr lang="pt-BR" sz="1600" dirty="0">
                <a:latin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="http://giga03.lncc.br/DIP/WP4/CoDIMS-D"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   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="http://giga03.lncc.br/DIP/WP4/CoDIMS-D/Operator"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    </a:t>
            </a:r>
            <a:r>
              <a:rPr lang="pt-BR" sz="1600" dirty="0" err="1">
                <a:latin typeface="Consolas" pitchFamily="49" charset="0"/>
              </a:rPr>
              <a:t>xmlns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qep</a:t>
            </a:r>
            <a:r>
              <a:rPr lang="pt-BR" sz="1600" dirty="0">
                <a:latin typeface="Consolas" pitchFamily="49" charset="0"/>
              </a:rPr>
              <a:t>="http://giga03.lncc.br/DIP/WP4/CoDIMS-D/QEP"&gt;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&lt;</a:t>
            </a:r>
            <a:r>
              <a:rPr lang="pt-BR" sz="1600" dirty="0" err="1">
                <a:latin typeface="Consolas" pitchFamily="49" charset="0"/>
              </a:rPr>
              <a:t>qep</a:t>
            </a:r>
            <a:r>
              <a:rPr lang="pt-BR" sz="1600" dirty="0">
                <a:latin typeface="Consolas" pitchFamily="49" charset="0"/>
              </a:rPr>
              <a:t>:QEP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</a:t>
            </a:r>
            <a:r>
              <a:rPr lang="pt-BR" sz="1600" dirty="0" err="1">
                <a:latin typeface="Consolas" pitchFamily="49" charset="0"/>
              </a:rPr>
              <a:t>Initial</a:t>
            </a:r>
            <a:r>
              <a:rPr lang="pt-BR" sz="1600" dirty="0">
                <a:latin typeface="Consolas" pitchFamily="49" charset="0"/>
              </a:rPr>
              <a:t>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id="1"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="2"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&gt;Project&lt;/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ParameterList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  &lt;</a:t>
            </a:r>
            <a:r>
              <a:rPr lang="pt-BR" sz="1600" dirty="0" err="1">
                <a:latin typeface="Consolas" pitchFamily="49" charset="0"/>
              </a:rPr>
              <a:t>Variables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dg_act_ing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dg_mtb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dg_frm</a:t>
            </a:r>
            <a:r>
              <a:rPr lang="pt-BR" sz="1600" dirty="0">
                <a:latin typeface="Consolas" pitchFamily="49" charset="0"/>
              </a:rPr>
              <a:t>, </a:t>
            </a:r>
            <a:r>
              <a:rPr lang="pt-BR" sz="1600" dirty="0" err="1">
                <a:latin typeface="Consolas" pitchFamily="49" charset="0"/>
              </a:rPr>
              <a:t>sd_eff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Variables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 &lt;/</a:t>
            </a:r>
            <a:r>
              <a:rPr lang="pt-BR" sz="1600" dirty="0" err="1">
                <a:latin typeface="Consolas" pitchFamily="49" charset="0"/>
              </a:rPr>
              <a:t>ParameterList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id="2"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="3,4"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BindLeftJoin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 id="3" </a:t>
            </a:r>
            <a:r>
              <a:rPr lang="pt-BR" sz="1600" dirty="0" err="1">
                <a:latin typeface="Consolas" pitchFamily="49" charset="0"/>
              </a:rPr>
              <a:t>prod</a:t>
            </a:r>
            <a:r>
              <a:rPr lang="pt-BR" sz="1600" dirty="0">
                <a:latin typeface="Consolas" pitchFamily="49" charset="0"/>
              </a:rPr>
              <a:t>="5,6" </a:t>
            </a:r>
            <a:r>
              <a:rPr lang="pt-BR" sz="1600" dirty="0" err="1">
                <a:latin typeface="Consolas" pitchFamily="49" charset="0"/>
              </a:rPr>
              <a:t>type</a:t>
            </a:r>
            <a:r>
              <a:rPr lang="pt-BR" sz="1600" dirty="0">
                <a:latin typeface="Consolas" pitchFamily="49" charset="0"/>
              </a:rPr>
              <a:t>=""&gt;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  &lt;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  <a:r>
              <a:rPr lang="pt-BR" sz="1600" dirty="0" err="1">
                <a:latin typeface="Consolas" pitchFamily="49" charset="0"/>
              </a:rPr>
              <a:t>BindLeftJoin</a:t>
            </a:r>
            <a:r>
              <a:rPr lang="pt-BR" sz="1600" dirty="0">
                <a:latin typeface="Consolas" pitchFamily="49" charset="0"/>
              </a:rPr>
              <a:t>&lt;/</a:t>
            </a:r>
            <a:r>
              <a:rPr lang="pt-BR" sz="1600" dirty="0" err="1">
                <a:latin typeface="Consolas" pitchFamily="49" charset="0"/>
              </a:rPr>
              <a:t>Name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&lt;/</a:t>
            </a:r>
            <a:r>
              <a:rPr lang="pt-BR" sz="1600" dirty="0" err="1">
                <a:latin typeface="Consolas" pitchFamily="49" charset="0"/>
              </a:rPr>
              <a:t>op</a:t>
            </a:r>
            <a:r>
              <a:rPr lang="pt-BR" sz="1600" dirty="0">
                <a:latin typeface="Consolas" pitchFamily="49" charset="0"/>
              </a:rPr>
              <a:t>:</a:t>
            </a:r>
            <a:r>
              <a:rPr lang="pt-BR" sz="1600" dirty="0" err="1">
                <a:latin typeface="Consolas" pitchFamily="49" charset="0"/>
              </a:rPr>
              <a:t>Operator</a:t>
            </a:r>
            <a:r>
              <a:rPr lang="pt-BR" sz="16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>
                <a:latin typeface="Consolas" pitchFamily="49" charset="0"/>
              </a:rPr>
              <a:t>    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28625" y="642938"/>
            <a:ext cx="8143875" cy="9271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Plano de Execução de Consulta</a:t>
            </a:r>
            <a:br>
              <a:rPr lang="pt-BR" dirty="0" smtClean="0"/>
            </a:br>
            <a:r>
              <a:rPr lang="pt-BR" dirty="0" smtClean="0"/>
              <a:t>representado como QEF </a:t>
            </a:r>
            <a:r>
              <a:rPr lang="pt-BR" dirty="0" err="1" smtClean="0"/>
              <a:t>Template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7" descr="big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6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7840" y="1357298"/>
            <a:ext cx="8731878" cy="54784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&lt;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 id="7" </a:t>
            </a:r>
            <a:r>
              <a:rPr lang="pt-BR" sz="1400" dirty="0" err="1">
                <a:latin typeface="Consolas" pitchFamily="49" charset="0"/>
              </a:rPr>
              <a:t>prod</a:t>
            </a:r>
            <a:r>
              <a:rPr lang="pt-BR" sz="1400" dirty="0">
                <a:latin typeface="Consolas" pitchFamily="49" charset="0"/>
              </a:rPr>
              <a:t>="0" </a:t>
            </a:r>
            <a:r>
              <a:rPr lang="pt-BR" sz="1400" dirty="0" err="1">
                <a:latin typeface="Consolas" pitchFamily="49" charset="0"/>
              </a:rPr>
              <a:t>type</a:t>
            </a:r>
            <a:r>
              <a:rPr lang="pt-BR" sz="1400" dirty="0">
                <a:latin typeface="Consolas" pitchFamily="49" charset="0"/>
              </a:rPr>
              <a:t>="</a:t>
            </a:r>
            <a:r>
              <a:rPr lang="pt-BR" sz="1400" dirty="0" err="1">
                <a:latin typeface="Consolas" pitchFamily="49" charset="0"/>
              </a:rPr>
              <a:t>Scan</a:t>
            </a:r>
            <a:r>
              <a:rPr lang="pt-BR" sz="1400" dirty="0">
                <a:latin typeface="Consolas" pitchFamily="49" charset="0"/>
              </a:rPr>
              <a:t>" </a:t>
            </a:r>
            <a:r>
              <a:rPr lang="pt-BR" sz="1400" dirty="0" err="1">
                <a:latin typeface="Consolas" pitchFamily="49" charset="0"/>
              </a:rPr>
              <a:t>numberTuples</a:t>
            </a:r>
            <a:r>
              <a:rPr lang="pt-BR" sz="1400" dirty="0">
                <a:latin typeface="Consolas" pitchFamily="49" charset="0"/>
              </a:rPr>
              <a:t>="?"&gt;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Service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SparqlEndpoint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&gt;http://www4.wiwiss.fu-berlin.de/dailymed/sparql&lt;/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&lt;![CDATA[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PREFIX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</a:t>
            </a:r>
            <a:r>
              <a:rPr lang="pt-BR" sz="1400" dirty="0" err="1">
                <a:latin typeface="Consolas" pitchFamily="49" charset="0"/>
              </a:rPr>
              <a:t>select</a:t>
            </a:r>
            <a:r>
              <a:rPr lang="pt-BR" sz="1400" dirty="0">
                <a:latin typeface="Consolas" pitchFamily="49" charset="0"/>
              </a:rPr>
              <a:t> * </a:t>
            </a:r>
            <a:r>
              <a:rPr lang="pt-BR" sz="1400" dirty="0" err="1">
                <a:latin typeface="Consolas" pitchFamily="49" charset="0"/>
              </a:rPr>
              <a:t>where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?dg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fullName</a:t>
            </a:r>
            <a:r>
              <a:rPr lang="pt-BR" sz="1400" dirty="0">
                <a:latin typeface="Consolas" pitchFamily="49" charset="0"/>
              </a:rPr>
              <a:t>        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?: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drug_name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activeIngredient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dmed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genericDrug</a:t>
            </a:r>
            <a:r>
              <a:rPr lang="pt-BR" sz="1400" dirty="0">
                <a:latin typeface="Consolas" pitchFamily="49" charset="0"/>
              </a:rPr>
              <a:t>     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     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sameAs</a:t>
            </a:r>
            <a:r>
              <a:rPr lang="pt-BR" sz="1400" dirty="0">
                <a:latin typeface="Consolas" pitchFamily="49" charset="0"/>
              </a:rPr>
              <a:t>           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 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label</a:t>
            </a:r>
            <a:r>
              <a:rPr lang="pt-BR" sz="1400" dirty="0">
                <a:latin typeface="Consolas" pitchFamily="49" charset="0"/>
              </a:rPr>
              <a:t>            ?</a:t>
            </a:r>
            <a:r>
              <a:rPr lang="pt-BR" sz="1400" dirty="0" err="1">
                <a:latin typeface="Consolas" pitchFamily="49" charset="0"/>
              </a:rPr>
              <a:t>dg_act_ing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  ]]&gt;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  &lt;/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  &lt;/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&lt;/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&gt;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&lt;/</a:t>
            </a:r>
            <a:r>
              <a:rPr lang="pt-BR" sz="1400" dirty="0" err="1">
                <a:latin typeface="Consolas" pitchFamily="49" charset="0"/>
              </a:rPr>
              <a:t>qep</a:t>
            </a:r>
            <a:r>
              <a:rPr lang="pt-BR" sz="1400" dirty="0">
                <a:latin typeface="Consolas" pitchFamily="49" charset="0"/>
              </a:rPr>
              <a:t>:QEP&gt;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QEPTemplate</a:t>
            </a:r>
            <a:r>
              <a:rPr lang="pt-BR" sz="1400" dirty="0">
                <a:latin typeface="Consolas" pitchFamily="49" charset="0"/>
              </a:rPr>
              <a:t>&gt;</a:t>
            </a:r>
          </a:p>
        </p:txBody>
      </p:sp>
      <p:sp>
        <p:nvSpPr>
          <p:cNvPr id="316420" name="Título 1"/>
          <p:cNvSpPr>
            <a:spLocks noGrp="1"/>
          </p:cNvSpPr>
          <p:nvPr>
            <p:ph type="title" idx="4294967295"/>
          </p:nvPr>
        </p:nvSpPr>
        <p:spPr>
          <a:xfrm>
            <a:off x="214313" y="358775"/>
            <a:ext cx="8715375" cy="1069975"/>
          </a:xfrm>
        </p:spPr>
        <p:txBody>
          <a:bodyPr/>
          <a:lstStyle/>
          <a:p>
            <a:pPr eaLnBrk="1" hangingPunct="1"/>
            <a:r>
              <a:rPr lang="pt-BR" sz="3200" smtClean="0"/>
              <a:t>Plano de Execução de Consulta</a:t>
            </a:r>
            <a:br>
              <a:rPr lang="pt-BR" sz="3200" smtClean="0"/>
            </a:br>
            <a:r>
              <a:rPr lang="pt-BR" sz="3200" smtClean="0"/>
              <a:t>representado como QEF Template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>
                <a:solidFill>
                  <a:schemeClr val="bg1"/>
                </a:solidFill>
              </a:rPr>
              <a:t>6. Execução de Planos de Consulta Federados sobre a Web de Dados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00034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928813"/>
            <a:ext cx="8858250" cy="4857750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err="1" smtClean="0"/>
              <a:t>Query</a:t>
            </a:r>
            <a:r>
              <a:rPr lang="pt-BR" dirty="0" smtClean="0"/>
              <a:t> </a:t>
            </a:r>
            <a:r>
              <a:rPr lang="pt-BR" dirty="0" err="1" smtClean="0"/>
              <a:t>Evaluation</a:t>
            </a:r>
            <a:r>
              <a:rPr lang="pt-BR" dirty="0" smtClean="0"/>
              <a:t> Framework [PORTO et al., 2007]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para definição e execução de planos de consulta em ambiente distribuído e acesso a fontes de dados heterogêneas.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 algébricos e de controle (fluxo de dados).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Plano de consulta – árvore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Nós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o</a:t>
            </a:r>
            <a:r>
              <a:rPr lang="pt-BR" dirty="0" smtClean="0">
                <a:solidFill>
                  <a:schemeClr val="tx1"/>
                </a:solidFill>
              </a:rPr>
              <a:t>peradores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Folhas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pt-BR" dirty="0" smtClean="0">
                <a:solidFill>
                  <a:schemeClr val="tx1"/>
                </a:solidFill>
              </a:rPr>
              <a:t>fontes de dados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Arestas </a:t>
            </a:r>
            <a:r>
              <a:rPr lang="pt-BR" dirty="0" smtClean="0">
                <a:solidFill>
                  <a:schemeClr val="tx1"/>
                </a:solidFill>
                <a:sym typeface="Wingdings" pitchFamily="2" charset="2"/>
              </a:rPr>
              <a:t> relacionamentos entre operadores no modo produtor-consumidor</a:t>
            </a:r>
            <a:endParaRPr lang="pt-BR" dirty="0" smtClean="0">
              <a:solidFill>
                <a:schemeClr val="tx1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Modelo </a:t>
            </a:r>
            <a:r>
              <a:rPr lang="pt-BR" dirty="0" err="1" smtClean="0"/>
              <a:t>iterador</a:t>
            </a:r>
            <a:r>
              <a:rPr lang="pt-BR" dirty="0" smtClean="0"/>
              <a:t> [GRAEFE, 1990]</a:t>
            </a:r>
          </a:p>
          <a:p>
            <a:pPr marL="923544" lvl="2" indent="-219456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>
                <a:solidFill>
                  <a:schemeClr val="tx1"/>
                </a:solidFill>
              </a:rPr>
              <a:t>Operações open, </a:t>
            </a:r>
            <a:r>
              <a:rPr lang="pt-BR" dirty="0" err="1" smtClean="0">
                <a:solidFill>
                  <a:schemeClr val="tx1"/>
                </a:solidFill>
              </a:rPr>
              <a:t>getNext</a:t>
            </a:r>
            <a:r>
              <a:rPr lang="pt-BR" dirty="0" smtClean="0">
                <a:solidFill>
                  <a:schemeClr val="tx1"/>
                </a:solidFill>
              </a:rPr>
              <a:t>, close, </a:t>
            </a:r>
            <a:r>
              <a:rPr lang="pt-BR" dirty="0" err="1" smtClean="0">
                <a:solidFill>
                  <a:schemeClr val="tx1"/>
                </a:solidFill>
              </a:rPr>
              <a:t>getMetadata</a:t>
            </a:r>
            <a:r>
              <a:rPr lang="pt-BR" dirty="0" smtClean="0">
                <a:solidFill>
                  <a:schemeClr val="tx1"/>
                </a:solidFill>
              </a:rPr>
              <a:t>, </a:t>
            </a:r>
            <a:r>
              <a:rPr lang="pt-BR" dirty="0" err="1" smtClean="0">
                <a:solidFill>
                  <a:schemeClr val="tx1"/>
                </a:solidFill>
              </a:rPr>
              <a:t>setMetadata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322563" name="Imagem 3" descr="qe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38" y="714375"/>
            <a:ext cx="31877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3500438"/>
            <a:ext cx="642937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QEF - Planos de Execução de Consultas</a:t>
            </a:r>
            <a:endParaRPr lang="pt-BR" dirty="0"/>
          </a:p>
        </p:txBody>
      </p:sp>
      <p:sp>
        <p:nvSpPr>
          <p:cNvPr id="313347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500188"/>
            <a:ext cx="8643937" cy="4857750"/>
          </a:xfrm>
        </p:spPr>
        <p:txBody>
          <a:bodyPr/>
          <a:lstStyle/>
          <a:p>
            <a:pPr eaLnBrk="1" hangingPunct="1"/>
            <a:r>
              <a:rPr lang="en-US" smtClean="0"/>
              <a:t>Os planos de execução de consultas são modelados como </a:t>
            </a:r>
            <a:r>
              <a:rPr lang="en-US" i="1" smtClean="0"/>
              <a:t>workflows</a:t>
            </a:r>
            <a:r>
              <a:rPr lang="en-US" smtClean="0"/>
              <a:t> onde operadores são tarefas e o relacionamento  consumidor / produtor entre pares define o fluxo de execução.</a:t>
            </a:r>
            <a:endParaRPr lang="pt-BR" smtClean="0"/>
          </a:p>
        </p:txBody>
      </p:sp>
      <p:sp>
        <p:nvSpPr>
          <p:cNvPr id="313348" name="CaixaDeTexto 5"/>
          <p:cNvSpPr txBox="1">
            <a:spLocks noChangeArrowheads="1"/>
          </p:cNvSpPr>
          <p:nvPr/>
        </p:nvSpPr>
        <p:spPr bwMode="auto">
          <a:xfrm>
            <a:off x="714375" y="6488113"/>
            <a:ext cx="4181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latin typeface="Georgia" pitchFamily="18" charset="0"/>
              </a:rPr>
              <a:t>Fonte: </a:t>
            </a:r>
            <a:r>
              <a:rPr lang="pt-BR">
                <a:latin typeface="Georgia" pitchFamily="18" charset="0"/>
              </a:rPr>
              <a:t>[OLIVEIRA; PORTO, 2010]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06178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Extensão do QEF para trabalhar com Linked Data.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Revelou-se excelente para tuning de planos, pois não é necessário manipular os planos via API.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mtClean="0"/>
              <a:t>Buscamos: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Paralelismo intraoperador – uso de threads;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800" smtClean="0"/>
              <a:t>Redução do número de chamadas a endpoints remotos.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Título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QEF-LD</a:t>
            </a:r>
          </a:p>
        </p:txBody>
      </p:sp>
      <p:sp>
        <p:nvSpPr>
          <p:cNvPr id="308226" name="Espaço Reservado para Conteúdo 2"/>
          <p:cNvSpPr>
            <a:spLocks noGrp="1"/>
          </p:cNvSpPr>
          <p:nvPr>
            <p:ph idx="1"/>
          </p:nvPr>
        </p:nvSpPr>
        <p:spPr>
          <a:xfrm>
            <a:off x="142875" y="1428750"/>
            <a:ext cx="8858250" cy="5429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Extensões: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Tipos RDF: BlankNode, Literal, URI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SPARQL Endpoint </a:t>
            </a:r>
            <a:r>
              <a:rPr lang="pt-BR" sz="2000" smtClean="0">
                <a:solidFill>
                  <a:srgbClr val="FF0000"/>
                </a:solidFill>
              </a:rPr>
              <a:t>Data Source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Service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BindJoin</a:t>
            </a:r>
            <a:r>
              <a:rPr lang="pt-BR" sz="2000" smtClean="0"/>
              <a:t> e </a:t>
            </a:r>
            <a:r>
              <a:rPr lang="pt-BR" sz="2000" smtClean="0">
                <a:solidFill>
                  <a:srgbClr val="FF0000"/>
                </a:solidFill>
              </a:rPr>
              <a:t>BindLeftJoin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SetBindJoin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Agrupamento de resultados do produtor esquerdo em um set de tamanho configurável.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Obtenção de tuplas do produtor direito relacionadas com as tuplas do set.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Junção entre ambos.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2000" smtClean="0"/>
              <a:t>Operador </a:t>
            </a:r>
            <a:r>
              <a:rPr lang="pt-BR" sz="2000" smtClean="0">
                <a:solidFill>
                  <a:srgbClr val="FF0000"/>
                </a:solidFill>
              </a:rPr>
              <a:t>Union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pt-BR" sz="1800" smtClean="0">
                <a:solidFill>
                  <a:schemeClr val="tx1"/>
                </a:solidFill>
              </a:rPr>
              <a:t>Permite múltiplos produtores.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</a:t>
            </a:r>
            <a:r>
              <a:rPr lang="pt-BR" dirty="0" err="1" smtClean="0"/>
              <a:t>Service</a:t>
            </a:r>
            <a:r>
              <a:rPr lang="pt-BR" dirty="0" smtClean="0"/>
              <a:t> em QEF </a:t>
            </a:r>
            <a:r>
              <a:rPr lang="pt-BR" dirty="0" err="1" smtClean="0"/>
              <a:t>Template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0457" y="1739050"/>
            <a:ext cx="8234947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 id="1" </a:t>
            </a:r>
            <a:r>
              <a:rPr lang="pt-BR" sz="1400" dirty="0" err="1">
                <a:latin typeface="Consolas" pitchFamily="49" charset="0"/>
              </a:rPr>
              <a:t>prod</a:t>
            </a:r>
            <a:r>
              <a:rPr lang="pt-BR" sz="1400" dirty="0">
                <a:latin typeface="Consolas" pitchFamily="49" charset="0"/>
              </a:rPr>
              <a:t>="0" </a:t>
            </a:r>
            <a:r>
              <a:rPr lang="pt-BR" sz="1400" dirty="0" err="1">
                <a:latin typeface="Consolas" pitchFamily="49" charset="0"/>
              </a:rPr>
              <a:t>type</a:t>
            </a:r>
            <a:r>
              <a:rPr lang="pt-BR" sz="1400" dirty="0">
                <a:latin typeface="Consolas" pitchFamily="49" charset="0"/>
              </a:rPr>
              <a:t>="</a:t>
            </a:r>
            <a:r>
              <a:rPr lang="pt-BR" sz="1400" dirty="0" err="1">
                <a:latin typeface="Consolas" pitchFamily="49" charset="0"/>
              </a:rPr>
              <a:t>Scan</a:t>
            </a:r>
            <a:r>
              <a:rPr lang="pt-BR" sz="1400" dirty="0">
                <a:latin typeface="Consolas" pitchFamily="49" charset="0"/>
              </a:rPr>
              <a:t>" </a:t>
            </a:r>
            <a:r>
              <a:rPr lang="pt-BR" sz="1400" dirty="0" err="1">
                <a:latin typeface="Consolas" pitchFamily="49" charset="0"/>
              </a:rPr>
              <a:t>numberTuples</a:t>
            </a:r>
            <a:r>
              <a:rPr lang="pt-BR" sz="1400" dirty="0">
                <a:latin typeface="Consolas" pitchFamily="49" charset="0"/>
              </a:rPr>
              <a:t>="?"&gt;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Service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dirty="0" err="1">
                <a:latin typeface="Consolas" pitchFamily="49" charset="0"/>
              </a:rPr>
              <a:t>SparqlEndpoint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DataSourceName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http://www4.wiwiss.fu-berlin.de/diseasome/sparql</a:t>
            </a: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ServiceURI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&lt;![CDATA[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rdf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&lt;http://www.w3.org/1999/02/22-rdf-syntax-ns#&gt;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PREFIX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SELECT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dsome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     FILTER 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regex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(?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?: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dsname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, "i")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    ORDER BY ?</a:t>
            </a:r>
            <a:r>
              <a:rPr lang="pt-BR" sz="1400" b="1" dirty="0" err="1">
                <a:solidFill>
                  <a:srgbClr val="FF0000"/>
                </a:solidFill>
                <a:latin typeface="Consolas" pitchFamily="49" charset="0"/>
              </a:rPr>
              <a:t>dsn</a:t>
            </a:r>
            <a:endParaRPr lang="pt-BR" sz="1400" b="1" dirty="0">
              <a:solidFill>
                <a:srgbClr val="FF0000"/>
              </a:solidFill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]]&gt;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&lt;/</a:t>
            </a:r>
            <a:r>
              <a:rPr lang="pt-BR" sz="1400" dirty="0" err="1">
                <a:latin typeface="Consolas" pitchFamily="49" charset="0"/>
              </a:rPr>
              <a:t>SPARQLQuery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ParameterList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&lt;/</a:t>
            </a:r>
            <a:r>
              <a:rPr lang="pt-BR" sz="1400" dirty="0" err="1">
                <a:latin typeface="Consolas" pitchFamily="49" charset="0"/>
              </a:rPr>
              <a:t>op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Operator</a:t>
            </a:r>
            <a:r>
              <a:rPr lang="pt-BR" sz="1400" dirty="0">
                <a:latin typeface="Consolas" pitchFamily="49" charset="0"/>
              </a:rPr>
              <a:t>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BindJoin</a:t>
            </a:r>
          </a:p>
        </p:txBody>
      </p:sp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85750" y="1857375"/>
          <a:ext cx="4572000" cy="4851400"/>
        </p:xfrm>
        <a:graphic>
          <a:graphicData uri="http://schemas.openxmlformats.org/presentationml/2006/ole">
            <p:oleObj spid="_x0000_s304130" name="Visio" r:id="rId4" imgW="3118485" imgH="3307715" progId="">
              <p:embed/>
            </p:oleObj>
          </a:graphicData>
        </a:graphic>
      </p:graphicFrame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5286375" y="642938"/>
            <a:ext cx="2714625" cy="2928937"/>
            <a:chOff x="5286412" y="642918"/>
            <a:chExt cx="2714612" cy="2928958"/>
          </a:xfrm>
        </p:grpSpPr>
        <p:graphicFrame>
          <p:nvGraphicFramePr>
            <p:cNvPr id="304135" name="Object 7"/>
            <p:cNvGraphicFramePr>
              <a:graphicFrameLocks noChangeAspect="1"/>
            </p:cNvGraphicFramePr>
            <p:nvPr/>
          </p:nvGraphicFramePr>
          <p:xfrm>
            <a:off x="5544524" y="964994"/>
            <a:ext cx="2105046" cy="2606882"/>
          </p:xfrm>
          <a:graphic>
            <a:graphicData uri="http://schemas.openxmlformats.org/presentationml/2006/ole">
              <p:oleObj spid="_x0000_s304135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304141" name="CaixaDeTexto 9"/>
            <p:cNvSpPr txBox="1">
              <a:spLocks noChangeArrowheads="1"/>
            </p:cNvSpPr>
            <p:nvPr/>
          </p:nvSpPr>
          <p:spPr bwMode="auto">
            <a:xfrm>
              <a:off x="5506430" y="642918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  <p:sp>
          <p:nvSpPr>
            <p:cNvPr id="11" name="Seta para a direita 10"/>
            <p:cNvSpPr/>
            <p:nvPr/>
          </p:nvSpPr>
          <p:spPr>
            <a:xfrm>
              <a:off x="5286412" y="1428736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5572125" y="3643313"/>
          <a:ext cx="2527300" cy="1071562"/>
        </p:xfrm>
        <a:graphic>
          <a:graphicData uri="http://schemas.openxmlformats.org/presentationml/2006/ole">
            <p:oleObj spid="_x0000_s304136" name="Visio" r:id="rId5" imgW="1066038" imgH="451802" progId="Visio.Drawing.11">
              <p:link updateAutomatic="1"/>
            </p:oleObj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572125" y="4905375"/>
          <a:ext cx="874713" cy="1666875"/>
        </p:xfrm>
        <a:graphic>
          <a:graphicData uri="http://schemas.openxmlformats.org/presentationml/2006/ole">
            <p:oleObj spid="_x0000_s304137" name="Visio" r:id="rId5" imgW="319659" imgH="607695" progId="Visio.Drawing.11">
              <p:link updateAutomatic="1"/>
            </p:oleObj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786563" y="4895850"/>
          <a:ext cx="2198687" cy="1571625"/>
        </p:xfrm>
        <a:graphic>
          <a:graphicData uri="http://schemas.openxmlformats.org/presentationml/2006/ole">
            <p:oleObj spid="_x0000_s304138" name="Visio" r:id="rId5" imgW="823722" imgH="589598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297986" name="Visio" r:id="rId4" imgW="3118485" imgH="3307715" progId="">
              <p:embed/>
            </p:oleObj>
          </a:graphicData>
        </a:graphic>
      </p:graphicFrame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5786438" y="5357813"/>
          <a:ext cx="2500312" cy="857250"/>
        </p:xfrm>
        <a:graphic>
          <a:graphicData uri="http://schemas.openxmlformats.org/presentationml/2006/ole">
            <p:oleObj spid="_x0000_s297990" name="Visio" r:id="rId5" imgW="1549908" imgH="469582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5715000" y="714375"/>
            <a:ext cx="2493963" cy="2928938"/>
            <a:chOff x="5715008" y="714356"/>
            <a:chExt cx="2494594" cy="2928958"/>
          </a:xfrm>
        </p:grpSpPr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5753102" y="1036432"/>
            <a:ext cx="2105046" cy="2606882"/>
          </p:xfrm>
          <a:graphic>
            <a:graphicData uri="http://schemas.openxmlformats.org/presentationml/2006/ole">
              <p:oleObj spid="_x0000_s297989" name="Visio" r:id="rId5" imgW="751713" imgH="931545" progId="Visio.Drawing.11">
                <p:link updateAutomatic="1"/>
              </p:oleObj>
            </a:graphicData>
          </a:graphic>
        </p:graphicFrame>
        <p:sp>
          <p:nvSpPr>
            <p:cNvPr id="297995" name="CaixaDeTexto 7"/>
            <p:cNvSpPr txBox="1">
              <a:spLocks noChangeArrowheads="1"/>
            </p:cNvSpPr>
            <p:nvPr/>
          </p:nvSpPr>
          <p:spPr bwMode="auto">
            <a:xfrm>
              <a:off x="5715008" y="714356"/>
              <a:ext cx="2494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Results from Service A</a:t>
              </a:r>
            </a:p>
          </p:txBody>
        </p:sp>
      </p:grpSp>
      <p:grpSp>
        <p:nvGrpSpPr>
          <p:cNvPr id="11" name="Grupo 10"/>
          <p:cNvGrpSpPr>
            <a:grpSpLocks/>
          </p:cNvGrpSpPr>
          <p:nvPr/>
        </p:nvGrpSpPr>
        <p:grpSpPr bwMode="auto">
          <a:xfrm>
            <a:off x="5786438" y="3916363"/>
            <a:ext cx="2495550" cy="1292225"/>
            <a:chOff x="5786446" y="3916924"/>
            <a:chExt cx="2495244" cy="1291678"/>
          </a:xfrm>
        </p:grpSpPr>
        <p:graphicFrame>
          <p:nvGraphicFramePr>
            <p:cNvPr id="297988" name="Object 4"/>
            <p:cNvGraphicFramePr>
              <a:graphicFrameLocks noChangeAspect="1"/>
            </p:cNvGraphicFramePr>
            <p:nvPr/>
          </p:nvGraphicFramePr>
          <p:xfrm>
            <a:off x="5786446" y="4286256"/>
            <a:ext cx="2495244" cy="922346"/>
          </p:xfrm>
          <a:graphic>
            <a:graphicData uri="http://schemas.openxmlformats.org/presentationml/2006/ole">
              <p:oleObj spid="_x0000_s297988" name="Visio" r:id="rId5" imgW="1369695" imgH="505778" progId="Visio.Drawing.11">
                <p:link updateAutomatic="1"/>
              </p:oleObj>
            </a:graphicData>
          </a:graphic>
        </p:graphicFrame>
        <p:sp>
          <p:nvSpPr>
            <p:cNvPr id="297994" name="Retângulo 8"/>
            <p:cNvSpPr>
              <a:spLocks noChangeArrowheads="1"/>
            </p:cNvSpPr>
            <p:nvPr/>
          </p:nvSpPr>
          <p:spPr bwMode="auto">
            <a:xfrm>
              <a:off x="5786446" y="3916924"/>
              <a:ext cx="2408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latin typeface="Georgia" pitchFamily="18" charset="0"/>
                </a:rPr>
                <a:t>leftTuplesHashTables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142875" y="1712913"/>
          <a:ext cx="4714875" cy="5002212"/>
        </p:xfrm>
        <a:graphic>
          <a:graphicData uri="http://schemas.openxmlformats.org/presentationml/2006/ole">
            <p:oleObj spid="_x0000_s301058" name="Visio" r:id="rId4" imgW="3118485" imgH="3307715" progId="">
              <p:embed/>
            </p:oleObj>
          </a:graphicData>
        </a:graphic>
      </p:graphicFrame>
      <p:graphicFrame>
        <p:nvGraphicFramePr>
          <p:cNvPr id="297988" name="Object 3"/>
          <p:cNvGraphicFramePr>
            <a:graphicFrameLocks noChangeAspect="1"/>
          </p:cNvGraphicFramePr>
          <p:nvPr/>
        </p:nvGraphicFramePr>
        <p:xfrm>
          <a:off x="5072063" y="857250"/>
          <a:ext cx="2495550" cy="922338"/>
        </p:xfrm>
        <a:graphic>
          <a:graphicData uri="http://schemas.openxmlformats.org/presentationml/2006/ole">
            <p:oleObj spid="_x0000_s301059" name="Visio" r:id="rId5" imgW="1369695" imgH="505778" progId="Visio.Drawing.11">
              <p:link updateAutomatic="1"/>
            </p:oleObj>
          </a:graphicData>
        </a:graphic>
      </p:graphicFrame>
      <p:graphicFrame>
        <p:nvGraphicFramePr>
          <p:cNvPr id="299015" name="Object 4"/>
          <p:cNvGraphicFramePr>
            <a:graphicFrameLocks noChangeAspect="1"/>
          </p:cNvGraphicFramePr>
          <p:nvPr/>
        </p:nvGraphicFramePr>
        <p:xfrm>
          <a:off x="5072063" y="4178300"/>
          <a:ext cx="2298700" cy="2108200"/>
        </p:xfrm>
        <a:graphic>
          <a:graphicData uri="http://schemas.openxmlformats.org/presentationml/2006/ole">
            <p:oleObj spid="_x0000_s301060" name="Visio" r:id="rId5" imgW="1210056" imgH="1110298" progId="Visio.Drawing.11">
              <p:link updateAutomatic="1"/>
            </p:oleObj>
          </a:graphicData>
        </a:graphic>
      </p:graphicFrame>
      <p:graphicFrame>
        <p:nvGraphicFramePr>
          <p:cNvPr id="299017" name="Object 5"/>
          <p:cNvGraphicFramePr>
            <a:graphicFrameLocks noChangeAspect="1"/>
          </p:cNvGraphicFramePr>
          <p:nvPr/>
        </p:nvGraphicFramePr>
        <p:xfrm>
          <a:off x="5072063" y="1936750"/>
          <a:ext cx="2286000" cy="1992313"/>
        </p:xfrm>
        <a:graphic>
          <a:graphicData uri="http://schemas.openxmlformats.org/presentationml/2006/ole">
            <p:oleObj spid="_x0000_s301061" name="Visio" r:id="rId5" imgW="1138047" imgH="991870" progId="Visio.Drawing.11">
              <p:link updateAutomatic="1"/>
            </p:oleObj>
          </a:graphicData>
        </a:graphic>
      </p:graphicFrame>
      <p:grpSp>
        <p:nvGrpSpPr>
          <p:cNvPr id="10" name="Grupo 9"/>
          <p:cNvGrpSpPr>
            <a:grpSpLocks/>
          </p:cNvGrpSpPr>
          <p:nvPr/>
        </p:nvGrpSpPr>
        <p:grpSpPr bwMode="auto">
          <a:xfrm>
            <a:off x="7600950" y="2714625"/>
            <a:ext cx="1257300" cy="2214563"/>
            <a:chOff x="7600299" y="2714620"/>
            <a:chExt cx="1257981" cy="2214578"/>
          </a:xfrm>
        </p:grpSpPr>
        <p:sp>
          <p:nvSpPr>
            <p:cNvPr id="301066" name="CaixaDeTexto 7"/>
            <p:cNvSpPr txBox="1">
              <a:spLocks noChangeArrowheads="1"/>
            </p:cNvSpPr>
            <p:nvPr/>
          </p:nvSpPr>
          <p:spPr bwMode="auto">
            <a:xfrm>
              <a:off x="7600299" y="2714620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graphicFrame>
          <p:nvGraphicFramePr>
            <p:cNvPr id="301063" name="Object 7"/>
            <p:cNvGraphicFramePr>
              <a:graphicFrameLocks noChangeAspect="1"/>
            </p:cNvGraphicFramePr>
            <p:nvPr/>
          </p:nvGraphicFramePr>
          <p:xfrm>
            <a:off x="7643834" y="3149120"/>
            <a:ext cx="1214446" cy="1780078"/>
          </p:xfrm>
          <a:graphic>
            <a:graphicData uri="http://schemas.openxmlformats.org/presentationml/2006/ole">
              <p:oleObj spid="_x0000_s301063" name="Visio" r:id="rId5" imgW="463677" imgH="679767" progId="Visio.Drawing.11">
                <p:link updateAutomatic="1"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3213" y="-227013"/>
            <a:ext cx="9752013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3" descr="globe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49872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NoSemant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8050" y="2492375"/>
            <a:ext cx="22764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0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SetBindJoin</a:t>
            </a:r>
          </a:p>
        </p:txBody>
      </p: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2117725" y="2000250"/>
            <a:ext cx="3684588" cy="1220788"/>
            <a:chOff x="2117740" y="2000240"/>
            <a:chExt cx="3685200" cy="1220794"/>
          </a:xfrm>
        </p:grpSpPr>
        <p:graphicFrame>
          <p:nvGraphicFramePr>
            <p:cNvPr id="302083" name="Object 3"/>
            <p:cNvGraphicFramePr>
              <a:graphicFrameLocks noChangeAspect="1"/>
            </p:cNvGraphicFramePr>
            <p:nvPr/>
          </p:nvGraphicFramePr>
          <p:xfrm>
            <a:off x="2500298" y="2000240"/>
            <a:ext cx="3302642" cy="1220794"/>
          </p:xfrm>
          <a:graphic>
            <a:graphicData uri="http://schemas.openxmlformats.org/presentationml/2006/ole">
              <p:oleObj spid="_x0000_s302083" name="Visio" r:id="rId4" imgW="1369695" imgH="505778" progId="Visio.Drawing.11">
                <p:link updateAutomatic="1"/>
              </p:oleObj>
            </a:graphicData>
          </a:graphic>
        </p:graphicFrame>
        <p:sp>
          <p:nvSpPr>
            <p:cNvPr id="9" name="Seta para a direita 8"/>
            <p:cNvSpPr/>
            <p:nvPr/>
          </p:nvSpPr>
          <p:spPr>
            <a:xfrm>
              <a:off x="2117740" y="2441568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302092" name="Grupo 15"/>
          <p:cNvGrpSpPr>
            <a:grpSpLocks/>
          </p:cNvGrpSpPr>
          <p:nvPr/>
        </p:nvGrpSpPr>
        <p:grpSpPr bwMode="auto">
          <a:xfrm>
            <a:off x="117475" y="1685925"/>
            <a:ext cx="1811338" cy="2584450"/>
            <a:chOff x="117444" y="1685808"/>
            <a:chExt cx="1811351" cy="2584214"/>
          </a:xfrm>
        </p:grpSpPr>
        <p:graphicFrame>
          <p:nvGraphicFramePr>
            <p:cNvPr id="302089" name="Object 9"/>
            <p:cNvGraphicFramePr>
              <a:graphicFrameLocks noChangeAspect="1"/>
            </p:cNvGraphicFramePr>
            <p:nvPr/>
          </p:nvGraphicFramePr>
          <p:xfrm>
            <a:off x="428587" y="2071678"/>
            <a:ext cx="1500208" cy="2198344"/>
          </p:xfrm>
          <a:graphic>
            <a:graphicData uri="http://schemas.openxmlformats.org/presentationml/2006/ole">
              <p:oleObj spid="_x0000_s302089" name="Visio" r:id="rId4" imgW="463677" imgH="679767" progId="Visio.Drawing.11">
                <p:link updateAutomatic="1"/>
              </p:oleObj>
            </a:graphicData>
          </a:graphic>
        </p:graphicFrame>
        <p:sp>
          <p:nvSpPr>
            <p:cNvPr id="302097" name="CaixaDeTexto 7"/>
            <p:cNvSpPr txBox="1">
              <a:spLocks noChangeArrowheads="1"/>
            </p:cNvSpPr>
            <p:nvPr/>
          </p:nvSpPr>
          <p:spPr bwMode="auto">
            <a:xfrm>
              <a:off x="456499" y="1685808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Georgia" pitchFamily="18" charset="0"/>
                </a:rPr>
                <a:t>Results</a:t>
              </a:r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117444" y="2605082"/>
              <a:ext cx="500034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2371725" y="3449638"/>
            <a:ext cx="3748088" cy="2693987"/>
            <a:chOff x="2371234" y="3448899"/>
            <a:chExt cx="3748059" cy="2694745"/>
          </a:xfrm>
        </p:grpSpPr>
        <p:graphicFrame>
          <p:nvGraphicFramePr>
            <p:cNvPr id="302088" name="Object 8"/>
            <p:cNvGraphicFramePr>
              <a:graphicFrameLocks noChangeAspect="1"/>
            </p:cNvGraphicFramePr>
            <p:nvPr/>
          </p:nvGraphicFramePr>
          <p:xfrm>
            <a:off x="3310041" y="4429132"/>
            <a:ext cx="2809252" cy="1714512"/>
          </p:xfrm>
          <a:graphic>
            <a:graphicData uri="http://schemas.openxmlformats.org/presentationml/2006/ole">
              <p:oleObj spid="_x0000_s302088" name="Visio" r:id="rId4" imgW="770001" imgH="469582" progId="Visio.Drawing.11">
                <p:link updateAutomatic="1"/>
              </p:oleObj>
            </a:graphicData>
          </a:graphic>
        </p:graphicFrame>
        <p:sp>
          <p:nvSpPr>
            <p:cNvPr id="13" name="Seta para baixo 12"/>
            <p:cNvSpPr/>
            <p:nvPr/>
          </p:nvSpPr>
          <p:spPr>
            <a:xfrm rot="18692740">
              <a:off x="2442672" y="3377461"/>
              <a:ext cx="714380" cy="85725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8575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Union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214438" y="857250"/>
          <a:ext cx="6743700" cy="4000500"/>
        </p:xfrm>
        <a:graphic>
          <a:graphicData uri="http://schemas.openxmlformats.org/presentationml/2006/ole">
            <p:oleObj spid="_x0000_s307203" name="Visio" r:id="rId4" imgW="4846701" imgH="2875598" progId="">
              <p:embed/>
            </p:oleObj>
          </a:graphicData>
        </a:graphic>
      </p:graphicFrame>
      <p:sp>
        <p:nvSpPr>
          <p:cNvPr id="5" name="Seta para a direita 4"/>
          <p:cNvSpPr/>
          <p:nvPr/>
        </p:nvSpPr>
        <p:spPr>
          <a:xfrm>
            <a:off x="1479528" y="41179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765544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169036" y="4130680"/>
            <a:ext cx="214314" cy="1428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3740150" y="5146675"/>
          <a:ext cx="1644650" cy="1560513"/>
        </p:xfrm>
        <a:graphic>
          <a:graphicData uri="http://schemas.openxmlformats.org/presentationml/2006/ole">
            <p:oleObj spid="_x0000_s307206" name="Visio" r:id="rId5" imgW="715518" imgH="679767" progId="Visio.Drawing.11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7. Experimentos e Resultados</a:t>
            </a:r>
          </a:p>
        </p:txBody>
      </p:sp>
      <p:sp>
        <p:nvSpPr>
          <p:cNvPr id="327682" name="Subtítulo 4"/>
          <p:cNvSpPr>
            <a:spLocks noGrp="1"/>
          </p:cNvSpPr>
          <p:nvPr>
            <p:ph type="subTitle" idx="4294967295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Título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Experimentos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313" y="1285875"/>
            <a:ext cx="8472487" cy="54292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Consultas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Q1, Q2 e Q3 –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Q4, Q5 e Q6 – </a:t>
            </a:r>
            <a:r>
              <a:rPr lang="pt-BR" dirty="0" err="1" smtClean="0"/>
              <a:t>Left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 smtClean="0"/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Q7 e Q8 – </a:t>
            </a:r>
            <a:r>
              <a:rPr lang="pt-BR" dirty="0" err="1" smtClean="0"/>
              <a:t>Union</a:t>
            </a:r>
            <a:r>
              <a:rPr lang="pt-BR" dirty="0" smtClean="0"/>
              <a:t>	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Metodologia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Ambiente controlado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10 ciclos de execução para cada consulta / configuração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Cada ciclo com 2 execuções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Considerados os resultados semelhantes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Outliers</a:t>
            </a:r>
            <a:r>
              <a:rPr lang="pt-BR" dirty="0" smtClean="0"/>
              <a:t> excluídos</a:t>
            </a:r>
          </a:p>
          <a:p>
            <a:pPr marL="658368" lvl="1" indent="-246888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Dados de </a:t>
            </a:r>
            <a:r>
              <a:rPr lang="pt-BR" dirty="0" err="1" smtClean="0"/>
              <a:t>diseasome</a:t>
            </a:r>
            <a:r>
              <a:rPr lang="pt-BR" dirty="0" smtClean="0"/>
              <a:t>, </a:t>
            </a:r>
            <a:r>
              <a:rPr lang="pt-BR" dirty="0" err="1" smtClean="0"/>
              <a:t>dailymed</a:t>
            </a:r>
            <a:r>
              <a:rPr lang="pt-BR" dirty="0" smtClean="0"/>
              <a:t>, </a:t>
            </a:r>
            <a:r>
              <a:rPr lang="pt-BR" dirty="0" err="1" smtClean="0"/>
              <a:t>sider</a:t>
            </a:r>
            <a:r>
              <a:rPr lang="pt-BR" dirty="0" smtClean="0"/>
              <a:t>, </a:t>
            </a:r>
            <a:r>
              <a:rPr lang="pt-BR" dirty="0" err="1" smtClean="0"/>
              <a:t>drugbank</a:t>
            </a:r>
            <a:r>
              <a:rPr lang="pt-BR" dirty="0" smtClean="0"/>
              <a:t>, </a:t>
            </a:r>
            <a:r>
              <a:rPr lang="pt-BR" dirty="0" err="1" smtClean="0"/>
              <a:t>dblp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err="1" smtClean="0"/>
              <a:t>linkedgeodata</a:t>
            </a:r>
            <a:r>
              <a:rPr lang="pt-BR" dirty="0" smtClean="0"/>
              <a:t> e </a:t>
            </a:r>
            <a:r>
              <a:rPr lang="pt-BR" dirty="0" err="1" smtClean="0"/>
              <a:t>dbpedia</a:t>
            </a:r>
            <a:r>
              <a:rPr lang="pt-BR" dirty="0" smtClean="0"/>
              <a:t>.</a:t>
            </a:r>
          </a:p>
        </p:txBody>
      </p:sp>
      <p:pic>
        <p:nvPicPr>
          <p:cNvPr id="329731" name="Imagem 3" descr="results_01.jpg"/>
          <p:cNvPicPr>
            <a:picLocks noChangeAspect="1"/>
          </p:cNvPicPr>
          <p:nvPr/>
        </p:nvPicPr>
        <p:blipFill>
          <a:blip r:embed="rId3"/>
          <a:srcRect l="13858" t="10078" b="2521"/>
          <a:stretch>
            <a:fillRect/>
          </a:stretch>
        </p:blipFill>
        <p:spPr bwMode="auto">
          <a:xfrm>
            <a:off x="5835650" y="642938"/>
            <a:ext cx="330835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1472" y="2143116"/>
            <a:ext cx="7402989" cy="36933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PREFIX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SELECT ?s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 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?s </a:t>
            </a:r>
            <a:r>
              <a:rPr lang="pt-BR" dirty="0" err="1">
                <a:latin typeface="Consolas" pitchFamily="49" charset="0"/>
              </a:rPr>
              <a:t>owl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sameAs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SERVICE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 </a:t>
            </a:r>
            <a:r>
              <a:rPr lang="pt-BR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?</a:t>
            </a:r>
            <a:r>
              <a:rPr lang="pt-BR" dirty="0" err="1">
                <a:latin typeface="Consolas" pitchFamily="49" charset="0"/>
              </a:rPr>
              <a:t>geo</a:t>
            </a:r>
            <a:r>
              <a:rPr lang="pt-BR" dirty="0">
                <a:latin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lat</a:t>
            </a:r>
            <a:r>
              <a:rPr lang="pt-BR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       </a:t>
            </a:r>
            <a:r>
              <a:rPr lang="pt-BR" dirty="0" err="1">
                <a:latin typeface="Consolas" pitchFamily="49" charset="0"/>
              </a:rPr>
              <a:t>geopos</a:t>
            </a:r>
            <a:r>
              <a:rPr lang="pt-BR" dirty="0">
                <a:latin typeface="Consolas" pitchFamily="49" charset="0"/>
              </a:rPr>
              <a:t>: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?</a:t>
            </a:r>
            <a:r>
              <a:rPr lang="pt-BR" dirty="0" err="1">
                <a:latin typeface="Consolas" pitchFamily="49" charset="0"/>
              </a:rPr>
              <a:t>long</a:t>
            </a:r>
            <a:r>
              <a:rPr lang="pt-BR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Q1 – Join – 43016 resultados 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71438" y="1142984"/>
          <a:ext cx="4500562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1142984"/>
          <a:ext cx="4357686" cy="271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405" y="3971948"/>
          <a:ext cx="45005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714874" y="3971948"/>
          <a:ext cx="4357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28596" y="2000240"/>
            <a:ext cx="8234947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DISTINCT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?dg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ds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diseasome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possibleDrug</a:t>
            </a:r>
            <a:r>
              <a:rPr lang="pt-BR" sz="140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fullName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Q2 – Join – 6124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071546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071546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3929066"/>
          <a:ext cx="4500562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3929066"/>
          <a:ext cx="4357686" cy="285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644525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571472" y="1523607"/>
            <a:ext cx="7643866" cy="5262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PREFIX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SELECT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endParaRPr lang="pt-BR" sz="14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 </a:t>
            </a:r>
            <a:r>
              <a:rPr lang="pt-BR" sz="1400" dirty="0">
                <a:latin typeface="Consolas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activeIngredient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dgai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rdfs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label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dgain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dailymed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genericDrug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?dg </a:t>
            </a:r>
            <a:r>
              <a:rPr lang="pt-BR" sz="1400" dirty="0" err="1">
                <a:latin typeface="Consolas" pitchFamily="49" charset="0"/>
              </a:rPr>
              <a:t>owl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sameAs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sa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</a:t>
            </a:r>
            <a:r>
              <a:rPr lang="pt-BR" sz="140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?se </a:t>
            </a:r>
            <a:r>
              <a:rPr lang="pt-BR" sz="1400" dirty="0" err="1">
                <a:latin typeface="Consolas" pitchFamily="49" charset="0"/>
              </a:rPr>
              <a:t>sider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sideEffectName</a:t>
            </a:r>
            <a:r>
              <a:rPr lang="pt-BR" sz="1400" dirty="0">
                <a:latin typeface="Consolas" pitchFamily="49" charset="0"/>
              </a:rPr>
              <a:t> ?</a:t>
            </a:r>
            <a:r>
              <a:rPr lang="pt-BR" sz="1400" dirty="0" err="1">
                <a:latin typeface="Consolas" pitchFamily="49" charset="0"/>
              </a:rPr>
              <a:t>sen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SERVICE </a:t>
            </a:r>
            <a:r>
              <a:rPr lang="pt-BR" sz="14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4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  ?</a:t>
            </a:r>
            <a:r>
              <a:rPr lang="pt-BR" sz="1400" dirty="0" err="1">
                <a:latin typeface="Consolas" pitchFamily="49" charset="0"/>
              </a:rPr>
              <a:t>gdg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drugbank</a:t>
            </a:r>
            <a:r>
              <a:rPr lang="pt-BR" sz="1400" dirty="0">
                <a:latin typeface="Consolas" pitchFamily="49" charset="0"/>
              </a:rPr>
              <a:t>:</a:t>
            </a:r>
            <a:r>
              <a:rPr lang="pt-BR" sz="1400" dirty="0" err="1">
                <a:latin typeface="Consolas" pitchFamily="49" charset="0"/>
              </a:rPr>
              <a:t>chemicalFormula</a:t>
            </a:r>
            <a:r>
              <a:rPr lang="pt-BR" sz="1400" dirty="0">
                <a:latin typeface="Consolas" pitchFamily="49" charset="0"/>
              </a:rPr>
              <a:t>  ?</a:t>
            </a:r>
            <a:r>
              <a:rPr lang="pt-BR" sz="1400" dirty="0" err="1">
                <a:latin typeface="Consolas" pitchFamily="49" charset="0"/>
              </a:rPr>
              <a:t>dgcf</a:t>
            </a:r>
            <a:r>
              <a:rPr lang="pt-BR" sz="14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Q3 – Join – 86516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38" y="114298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4714876" y="114298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71438" y="4000504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4714876" y="4000504"/>
          <a:ext cx="4357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/>
          </p:cNvSpPr>
          <p:nvPr/>
        </p:nvSpPr>
        <p:spPr bwMode="auto">
          <a:xfrm>
            <a:off x="457200" y="36195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BR" sz="4000">
                <a:solidFill>
                  <a:schemeClr val="tx2"/>
                </a:solidFill>
                <a:latin typeface="Trebuchet MS" pitchFamily="34" charset="0"/>
              </a:rPr>
              <a:t>RDB2RDF</a:t>
            </a:r>
            <a:endParaRPr lang="pt-BR" sz="4000" i="1">
              <a:solidFill>
                <a:schemeClr val="tx2"/>
              </a:solidFill>
              <a:latin typeface="Trebuchet MS" pitchFamily="34" charset="0"/>
            </a:endParaRPr>
          </a:p>
        </p:txBody>
      </p:sp>
      <p:pic>
        <p:nvPicPr>
          <p:cNvPr id="30722" name="Picture 3" descr="mapp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8" y="1446213"/>
            <a:ext cx="8963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Título 3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Q4 – Left Join – 103631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86314" y="1142984"/>
            <a:ext cx="4214841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 &lt;http://www.w3.org/2003/01/geo/wgs84_pos#&gt;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?s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&lt;http://linkedgeodata.arida.ufc.br/sparql&gt;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?s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&lt;http://dbpedia.arida.ufc.br/sparql&gt;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geo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lat</a:t>
            </a:r>
            <a:r>
              <a:rPr lang="pt-BR" sz="105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   </a:t>
            </a:r>
            <a:r>
              <a:rPr lang="pt-BR" sz="1050" dirty="0" err="1">
                <a:latin typeface="Consolas" pitchFamily="49" charset="0"/>
              </a:rPr>
              <a:t>geopos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long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4313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Q5 – Left Join – 14325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7140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7140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86280" cy="25160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 &lt;http://www4.wiwiss.fu-berlin.de/diseasome/resource/diseasome/&gt;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DISTINCT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?dg ?</a:t>
            </a:r>
            <a:r>
              <a:rPr lang="pt-BR" sz="1050" dirty="0" err="1">
                <a:latin typeface="Consolas" pitchFamily="49" charset="0"/>
              </a:rPr>
              <a:t>dgn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&lt;http://diseasome.arida.ufc.br/sparql&gt;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?</a:t>
            </a:r>
            <a:r>
              <a:rPr lang="pt-BR" sz="1050" dirty="0" err="1">
                <a:latin typeface="Consolas" pitchFamily="49" charset="0"/>
              </a:rPr>
              <a:t>ds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diseasome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possibleDrug</a:t>
            </a:r>
            <a:r>
              <a:rPr lang="pt-BR" sz="1050" dirty="0">
                <a:latin typeface="Consolas" pitchFamily="49" charset="0"/>
              </a:rPr>
              <a:t> ?dg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fullName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Q6 – Left Join – 99222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786314" y="1142984"/>
            <a:ext cx="4214842" cy="47782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PREFIX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 &lt;http://www4.wiwiss.fu-berlin.de/sider/resource/sider/&gt;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SELECT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endParaRPr lang="pt-BR" sz="105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activeIngredient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</a:t>
            </a:r>
            <a:r>
              <a:rPr lang="pt-BR" sz="1050" dirty="0" err="1">
                <a:latin typeface="Consolas" pitchFamily="49" charset="0"/>
              </a:rPr>
              <a:t>dgai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rdfs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label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dgain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dailymed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genericDrug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?dg </a:t>
            </a:r>
            <a:r>
              <a:rPr lang="pt-BR" sz="1050" dirty="0" err="1">
                <a:latin typeface="Consolas" pitchFamily="49" charset="0"/>
              </a:rPr>
              <a:t>owl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sameAs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&lt;http://sider.arida.ufc.br/sparql&gt;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sa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</a:t>
            </a:r>
            <a:r>
              <a:rPr lang="pt-BR" sz="1050" dirty="0">
                <a:latin typeface="Consolas" pitchFamily="49" charset="0"/>
              </a:rPr>
              <a:t> ?se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?se </a:t>
            </a:r>
            <a:r>
              <a:rPr lang="pt-BR" sz="1050" dirty="0" err="1">
                <a:latin typeface="Consolas" pitchFamily="49" charset="0"/>
              </a:rPr>
              <a:t>sider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sideEffectName</a:t>
            </a:r>
            <a:r>
              <a:rPr lang="pt-BR" sz="1050" dirty="0">
                <a:latin typeface="Consolas" pitchFamily="49" charset="0"/>
              </a:rPr>
              <a:t> ?</a:t>
            </a:r>
            <a:r>
              <a:rPr lang="pt-BR" sz="1050" dirty="0" err="1">
                <a:latin typeface="Consolas" pitchFamily="49" charset="0"/>
              </a:rPr>
              <a:t>sen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OPTIONAL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SERVICE </a:t>
            </a:r>
            <a:r>
              <a:rPr lang="pt-BR" sz="105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05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  ?</a:t>
            </a:r>
            <a:r>
              <a:rPr lang="pt-BR" sz="1050" dirty="0" err="1">
                <a:latin typeface="Consolas" pitchFamily="49" charset="0"/>
              </a:rPr>
              <a:t>gdg</a:t>
            </a:r>
            <a:r>
              <a:rPr lang="pt-BR" sz="1050" dirty="0">
                <a:latin typeface="Consolas" pitchFamily="49" charset="0"/>
              </a:rPr>
              <a:t> </a:t>
            </a:r>
            <a:r>
              <a:rPr lang="pt-BR" sz="1050" dirty="0" err="1">
                <a:latin typeface="Consolas" pitchFamily="49" charset="0"/>
              </a:rPr>
              <a:t>drugbank</a:t>
            </a:r>
            <a:r>
              <a:rPr lang="pt-BR" sz="1050" dirty="0">
                <a:latin typeface="Consolas" pitchFamily="49" charset="0"/>
              </a:rPr>
              <a:t>:</a:t>
            </a:r>
            <a:r>
              <a:rPr lang="pt-BR" sz="1050" dirty="0" err="1">
                <a:latin typeface="Consolas" pitchFamily="49" charset="0"/>
              </a:rPr>
              <a:t>chemicalFormula</a:t>
            </a:r>
            <a:r>
              <a:rPr lang="pt-BR" sz="1050" dirty="0">
                <a:latin typeface="Consolas" pitchFamily="49" charset="0"/>
              </a:rPr>
              <a:t>  ?</a:t>
            </a:r>
            <a:r>
              <a:rPr lang="pt-BR" sz="1050" dirty="0" err="1">
                <a:latin typeface="Consolas" pitchFamily="49" charset="0"/>
              </a:rPr>
              <a:t>dgcf</a:t>
            </a:r>
            <a:r>
              <a:rPr lang="pt-BR" sz="105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Q7 – Union – 5146 resultados </a:t>
            </a:r>
          </a:p>
        </p:txBody>
      </p:sp>
      <p:graphicFrame>
        <p:nvGraphicFramePr>
          <p:cNvPr id="3" name="Gráfico 2"/>
          <p:cNvGraphicFramePr/>
          <p:nvPr/>
        </p:nvGraphicFramePr>
        <p:xfrm>
          <a:off x="142876" y="11429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3"/>
          <p:cNvGraphicFramePr/>
          <p:nvPr/>
        </p:nvGraphicFramePr>
        <p:xfrm>
          <a:off x="142876" y="40005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tângulo 5"/>
          <p:cNvSpPr/>
          <p:nvPr/>
        </p:nvSpPr>
        <p:spPr>
          <a:xfrm>
            <a:off x="4857752" y="1142984"/>
            <a:ext cx="4214842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owl</a:t>
            </a:r>
            <a:r>
              <a:rPr lang="pt-BR" sz="1100" dirty="0">
                <a:latin typeface="Consolas" pitchFamily="49" charset="0"/>
              </a:rPr>
              <a:t>: &lt;http://www.w3.org/2002/07/owl#&gt;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 &lt;http://www4.wiwiss.fu-berlin.de/drugbank/resource/drugbank/&gt;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PREFIX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 &lt;http://www4.wiwiss.fu-berlin.de/dailymed/resource/dailymed/&gt;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1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SELECT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WHERE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&lt;http://drugbank.arida.ufc.br/sparql&gt;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genericName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</a:t>
            </a:r>
            <a:r>
              <a:rPr lang="pt-BR" sz="1100" dirty="0" err="1">
                <a:latin typeface="Consolas" pitchFamily="49" charset="0"/>
              </a:rPr>
              <a:t>drugbank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SERVICE </a:t>
            </a:r>
            <a:r>
              <a:rPr lang="pt-BR" sz="1100" b="1" dirty="0">
                <a:solidFill>
                  <a:srgbClr val="FF0000"/>
                </a:solidFill>
                <a:latin typeface="Consolas" pitchFamily="49" charset="0"/>
              </a:rPr>
              <a:t>&lt;http://dailymed.arida.ufc.br/sparql&gt;</a:t>
            </a:r>
            <a:r>
              <a:rPr lang="pt-BR" sz="11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?</a:t>
            </a:r>
            <a:r>
              <a:rPr lang="pt-BR" sz="1100" dirty="0" err="1">
                <a:latin typeface="Consolas" pitchFamily="49" charset="0"/>
              </a:rPr>
              <a:t>dn</a:t>
            </a:r>
            <a:r>
              <a:rPr lang="pt-BR" sz="1100" dirty="0">
                <a:latin typeface="Consolas" pitchFamily="49" charset="0"/>
              </a:rPr>
              <a:t>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name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gn</a:t>
            </a:r>
            <a:r>
              <a:rPr lang="pt-BR" sz="11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       </a:t>
            </a:r>
            <a:r>
              <a:rPr lang="pt-BR" sz="1100" dirty="0" err="1">
                <a:latin typeface="Consolas" pitchFamily="49" charset="0"/>
              </a:rPr>
              <a:t>dailymed</a:t>
            </a:r>
            <a:r>
              <a:rPr lang="pt-BR" sz="1100" dirty="0">
                <a:latin typeface="Consolas" pitchFamily="49" charset="0"/>
              </a:rPr>
              <a:t>: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?</a:t>
            </a:r>
            <a:r>
              <a:rPr lang="pt-BR" sz="1100" dirty="0" err="1">
                <a:latin typeface="Consolas" pitchFamily="49" charset="0"/>
              </a:rPr>
              <a:t>indication</a:t>
            </a:r>
            <a:r>
              <a:rPr lang="pt-BR" sz="11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15900"/>
            <a:ext cx="8229600" cy="1069975"/>
          </a:xfrm>
        </p:spPr>
        <p:txBody>
          <a:bodyPr/>
          <a:lstStyle/>
          <a:p>
            <a:pPr eaLnBrk="1" hangingPunct="1"/>
            <a:r>
              <a:rPr lang="pt-BR" smtClean="0"/>
              <a:t>Q8 – Union – 18327 resultados 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42844" y="10715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42844" y="39719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4857752" y="1071825"/>
            <a:ext cx="4214842" cy="57861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dc:   &lt;http://purl.org/dc/elements/1.1/&gt;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PREFIX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 &lt;http://www.w3.org/2000/01/rdf-schema#&gt;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SELECT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where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&lt;http://dblp01.arida.ufc.br/sparql&gt;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^Aab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&lt;http://dblp02.arida.ufc.br/sparql&gt;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^Bab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00" dirty="0">
              <a:latin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&lt;http://dblp09.arida.ufc.br/sparql&gt;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^Iab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UNION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SERVICE </a:t>
            </a:r>
            <a:r>
              <a:rPr lang="pt-BR" sz="1000" b="1" dirty="0">
                <a:solidFill>
                  <a:srgbClr val="FF0000"/>
                </a:solidFill>
                <a:latin typeface="Consolas" pitchFamily="49" charset="0"/>
              </a:rPr>
              <a:t>&lt;http://dblp10.arida.ufc.br/sparql&gt;</a:t>
            </a:r>
            <a:r>
              <a:rPr lang="pt-BR" sz="1000" dirty="0">
                <a:latin typeface="Consolas" pitchFamily="49" charset="0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publication</a:t>
            </a:r>
            <a:r>
              <a:rPr lang="pt-BR" sz="1000" dirty="0">
                <a:latin typeface="Consolas" pitchFamily="49" charset="0"/>
              </a:rPr>
              <a:t> dc:</a:t>
            </a:r>
            <a:r>
              <a:rPr lang="pt-BR" sz="1000" dirty="0" err="1">
                <a:latin typeface="Consolas" pitchFamily="49" charset="0"/>
              </a:rPr>
              <a:t>creator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             dc:</a:t>
            </a:r>
            <a:r>
              <a:rPr lang="pt-BR" sz="1000" dirty="0" err="1">
                <a:latin typeface="Consolas" pitchFamily="49" charset="0"/>
              </a:rPr>
              <a:t>title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pub_title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?</a:t>
            </a:r>
            <a:r>
              <a:rPr lang="pt-BR" sz="1000" dirty="0" err="1">
                <a:latin typeface="Consolas" pitchFamily="49" charset="0"/>
              </a:rPr>
              <a:t>dblp_researcher</a:t>
            </a:r>
            <a:r>
              <a:rPr lang="pt-BR" sz="1000" dirty="0">
                <a:latin typeface="Consolas" pitchFamily="49" charset="0"/>
              </a:rPr>
              <a:t> </a:t>
            </a:r>
            <a:r>
              <a:rPr lang="pt-BR" sz="1000" dirty="0" err="1">
                <a:latin typeface="Consolas" pitchFamily="49" charset="0"/>
              </a:rPr>
              <a:t>rdfs</a:t>
            </a:r>
            <a:r>
              <a:rPr lang="pt-BR" sz="1000" dirty="0">
                <a:latin typeface="Consolas" pitchFamily="49" charset="0"/>
              </a:rPr>
              <a:t>: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    FILTER </a:t>
            </a:r>
            <a:r>
              <a:rPr lang="pt-BR" sz="1000" dirty="0" err="1">
                <a:latin typeface="Consolas" pitchFamily="49" charset="0"/>
              </a:rPr>
              <a:t>regex</a:t>
            </a:r>
            <a:r>
              <a:rPr lang="pt-BR" sz="1000" dirty="0">
                <a:latin typeface="Consolas" pitchFamily="49" charset="0"/>
              </a:rPr>
              <a:t>(?</a:t>
            </a:r>
            <a:r>
              <a:rPr lang="pt-BR" sz="1000" dirty="0" err="1">
                <a:latin typeface="Consolas" pitchFamily="49" charset="0"/>
              </a:rPr>
              <a:t>label</a:t>
            </a:r>
            <a:r>
              <a:rPr lang="pt-BR" sz="1000" dirty="0">
                <a:latin typeface="Consolas" pitchFamily="49" charset="0"/>
              </a:rPr>
              <a:t>, "</a:t>
            </a:r>
            <a:r>
              <a:rPr lang="pt-BR" sz="1000" dirty="0" err="1">
                <a:latin typeface="Consolas" pitchFamily="49" charset="0"/>
              </a:rPr>
              <a:t>^Jab</a:t>
            </a:r>
            <a:r>
              <a:rPr lang="pt-BR" sz="1000" dirty="0">
                <a:latin typeface="Consolas" pitchFamily="49" charset="0"/>
              </a:rPr>
              <a:t>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Título 3"/>
          <p:cNvSpPr>
            <a:spLocks noGrp="1"/>
          </p:cNvSpPr>
          <p:nvPr>
            <p:ph type="ctrTitle" idx="4294967295"/>
          </p:nvPr>
        </p:nvSpPr>
        <p:spPr>
          <a:xfrm>
            <a:off x="457200" y="2401888"/>
            <a:ext cx="8458200" cy="1470025"/>
          </a:xfrm>
        </p:spPr>
        <p:txBody>
          <a:bodyPr anchor="b"/>
          <a:lstStyle/>
          <a:p>
            <a:pPr eaLnBrk="1" hangingPunct="1"/>
            <a:r>
              <a:rPr lang="pt-BR" sz="4400" smtClean="0">
                <a:solidFill>
                  <a:schemeClr val="bg1"/>
                </a:solidFill>
              </a:rPr>
              <a:t>8. Conclusão</a:t>
            </a:r>
          </a:p>
        </p:txBody>
      </p:sp>
      <p:sp>
        <p:nvSpPr>
          <p:cNvPr id="354306" name="Subtítulo 4"/>
          <p:cNvSpPr>
            <a:spLocks noGrp="1"/>
          </p:cNvSpPr>
          <p:nvPr>
            <p:ph type="subTitle" idx="4294967295"/>
          </p:nvPr>
        </p:nvSpPr>
        <p:spPr>
          <a:xfrm>
            <a:off x="468313" y="3933825"/>
            <a:ext cx="4953000" cy="1752600"/>
          </a:xfrm>
        </p:spPr>
        <p:txBody>
          <a:bodyPr/>
          <a:lstStyle/>
          <a:p>
            <a:pPr marL="63500" indent="0" eaLnBrk="1" hangingPunct="1">
              <a:buFont typeface="Georgia" pitchFamily="18" charset="0"/>
              <a:buNone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3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Considerações finais</a:t>
            </a:r>
          </a:p>
        </p:txBody>
      </p:sp>
      <p:sp>
        <p:nvSpPr>
          <p:cNvPr id="35635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QEF-LD 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Processador eficiente para planos de consulta federados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Usado em diferentes arquiteturas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Mediador</a:t>
            </a:r>
          </a:p>
          <a:p>
            <a:pPr lvl="2" eaLnBrk="1" hangingPunct="1">
              <a:spcBef>
                <a:spcPts val="600"/>
              </a:spcBef>
            </a:pPr>
            <a:r>
              <a:rPr lang="pt-BR" smtClean="0"/>
              <a:t>LIDMS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LEXEN - Ambiente de execução de LIDMS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Planos de consulta parametrizados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Cache de planos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 smtClean="0"/>
              <a:t>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Experimentos em ambiente web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Melhorias de desempenho no QEF-LD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Operadores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err="1" smtClean="0"/>
              <a:t>SetBindLeftJoin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</a:t>
            </a:r>
            <a:r>
              <a:rPr lang="pt-BR" dirty="0" err="1" smtClean="0"/>
              <a:t>adaptatividade</a:t>
            </a:r>
            <a:endParaRPr lang="pt-BR" dirty="0" smtClean="0"/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Adicionar paralelismo </a:t>
            </a:r>
            <a:r>
              <a:rPr lang="pt-BR" dirty="0" err="1" smtClean="0"/>
              <a:t>interoperador</a:t>
            </a:r>
            <a:endParaRPr lang="pt-BR" dirty="0" smtClean="0"/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Implementar formas de consulta</a:t>
            </a:r>
          </a:p>
          <a:p>
            <a:pPr marL="923544" lvl="2" indent="-219456" eaLnBrk="1" fontAlgn="auto" hangingPunct="1">
              <a:spcBef>
                <a:spcPts val="60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pt-BR" dirty="0" smtClean="0"/>
              <a:t> CONSTRUCT, DESCRIBE e ASK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err="1" smtClean="0"/>
              <a:t>Cache</a:t>
            </a:r>
            <a:r>
              <a:rPr lang="pt-BR" dirty="0" smtClean="0"/>
              <a:t> de dados e índices</a:t>
            </a:r>
          </a:p>
          <a:p>
            <a:pPr marL="658368" lvl="1" indent="-246888" eaLnBrk="1" fontAlgn="auto" hangingPunct="1">
              <a:spcBef>
                <a:spcPts val="60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pt-BR" dirty="0" smtClean="0"/>
              <a:t>Interface gráfica para criação / manipulação dos planos.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Título 1"/>
          <p:cNvSpPr>
            <a:spLocks noGrp="1"/>
          </p:cNvSpPr>
          <p:nvPr>
            <p:ph type="title"/>
          </p:nvPr>
        </p:nvSpPr>
        <p:spPr>
          <a:xfrm>
            <a:off x="457200" y="647700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Trabalhos futuros</a:t>
            </a:r>
          </a:p>
        </p:txBody>
      </p:sp>
      <p:sp>
        <p:nvSpPr>
          <p:cNvPr id="36045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8577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pt-BR" smtClean="0"/>
              <a:t>LEXEN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Adicionar mais formatos de saída</a:t>
            </a:r>
          </a:p>
          <a:p>
            <a:pPr lvl="1" eaLnBrk="1" hangingPunct="1">
              <a:spcBef>
                <a:spcPts val="600"/>
              </a:spcBef>
            </a:pPr>
            <a:r>
              <a:rPr lang="pt-BR" smtClean="0"/>
              <a:t>RDF Store para metadados e visões materializadas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Ferramenta para construção de LIMDS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Construção de mediador</a:t>
            </a:r>
          </a:p>
          <a:p>
            <a:pPr eaLnBrk="1" hangingPunct="1">
              <a:spcBef>
                <a:spcPts val="600"/>
              </a:spcBef>
            </a:pPr>
            <a:r>
              <a:rPr lang="pt-BR" smtClean="0"/>
              <a:t>Links virtuais entre ontologias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Título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8229600" cy="1066800"/>
          </a:xfrm>
        </p:spPr>
        <p:txBody>
          <a:bodyPr/>
          <a:lstStyle/>
          <a:p>
            <a:pPr eaLnBrk="1" hangingPunct="1"/>
            <a:r>
              <a:rPr lang="pt-BR" smtClean="0"/>
              <a:t>Referências</a:t>
            </a:r>
          </a:p>
        </p:txBody>
      </p:sp>
      <p:sp>
        <p:nvSpPr>
          <p:cNvPr id="362498" name="Espaço Reservado para Conteúdo 3"/>
          <p:cNvSpPr>
            <a:spLocks noGrp="1"/>
          </p:cNvSpPr>
          <p:nvPr>
            <p:ph idx="1"/>
          </p:nvPr>
        </p:nvSpPr>
        <p:spPr>
          <a:xfrm>
            <a:off x="142875" y="1285875"/>
            <a:ext cx="8858250" cy="5286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GÖRLITZ, O.; STAAB, S. Federated Data Management and Query Optimization for Linked Open Data. In: VAKALI, A.; JAIN, L. (Ed.). New Directions in Web Data Management 1. [S.l.]: Springer Berlin / Heidelberg, 2011, (Studies in Computational Intelligence, v. 331). p. 109–137. ISBN 978-3-642-17550-3.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GRAEFE, G. Encapsulation of parallelism in the volcano query processing system. In: Proceedings of the 1990 ACM SIGMOD international conference on Management of data. New York, NY, USA: ACM, 1990. (SIGMOD ’90), p. 102–111. ISBN 0-89791-365-5.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HARTIG, O.; BIZER, C.; FREYTAG, J.-C. Executing SPARQL Queries over the Web of Linked Data. In: BERNSTEIN, A. et al. (Ed.). The Semantic Web - ISWC 2009. [S.l.]: Springer Berlin / Heidelberg, 2009, (Lecture Notes in Computer Science, v. 5823). p. 293–309.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HEATH, T.; BIZER, C. Linked Data: Evolving the Web into a Global Data Space. 1st. ed. [S.l.]: Morgan &amp; Claypool, 2011. 136 p. ISBN 9781608454303.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JARRAR, M.; DIKAIAKOS, M. D. A Query Formulation Language for the Data Web. IEEE Transactions on Knowledge and Data Engineering, IEEE Computer Society, 2010.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LANGEGGER, A. A Flexible Architecture for Virtual Information Integration based on Semantic Web Concepts. Tese (Doutorado) — J. Kepler University Linz, 2010.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LENZERINI, M. Data integration: a theoretical perspective. In: Proceedings of the twenty-first ACM SIGMOD-SIGACT-SIGART symposium on Principles of database systems. New York, NY, USA: ACM, 2002. (PODS ’02), p. 233–246. ISBN 1-58113-507-6.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LE-PHUOC, D. et al. Rapid prototyping of semantic mash-ups through semantic web pipes. In: Proceedings of the 18th international conference on World wide web - WWW ’09. [S.l.]: ACM Press, 2009. p. 581–590. ISBN 9781605584874.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Georgia" pitchFamily="18" charset="0"/>
              <a:buNone/>
            </a:pPr>
            <a:r>
              <a:rPr lang="pt-BR" sz="1200" smtClean="0"/>
              <a:t>OLIVEIRA, D. E. de; PORTO, F. QEF User Manual. September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10661</TotalTime>
  <Words>3194</Words>
  <Application>Microsoft Office PowerPoint</Application>
  <PresentationFormat>On-screen Show (4:3)</PresentationFormat>
  <Paragraphs>921</Paragraphs>
  <Slides>100</Slides>
  <Notes>100</Notes>
  <HiddenSlides>0</HiddenSlides>
  <MMClips>0</MMClips>
  <ScaleCrop>false</ScaleCrop>
  <HeadingPairs>
    <vt:vector size="10" baseType="variant">
      <vt:variant>
        <vt:lpstr>Fontes usadas</vt:lpstr>
      </vt:variant>
      <vt:variant>
        <vt:i4>13</vt:i4>
      </vt:variant>
      <vt:variant>
        <vt:lpstr>Modelo de design</vt:lpstr>
      </vt:variant>
      <vt:variant>
        <vt:i4>2</vt:i4>
      </vt:variant>
      <vt:variant>
        <vt:lpstr>Vínculos</vt:lpstr>
      </vt:variant>
      <vt:variant>
        <vt:i4>15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31" baseType="lpstr">
      <vt:lpstr>Arial</vt:lpstr>
      <vt:lpstr>Trebuchet MS</vt:lpstr>
      <vt:lpstr>Georgia</vt:lpstr>
      <vt:lpstr>Wingdings 2</vt:lpstr>
      <vt:lpstr>Calibri</vt:lpstr>
      <vt:lpstr>Consolas</vt:lpstr>
      <vt:lpstr>Courier New</vt:lpstr>
      <vt:lpstr>Symbol</vt:lpstr>
      <vt:lpstr>Wingdings</vt:lpstr>
      <vt:lpstr>ＭＳ Ｐゴシック</vt:lpstr>
      <vt:lpstr>Arial Narrow</vt:lpstr>
      <vt:lpstr>Tahoma</vt:lpstr>
      <vt:lpstr>宋体</vt:lpstr>
      <vt:lpstr>Urbano</vt:lpstr>
      <vt:lpstr>Urbano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???</vt:lpstr>
      <vt:lpstr>Visio</vt:lpstr>
      <vt:lpstr>Uma Abordagem para Publicação de Visões RDF de Dados Relacionais</vt:lpstr>
      <vt:lpstr>Slide 2</vt:lpstr>
      <vt:lpstr>Agenda</vt:lpstr>
      <vt:lpstr>1. Introdução</vt:lpstr>
      <vt:lpstr>Slide 5</vt:lpstr>
      <vt:lpstr>Slide 6</vt:lpstr>
      <vt:lpstr>Slide 7</vt:lpstr>
      <vt:lpstr>Slide 8</vt:lpstr>
      <vt:lpstr>Slide 9</vt:lpstr>
      <vt:lpstr>Slide 10</vt:lpstr>
      <vt:lpstr>Slide 11</vt:lpstr>
      <vt:lpstr>Conceitos básicos</vt:lpstr>
      <vt:lpstr>Conceitos básicos</vt:lpstr>
      <vt:lpstr>Estudo de Caso</vt:lpstr>
      <vt:lpstr>Slide 15</vt:lpstr>
      <vt:lpstr>Problema</vt:lpstr>
      <vt:lpstr>Contribuições</vt:lpstr>
      <vt:lpstr>2. Fundamentação Teórica</vt:lpstr>
      <vt:lpstr>Web Semântica</vt:lpstr>
      <vt:lpstr>Resource Description Framework (RDF)</vt:lpstr>
      <vt:lpstr>RDF – Exemplo de um Grafo</vt:lpstr>
      <vt:lpstr>RDF - Sintaxes</vt:lpstr>
      <vt:lpstr>RDF Schema (RDFS)</vt:lpstr>
      <vt:lpstr>Web Ontology Language (OWL)</vt:lpstr>
      <vt:lpstr>Infraestrutura de Linked Data</vt:lpstr>
      <vt:lpstr>RDB to RDF Mapping Language (R2RML) </vt:lpstr>
      <vt:lpstr>R2RML</vt:lpstr>
      <vt:lpstr>R2RML – Visão Geral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R2RML – Exemplo</vt:lpstr>
      <vt:lpstr>3. Trabalhos Relacionados</vt:lpstr>
      <vt:lpstr>Ferramentas RDB2RDF</vt:lpstr>
      <vt:lpstr>Plataforma D2RQ</vt:lpstr>
      <vt:lpstr>4. Assertivas de Correspondência</vt:lpstr>
      <vt:lpstr>Assertivas de Correspondência - Definição</vt:lpstr>
      <vt:lpstr>Assertivas de Correspondência - Tipos</vt:lpstr>
      <vt:lpstr>ACC - Exemplo</vt:lpstr>
      <vt:lpstr>Assertivas de Correspondência - Tipos</vt:lpstr>
      <vt:lpstr>ACO - Exemplo</vt:lpstr>
      <vt:lpstr>Assertivas de Correspondência - Tipos</vt:lpstr>
      <vt:lpstr>ACD - Exemplo</vt:lpstr>
      <vt:lpstr>Regras de Transformação</vt:lpstr>
      <vt:lpstr>Regras de Transformação - ACC</vt:lpstr>
      <vt:lpstr>Regra de Transformação - ACC</vt:lpstr>
      <vt:lpstr>Regra de Transformação - ACC</vt:lpstr>
      <vt:lpstr>Regras de Transformação - ACO</vt:lpstr>
      <vt:lpstr>Regras de Transformação - ACO</vt:lpstr>
      <vt:lpstr>Regras de Transformação - ACO</vt:lpstr>
      <vt:lpstr>Regras de Transformação - ACD</vt:lpstr>
      <vt:lpstr>Regras de Transformação - ACD</vt:lpstr>
      <vt:lpstr>Regras de Transformação - ACD</vt:lpstr>
      <vt:lpstr>Regra de Transformação - ACD</vt:lpstr>
      <vt:lpstr>5. Arquitetura de Linked Data Mashups baseada no uso de LIDMS</vt:lpstr>
      <vt:lpstr>LIDMS – Linked Data Mashup Services</vt:lpstr>
      <vt:lpstr>Arquitetura baseada no uso de LIDMS</vt:lpstr>
      <vt:lpstr>LEXEN – LIDMS Execution Environment</vt:lpstr>
      <vt:lpstr>Geração de LIDMS</vt:lpstr>
      <vt:lpstr>Geração de LIDMS</vt:lpstr>
      <vt:lpstr>LIDMS relacionados a consultas parametrizadas sobre a Ontologia de Domínio</vt:lpstr>
      <vt:lpstr>Especificação conceitual do LIDMS Drug Details</vt:lpstr>
      <vt:lpstr>Plano de consulta federado</vt:lpstr>
      <vt:lpstr>Plano de Execução de Consulta representado como QEF Template</vt:lpstr>
      <vt:lpstr>Plano de Execução de Consulta representado como QEF Template</vt:lpstr>
      <vt:lpstr>6. Execução de Planos de Consulta Federados sobre a Web de Dados</vt:lpstr>
      <vt:lpstr>QEF</vt:lpstr>
      <vt:lpstr>QEF - Planos de Execução de Consultas</vt:lpstr>
      <vt:lpstr>QEF-LD</vt:lpstr>
      <vt:lpstr>QEF-LD</vt:lpstr>
      <vt:lpstr>Operador Service em QEF Template</vt:lpstr>
      <vt:lpstr>BindJoin</vt:lpstr>
      <vt:lpstr>SetBindJoin</vt:lpstr>
      <vt:lpstr>SetBindJoin</vt:lpstr>
      <vt:lpstr>SetBindJoin</vt:lpstr>
      <vt:lpstr>Union</vt:lpstr>
      <vt:lpstr>7. Experimentos e Resultados</vt:lpstr>
      <vt:lpstr>Experimentos</vt:lpstr>
      <vt:lpstr>Q1 – Join – 43016 resultados </vt:lpstr>
      <vt:lpstr>Q1 – Join – 43016 resultados </vt:lpstr>
      <vt:lpstr>Q2 – Join – 6124 resultados </vt:lpstr>
      <vt:lpstr>Q2 – Join – 6124 resultados </vt:lpstr>
      <vt:lpstr>Q3 – Join – 86516 resultados </vt:lpstr>
      <vt:lpstr>Q3 – Join – 86516 resultados </vt:lpstr>
      <vt:lpstr>Q4 – Left Join – 103631 resultados </vt:lpstr>
      <vt:lpstr>Q5 – Left Join – 14325 resultados </vt:lpstr>
      <vt:lpstr>Q6 – Left Join – 99222 resultados </vt:lpstr>
      <vt:lpstr>Q7 – Union – 5146 resultados </vt:lpstr>
      <vt:lpstr>Q8 – Union – 18327 resultados </vt:lpstr>
      <vt:lpstr>8. Conclusão</vt:lpstr>
      <vt:lpstr>Considerações finais</vt:lpstr>
      <vt:lpstr>Trabalhos futuros</vt:lpstr>
      <vt:lpstr>Trabalhos futuros</vt:lpstr>
      <vt:lpstr>Referências</vt:lpstr>
      <vt:lpstr>Slide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rpm</dc:creator>
  <cp:lastModifiedBy>Luis</cp:lastModifiedBy>
  <cp:revision>1199</cp:revision>
  <dcterms:created xsi:type="dcterms:W3CDTF">2011-02-01T12:34:05Z</dcterms:created>
  <dcterms:modified xsi:type="dcterms:W3CDTF">2014-01-05T17:13:14Z</dcterms:modified>
</cp:coreProperties>
</file>