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18.xml" ContentType="application/vnd.openxmlformats-officedocument.drawingml.chart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8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charts/chart15.xml" ContentType="application/vnd.openxmlformats-officedocument.drawingml.chart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charts/chart16.xml" ContentType="application/vnd.openxmlformats-officedocument.drawingml.char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charts/chart17.xml" ContentType="application/vnd.openxmlformats-officedocument.drawingml.chart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5"/>
  </p:notesMasterIdLst>
  <p:handoutMasterIdLst>
    <p:handoutMasterId r:id="rId96"/>
  </p:handoutMasterIdLst>
  <p:sldIdLst>
    <p:sldId id="256" r:id="rId2"/>
    <p:sldId id="487" r:id="rId3"/>
    <p:sldId id="264" r:id="rId4"/>
    <p:sldId id="429" r:id="rId5"/>
    <p:sldId id="496" r:id="rId6"/>
    <p:sldId id="513" r:id="rId7"/>
    <p:sldId id="512" r:id="rId8"/>
    <p:sldId id="515" r:id="rId9"/>
    <p:sldId id="516" r:id="rId10"/>
    <p:sldId id="517" r:id="rId11"/>
    <p:sldId id="518" r:id="rId12"/>
    <p:sldId id="520" r:id="rId13"/>
    <p:sldId id="521" r:id="rId14"/>
    <p:sldId id="514" r:id="rId15"/>
    <p:sldId id="511" r:id="rId16"/>
    <p:sldId id="519" r:id="rId17"/>
    <p:sldId id="499" r:id="rId18"/>
    <p:sldId id="510" r:id="rId19"/>
    <p:sldId id="494" r:id="rId20"/>
    <p:sldId id="495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5" r:id="rId34"/>
    <p:sldId id="534" r:id="rId35"/>
    <p:sldId id="536" r:id="rId36"/>
    <p:sldId id="537" r:id="rId37"/>
    <p:sldId id="538" r:id="rId38"/>
    <p:sldId id="539" r:id="rId39"/>
    <p:sldId id="483" r:id="rId40"/>
    <p:sldId id="484" r:id="rId41"/>
    <p:sldId id="432" r:id="rId42"/>
    <p:sldId id="439" r:id="rId43"/>
    <p:sldId id="446" r:id="rId44"/>
    <p:sldId id="454" r:id="rId45"/>
    <p:sldId id="447" r:id="rId46"/>
    <p:sldId id="482" r:id="rId47"/>
    <p:sldId id="453" r:id="rId48"/>
    <p:sldId id="441" r:id="rId49"/>
    <p:sldId id="443" r:id="rId50"/>
    <p:sldId id="449" r:id="rId51"/>
    <p:sldId id="450" r:id="rId52"/>
    <p:sldId id="451" r:id="rId53"/>
    <p:sldId id="433" r:id="rId54"/>
    <p:sldId id="479" r:id="rId55"/>
    <p:sldId id="440" r:id="rId56"/>
    <p:sldId id="478" r:id="rId57"/>
    <p:sldId id="477" r:id="rId58"/>
    <p:sldId id="476" r:id="rId59"/>
    <p:sldId id="444" r:id="rId60"/>
    <p:sldId id="455" r:id="rId61"/>
    <p:sldId id="448" r:id="rId62"/>
    <p:sldId id="456" r:id="rId63"/>
    <p:sldId id="457" r:id="rId64"/>
    <p:sldId id="434" r:id="rId65"/>
    <p:sldId id="474" r:id="rId66"/>
    <p:sldId id="488" r:id="rId67"/>
    <p:sldId id="475" r:id="rId68"/>
    <p:sldId id="509" r:id="rId69"/>
    <p:sldId id="458" r:id="rId70"/>
    <p:sldId id="507" r:id="rId71"/>
    <p:sldId id="502" r:id="rId72"/>
    <p:sldId id="504" r:id="rId73"/>
    <p:sldId id="505" r:id="rId74"/>
    <p:sldId id="508" r:id="rId75"/>
    <p:sldId id="435" r:id="rId76"/>
    <p:sldId id="473" r:id="rId77"/>
    <p:sldId id="466" r:id="rId78"/>
    <p:sldId id="459" r:id="rId79"/>
    <p:sldId id="467" r:id="rId80"/>
    <p:sldId id="460" r:id="rId81"/>
    <p:sldId id="468" r:id="rId82"/>
    <p:sldId id="461" r:id="rId83"/>
    <p:sldId id="452" r:id="rId84"/>
    <p:sldId id="462" r:id="rId85"/>
    <p:sldId id="463" r:id="rId86"/>
    <p:sldId id="464" r:id="rId87"/>
    <p:sldId id="465" r:id="rId88"/>
    <p:sldId id="436" r:id="rId89"/>
    <p:sldId id="469" r:id="rId90"/>
    <p:sldId id="471" r:id="rId91"/>
    <p:sldId id="472" r:id="rId92"/>
    <p:sldId id="489" r:id="rId93"/>
    <p:sldId id="343" r:id="rId9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ia" initials="" lastIdx="29" clrIdx="0"/>
  <p:cmAuthor id="1" name="Reg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78738" autoAdjust="0"/>
  </p:normalViewPr>
  <p:slideViewPr>
    <p:cSldViewPr>
      <p:cViewPr varScale="1">
        <p:scale>
          <a:sx n="66" d="100"/>
          <a:sy n="66" d="100"/>
        </p:scale>
        <p:origin x="-6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q1a!$A$2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q1a!$B$1:$E$1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q1a!$B$2:$E$2</c:f>
              <c:numCache>
                <c:formatCode>General</c:formatCode>
                <c:ptCount val="4"/>
                <c:pt idx="0">
                  <c:v>387328</c:v>
                </c:pt>
                <c:pt idx="1">
                  <c:v>521046</c:v>
                </c:pt>
                <c:pt idx="2">
                  <c:v>107476</c:v>
                </c:pt>
                <c:pt idx="3">
                  <c:v>54119</c:v>
                </c:pt>
              </c:numCache>
            </c:numRef>
          </c:val>
        </c:ser>
        <c:ser>
          <c:idx val="1"/>
          <c:order val="1"/>
          <c:tx>
            <c:strRef>
              <c:f>q1a!$A$3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q1a!$B$1:$E$1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q1a!$B$3:$E$3</c:f>
              <c:numCache>
                <c:formatCode>General</c:formatCode>
                <c:ptCount val="4"/>
                <c:pt idx="0">
                  <c:v>382649</c:v>
                </c:pt>
                <c:pt idx="1">
                  <c:v>507358</c:v>
                </c:pt>
                <c:pt idx="2">
                  <c:v>103120</c:v>
                </c:pt>
                <c:pt idx="3">
                  <c:v>50808</c:v>
                </c:pt>
              </c:numCache>
            </c:numRef>
          </c:val>
        </c:ser>
        <c:axId val="54760576"/>
        <c:axId val="64568704"/>
      </c:barChart>
      <c:catAx>
        <c:axId val="54760576"/>
        <c:scaling>
          <c:orientation val="minMax"/>
        </c:scaling>
        <c:axPos val="b"/>
        <c:tickLblPos val="nextTo"/>
        <c:crossAx val="64568704"/>
        <c:crosses val="autoZero"/>
        <c:auto val="1"/>
        <c:lblAlgn val="ctr"/>
        <c:lblOffset val="100"/>
      </c:catAx>
      <c:valAx>
        <c:axId val="6456870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0"/>
        <c:tickLblPos val="nextTo"/>
        <c:crossAx val="5476057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'q4a-m'!$A$1:$E$1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'q4a-m'!$A$2:$E$2</c:f>
              <c:numCache>
                <c:formatCode>General</c:formatCode>
                <c:ptCount val="5"/>
                <c:pt idx="0">
                  <c:v>99250</c:v>
                </c:pt>
                <c:pt idx="1">
                  <c:v>41630</c:v>
                </c:pt>
                <c:pt idx="2">
                  <c:v>450440</c:v>
                </c:pt>
                <c:pt idx="3">
                  <c:v>530690</c:v>
                </c:pt>
                <c:pt idx="4">
                  <c:v>472940</c:v>
                </c:pt>
              </c:numCache>
            </c:numRef>
          </c:val>
        </c:ser>
        <c:axId val="61650816"/>
        <c:axId val="61652352"/>
      </c:barChart>
      <c:catAx>
        <c:axId val="61650816"/>
        <c:scaling>
          <c:orientation val="minMax"/>
        </c:scaling>
        <c:axPos val="b"/>
        <c:tickLblPos val="nextTo"/>
        <c:crossAx val="61652352"/>
        <c:crosses val="autoZero"/>
        <c:auto val="1"/>
        <c:lblAlgn val="ctr"/>
        <c:lblOffset val="100"/>
      </c:catAx>
      <c:valAx>
        <c:axId val="6165235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165081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'q4a-t'!$B$1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'q4a-t'!$B$2:$B$12</c:f>
              <c:numCache>
                <c:formatCode>General</c:formatCode>
                <c:ptCount val="11"/>
                <c:pt idx="0">
                  <c:v>401282</c:v>
                </c:pt>
                <c:pt idx="1">
                  <c:v>216542</c:v>
                </c:pt>
                <c:pt idx="2">
                  <c:v>104924</c:v>
                </c:pt>
                <c:pt idx="3">
                  <c:v>61881</c:v>
                </c:pt>
                <c:pt idx="4">
                  <c:v>40531</c:v>
                </c:pt>
                <c:pt idx="5">
                  <c:v>32617</c:v>
                </c:pt>
                <c:pt idx="6">
                  <c:v>33675</c:v>
                </c:pt>
                <c:pt idx="7">
                  <c:v>30050</c:v>
                </c:pt>
                <c:pt idx="8">
                  <c:v>27766</c:v>
                </c:pt>
                <c:pt idx="9">
                  <c:v>21992</c:v>
                </c:pt>
                <c:pt idx="10">
                  <c:v>27361</c:v>
                </c:pt>
              </c:numCache>
            </c:numRef>
          </c:val>
        </c:ser>
        <c:ser>
          <c:idx val="1"/>
          <c:order val="1"/>
          <c:tx>
            <c:strRef>
              <c:f>'q4a-t'!$C$1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'q4a-t'!$C$2:$C$12</c:f>
              <c:numCache>
                <c:formatCode>General</c:formatCode>
                <c:ptCount val="11"/>
                <c:pt idx="0">
                  <c:v>395421</c:v>
                </c:pt>
                <c:pt idx="1">
                  <c:v>212571</c:v>
                </c:pt>
                <c:pt idx="2">
                  <c:v>99461</c:v>
                </c:pt>
                <c:pt idx="3">
                  <c:v>56586</c:v>
                </c:pt>
                <c:pt idx="4">
                  <c:v>35858</c:v>
                </c:pt>
                <c:pt idx="5">
                  <c:v>29586</c:v>
                </c:pt>
                <c:pt idx="6">
                  <c:v>27853</c:v>
                </c:pt>
                <c:pt idx="7">
                  <c:v>24626</c:v>
                </c:pt>
                <c:pt idx="8">
                  <c:v>21636</c:v>
                </c:pt>
                <c:pt idx="9">
                  <c:v>18697</c:v>
                </c:pt>
                <c:pt idx="10">
                  <c:v>21596</c:v>
                </c:pt>
              </c:numCache>
            </c:numRef>
          </c:val>
        </c:ser>
        <c:ser>
          <c:idx val="2"/>
          <c:order val="2"/>
          <c:tx>
            <c:strRef>
              <c:f>'q4a-t'!$D$1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'q4a-t'!$D$2:$D$12</c:f>
              <c:numCache>
                <c:formatCode>General</c:formatCode>
                <c:ptCount val="11"/>
                <c:pt idx="0">
                  <c:v>84204</c:v>
                </c:pt>
                <c:pt idx="1">
                  <c:v>52426</c:v>
                </c:pt>
                <c:pt idx="2">
                  <c:v>31662</c:v>
                </c:pt>
                <c:pt idx="3">
                  <c:v>21208</c:v>
                </c:pt>
                <c:pt idx="4">
                  <c:v>16019</c:v>
                </c:pt>
                <c:pt idx="5">
                  <c:v>15961</c:v>
                </c:pt>
                <c:pt idx="6">
                  <c:v>15440</c:v>
                </c:pt>
                <c:pt idx="7">
                  <c:v>13010</c:v>
                </c:pt>
                <c:pt idx="8">
                  <c:v>12831</c:v>
                </c:pt>
                <c:pt idx="9">
                  <c:v>14100</c:v>
                </c:pt>
                <c:pt idx="10">
                  <c:v>13639</c:v>
                </c:pt>
              </c:numCache>
            </c:numRef>
          </c:val>
        </c:ser>
        <c:ser>
          <c:idx val="3"/>
          <c:order val="3"/>
          <c:tx>
            <c:strRef>
              <c:f>'q4a-t'!$E$1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'q4a-t'!$E$2:$E$12</c:f>
              <c:numCache>
                <c:formatCode>General</c:formatCode>
                <c:ptCount val="11"/>
                <c:pt idx="0">
                  <c:v>72034</c:v>
                </c:pt>
                <c:pt idx="1">
                  <c:v>40299</c:v>
                </c:pt>
                <c:pt idx="2">
                  <c:v>20382</c:v>
                </c:pt>
                <c:pt idx="3">
                  <c:v>16257</c:v>
                </c:pt>
                <c:pt idx="4">
                  <c:v>9800</c:v>
                </c:pt>
                <c:pt idx="5">
                  <c:v>8882</c:v>
                </c:pt>
                <c:pt idx="6">
                  <c:v>8697</c:v>
                </c:pt>
                <c:pt idx="7">
                  <c:v>8366</c:v>
                </c:pt>
                <c:pt idx="8">
                  <c:v>7819</c:v>
                </c:pt>
                <c:pt idx="9">
                  <c:v>7497</c:v>
                </c:pt>
                <c:pt idx="10">
                  <c:v>7416</c:v>
                </c:pt>
              </c:numCache>
            </c:numRef>
          </c:val>
        </c:ser>
        <c:marker val="1"/>
        <c:axId val="61961344"/>
        <c:axId val="61962880"/>
      </c:lineChart>
      <c:catAx>
        <c:axId val="61961344"/>
        <c:scaling>
          <c:orientation val="minMax"/>
        </c:scaling>
        <c:axPos val="b"/>
        <c:numFmt formatCode="General" sourceLinked="1"/>
        <c:tickLblPos val="nextTo"/>
        <c:crossAx val="61962880"/>
        <c:crosses val="autoZero"/>
        <c:auto val="1"/>
        <c:lblAlgn val="ctr"/>
        <c:lblOffset val="100"/>
      </c:catAx>
      <c:valAx>
        <c:axId val="6196288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196134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'q4a-t-m'!$B$1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'q4a-t-m'!$A$2:$A$12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'q4a-t-m'!$B$2:$B$12</c:f>
              <c:numCache>
                <c:formatCode>General</c:formatCode>
                <c:ptCount val="11"/>
                <c:pt idx="0">
                  <c:v>588380</c:v>
                </c:pt>
                <c:pt idx="1">
                  <c:v>551750</c:v>
                </c:pt>
                <c:pt idx="2">
                  <c:v>549810</c:v>
                </c:pt>
                <c:pt idx="3">
                  <c:v>495060</c:v>
                </c:pt>
                <c:pt idx="4">
                  <c:v>504130</c:v>
                </c:pt>
                <c:pt idx="5">
                  <c:v>503810</c:v>
                </c:pt>
                <c:pt idx="6">
                  <c:v>511380</c:v>
                </c:pt>
                <c:pt idx="7">
                  <c:v>541250</c:v>
                </c:pt>
                <c:pt idx="8">
                  <c:v>513060</c:v>
                </c:pt>
                <c:pt idx="9">
                  <c:v>530690</c:v>
                </c:pt>
                <c:pt idx="10">
                  <c:v>554440</c:v>
                </c:pt>
              </c:numCache>
            </c:numRef>
          </c:val>
        </c:ser>
        <c:ser>
          <c:idx val="1"/>
          <c:order val="1"/>
          <c:tx>
            <c:strRef>
              <c:f>'q4a-t-m'!$C$1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'q4a-t-m'!$A$2:$A$12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'q4a-t-m'!$C$2:$C$12</c:f>
              <c:numCache>
                <c:formatCode>General</c:formatCode>
                <c:ptCount val="11"/>
                <c:pt idx="0">
                  <c:v>534130</c:v>
                </c:pt>
                <c:pt idx="1">
                  <c:v>536000</c:v>
                </c:pt>
                <c:pt idx="2">
                  <c:v>504880</c:v>
                </c:pt>
                <c:pt idx="3">
                  <c:v>513500</c:v>
                </c:pt>
                <c:pt idx="4">
                  <c:v>505190</c:v>
                </c:pt>
                <c:pt idx="5">
                  <c:v>494060</c:v>
                </c:pt>
                <c:pt idx="6">
                  <c:v>495250</c:v>
                </c:pt>
                <c:pt idx="7">
                  <c:v>505560</c:v>
                </c:pt>
                <c:pt idx="8">
                  <c:v>478250</c:v>
                </c:pt>
                <c:pt idx="9">
                  <c:v>507940</c:v>
                </c:pt>
                <c:pt idx="10">
                  <c:v>472940</c:v>
                </c:pt>
              </c:numCache>
            </c:numRef>
          </c:val>
        </c:ser>
        <c:marker val="1"/>
        <c:axId val="66128896"/>
        <c:axId val="66130688"/>
      </c:lineChart>
      <c:catAx>
        <c:axId val="66128896"/>
        <c:scaling>
          <c:orientation val="minMax"/>
        </c:scaling>
        <c:axPos val="b"/>
        <c:numFmt formatCode="General" sourceLinked="1"/>
        <c:tickLblPos val="nextTo"/>
        <c:crossAx val="66130688"/>
        <c:crosses val="autoZero"/>
        <c:auto val="1"/>
        <c:lblAlgn val="ctr"/>
        <c:lblOffset val="100"/>
      </c:catAx>
      <c:valAx>
        <c:axId val="6613068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12889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q1aa!$A$2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q1aa!$B$1:$E$1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q1aa!$B$2:$E$2</c:f>
              <c:numCache>
                <c:formatCode>General</c:formatCode>
                <c:ptCount val="4"/>
                <c:pt idx="0">
                  <c:v>396795</c:v>
                </c:pt>
                <c:pt idx="1">
                  <c:v>418863</c:v>
                </c:pt>
                <c:pt idx="2">
                  <c:v>455311</c:v>
                </c:pt>
                <c:pt idx="3">
                  <c:v>519049</c:v>
                </c:pt>
              </c:numCache>
            </c:numRef>
          </c:val>
        </c:ser>
        <c:ser>
          <c:idx val="1"/>
          <c:order val="1"/>
          <c:tx>
            <c:strRef>
              <c:f>q1aa!$A$3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q1aa!$B$1:$E$1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q1aa!$B$3:$E$3</c:f>
              <c:numCache>
                <c:formatCode>General</c:formatCode>
                <c:ptCount val="4"/>
                <c:pt idx="0">
                  <c:v>391510</c:v>
                </c:pt>
                <c:pt idx="1">
                  <c:v>410441</c:v>
                </c:pt>
                <c:pt idx="2">
                  <c:v>456979</c:v>
                </c:pt>
                <c:pt idx="3">
                  <c:v>508298</c:v>
                </c:pt>
              </c:numCache>
            </c:numRef>
          </c:val>
        </c:ser>
        <c:axId val="61932672"/>
        <c:axId val="61934208"/>
      </c:barChart>
      <c:catAx>
        <c:axId val="61932672"/>
        <c:scaling>
          <c:orientation val="minMax"/>
        </c:scaling>
        <c:axPos val="b"/>
        <c:tickLblPos val="nextTo"/>
        <c:crossAx val="61934208"/>
        <c:crosses val="autoZero"/>
        <c:auto val="1"/>
        <c:lblAlgn val="ctr"/>
        <c:lblOffset val="100"/>
      </c:catAx>
      <c:valAx>
        <c:axId val="6193420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193267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'q1aa-m'!$A$1:$D$1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'q1aa-m'!$A$2:$D$2</c:f>
              <c:numCache>
                <c:formatCode>General</c:formatCode>
                <c:ptCount val="4"/>
                <c:pt idx="0">
                  <c:v>226380</c:v>
                </c:pt>
                <c:pt idx="1">
                  <c:v>29630</c:v>
                </c:pt>
                <c:pt idx="2">
                  <c:v>1707630</c:v>
                </c:pt>
                <c:pt idx="3">
                  <c:v>209000</c:v>
                </c:pt>
              </c:numCache>
            </c:numRef>
          </c:val>
        </c:ser>
        <c:axId val="66251008"/>
        <c:axId val="66265088"/>
      </c:barChart>
      <c:catAx>
        <c:axId val="66251008"/>
        <c:scaling>
          <c:orientation val="minMax"/>
        </c:scaling>
        <c:axPos val="b"/>
        <c:tickLblPos val="nextTo"/>
        <c:crossAx val="66265088"/>
        <c:crosses val="autoZero"/>
        <c:auto val="1"/>
        <c:lblAlgn val="ctr"/>
        <c:lblOffset val="100"/>
      </c:catAx>
      <c:valAx>
        <c:axId val="6626508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25100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q3aa!$A$2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q3aa!$B$1:$E$1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q3aa!$B$2:$E$2</c:f>
              <c:numCache>
                <c:formatCode>General</c:formatCode>
                <c:ptCount val="4"/>
                <c:pt idx="0">
                  <c:v>45230</c:v>
                </c:pt>
                <c:pt idx="1">
                  <c:v>51018</c:v>
                </c:pt>
                <c:pt idx="2">
                  <c:v>56230</c:v>
                </c:pt>
                <c:pt idx="3">
                  <c:v>61321</c:v>
                </c:pt>
              </c:numCache>
            </c:numRef>
          </c:val>
        </c:ser>
        <c:ser>
          <c:idx val="1"/>
          <c:order val="1"/>
          <c:tx>
            <c:strRef>
              <c:f>q3aa!$A$3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q3aa!$B$1:$E$1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q3aa!$B$3:$E$3</c:f>
              <c:numCache>
                <c:formatCode>General</c:formatCode>
                <c:ptCount val="4"/>
                <c:pt idx="0">
                  <c:v>39752</c:v>
                </c:pt>
                <c:pt idx="1">
                  <c:v>43293</c:v>
                </c:pt>
                <c:pt idx="2">
                  <c:v>48023</c:v>
                </c:pt>
                <c:pt idx="3">
                  <c:v>54641</c:v>
                </c:pt>
              </c:numCache>
            </c:numRef>
          </c:val>
        </c:ser>
        <c:axId val="66423040"/>
        <c:axId val="61968384"/>
      </c:barChart>
      <c:catAx>
        <c:axId val="66423040"/>
        <c:scaling>
          <c:orientation val="minMax"/>
        </c:scaling>
        <c:axPos val="b"/>
        <c:tickLblPos val="nextTo"/>
        <c:crossAx val="61968384"/>
        <c:crosses val="autoZero"/>
        <c:auto val="1"/>
        <c:lblAlgn val="ctr"/>
        <c:lblOffset val="100"/>
      </c:catAx>
      <c:valAx>
        <c:axId val="6196838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42304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'q3aa-m'!$A$1:$D$1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'q3aa-m'!$A$2:$D$2</c:f>
              <c:numCache>
                <c:formatCode>General</c:formatCode>
                <c:ptCount val="4"/>
                <c:pt idx="0">
                  <c:v>35560</c:v>
                </c:pt>
                <c:pt idx="1">
                  <c:v>29630</c:v>
                </c:pt>
                <c:pt idx="2">
                  <c:v>345060</c:v>
                </c:pt>
                <c:pt idx="3">
                  <c:v>50500</c:v>
                </c:pt>
              </c:numCache>
            </c:numRef>
          </c:val>
        </c:ser>
        <c:axId val="61980032"/>
        <c:axId val="61990016"/>
      </c:barChart>
      <c:catAx>
        <c:axId val="61980032"/>
        <c:scaling>
          <c:orientation val="minMax"/>
        </c:scaling>
        <c:axPos val="b"/>
        <c:tickLblPos val="nextTo"/>
        <c:crossAx val="61990016"/>
        <c:crosses val="autoZero"/>
        <c:auto val="1"/>
        <c:lblAlgn val="ctr"/>
        <c:lblOffset val="100"/>
      </c:catAx>
      <c:valAx>
        <c:axId val="6199001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198003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q4aa!$A$2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q4aa!$B$1:$E$1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q4aa!$B$2:$E$2</c:f>
              <c:numCache>
                <c:formatCode>General</c:formatCode>
                <c:ptCount val="4"/>
                <c:pt idx="0">
                  <c:v>321808</c:v>
                </c:pt>
                <c:pt idx="1">
                  <c:v>358873</c:v>
                </c:pt>
                <c:pt idx="2">
                  <c:v>399756</c:v>
                </c:pt>
                <c:pt idx="3">
                  <c:v>444365</c:v>
                </c:pt>
              </c:numCache>
            </c:numRef>
          </c:val>
        </c:ser>
        <c:ser>
          <c:idx val="1"/>
          <c:order val="1"/>
          <c:tx>
            <c:strRef>
              <c:f>q4aa!$A$3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q4aa!$B$1:$E$1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q4aa!$B$3:$E$3</c:f>
              <c:numCache>
                <c:formatCode>General</c:formatCode>
                <c:ptCount val="4"/>
                <c:pt idx="0">
                  <c:v>314767</c:v>
                </c:pt>
                <c:pt idx="1">
                  <c:v>351101</c:v>
                </c:pt>
                <c:pt idx="2">
                  <c:v>826505</c:v>
                </c:pt>
                <c:pt idx="3">
                  <c:v>438815</c:v>
                </c:pt>
              </c:numCache>
            </c:numRef>
          </c:val>
        </c:ser>
        <c:axId val="62003840"/>
        <c:axId val="66298240"/>
      </c:barChart>
      <c:catAx>
        <c:axId val="62003840"/>
        <c:scaling>
          <c:orientation val="minMax"/>
        </c:scaling>
        <c:axPos val="b"/>
        <c:tickLblPos val="nextTo"/>
        <c:crossAx val="66298240"/>
        <c:crosses val="autoZero"/>
        <c:auto val="1"/>
        <c:lblAlgn val="ctr"/>
        <c:lblOffset val="100"/>
      </c:catAx>
      <c:valAx>
        <c:axId val="6629824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200384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'q4aa-m'!$A$1:$D$1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'q4aa-m'!$A$2:$D$2</c:f>
              <c:numCache>
                <c:formatCode>General</c:formatCode>
                <c:ptCount val="4"/>
                <c:pt idx="0">
                  <c:v>107250</c:v>
                </c:pt>
                <c:pt idx="1">
                  <c:v>29630</c:v>
                </c:pt>
                <c:pt idx="2">
                  <c:v>1841250</c:v>
                </c:pt>
                <c:pt idx="3">
                  <c:v>470810</c:v>
                </c:pt>
              </c:numCache>
            </c:numRef>
          </c:val>
        </c:ser>
        <c:axId val="62026880"/>
        <c:axId val="62028416"/>
      </c:barChart>
      <c:catAx>
        <c:axId val="62026880"/>
        <c:scaling>
          <c:orientation val="minMax"/>
        </c:scaling>
        <c:axPos val="b"/>
        <c:tickLblPos val="nextTo"/>
        <c:crossAx val="62028416"/>
        <c:crosses val="autoZero"/>
        <c:auto val="1"/>
        <c:lblAlgn val="ctr"/>
        <c:lblOffset val="100"/>
      </c:catAx>
      <c:valAx>
        <c:axId val="6202841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202688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q2a!$A$2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q2a!$B$1:$F$1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q2a!$B$2:$F$2</c:f>
              <c:numCache>
                <c:formatCode>General</c:formatCode>
                <c:ptCount val="5"/>
                <c:pt idx="0">
                  <c:v>1872</c:v>
                </c:pt>
                <c:pt idx="1">
                  <c:v>1327</c:v>
                </c:pt>
                <c:pt idx="2">
                  <c:v>1288</c:v>
                </c:pt>
                <c:pt idx="3">
                  <c:v>1388</c:v>
                </c:pt>
                <c:pt idx="4">
                  <c:v>1366</c:v>
                </c:pt>
              </c:numCache>
            </c:numRef>
          </c:val>
        </c:ser>
        <c:ser>
          <c:idx val="1"/>
          <c:order val="1"/>
          <c:tx>
            <c:strRef>
              <c:f>q2a!$A$3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q2a!$B$1:$F$1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q2a!$B$3:$F$3</c:f>
              <c:numCache>
                <c:formatCode>General</c:formatCode>
                <c:ptCount val="5"/>
                <c:pt idx="0">
                  <c:v>813</c:v>
                </c:pt>
                <c:pt idx="1">
                  <c:v>642</c:v>
                </c:pt>
                <c:pt idx="2">
                  <c:v>636</c:v>
                </c:pt>
                <c:pt idx="3">
                  <c:v>662</c:v>
                </c:pt>
                <c:pt idx="4">
                  <c:v>556</c:v>
                </c:pt>
              </c:numCache>
            </c:numRef>
          </c:val>
        </c:ser>
        <c:axId val="66441984"/>
        <c:axId val="66507136"/>
      </c:barChart>
      <c:catAx>
        <c:axId val="66441984"/>
        <c:scaling>
          <c:orientation val="minMax"/>
        </c:scaling>
        <c:axPos val="b"/>
        <c:tickLblPos val="nextTo"/>
        <c:crossAx val="66507136"/>
        <c:crosses val="autoZero"/>
        <c:auto val="1"/>
        <c:lblAlgn val="ctr"/>
        <c:lblOffset val="100"/>
      </c:catAx>
      <c:valAx>
        <c:axId val="6650713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44198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'q1a-m'!$A$1:$D$1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'q1a-m'!$A$2:$D$2</c:f>
              <c:numCache>
                <c:formatCode>General</c:formatCode>
                <c:ptCount val="4"/>
                <c:pt idx="0">
                  <c:v>36190</c:v>
                </c:pt>
                <c:pt idx="1">
                  <c:v>117000</c:v>
                </c:pt>
                <c:pt idx="2">
                  <c:v>426690</c:v>
                </c:pt>
                <c:pt idx="3">
                  <c:v>451940</c:v>
                </c:pt>
              </c:numCache>
            </c:numRef>
          </c:val>
        </c:ser>
        <c:axId val="65927424"/>
        <c:axId val="65994112"/>
      </c:barChart>
      <c:catAx>
        <c:axId val="65927424"/>
        <c:scaling>
          <c:orientation val="minMax"/>
        </c:scaling>
        <c:axPos val="b"/>
        <c:tickLblPos val="nextTo"/>
        <c:crossAx val="65994112"/>
        <c:crosses val="autoZero"/>
        <c:auto val="1"/>
        <c:lblAlgn val="ctr"/>
        <c:lblOffset val="100"/>
      </c:catAx>
      <c:valAx>
        <c:axId val="6599411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592742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'q2a-m'!$A$1:$E$1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'q2a-m'!$A$2:$E$2</c:f>
              <c:numCache>
                <c:formatCode>General</c:formatCode>
                <c:ptCount val="5"/>
                <c:pt idx="0">
                  <c:v>119310</c:v>
                </c:pt>
                <c:pt idx="1">
                  <c:v>68000</c:v>
                </c:pt>
                <c:pt idx="2">
                  <c:v>68060</c:v>
                </c:pt>
                <c:pt idx="3">
                  <c:v>139880</c:v>
                </c:pt>
                <c:pt idx="4">
                  <c:v>138190</c:v>
                </c:pt>
              </c:numCache>
            </c:numRef>
          </c:val>
        </c:ser>
        <c:axId val="66282624"/>
        <c:axId val="66284160"/>
      </c:barChart>
      <c:catAx>
        <c:axId val="66282624"/>
        <c:scaling>
          <c:orientation val="minMax"/>
        </c:scaling>
        <c:axPos val="b"/>
        <c:tickLblPos val="nextTo"/>
        <c:crossAx val="66284160"/>
        <c:crosses val="autoZero"/>
        <c:auto val="1"/>
        <c:lblAlgn val="ctr"/>
        <c:lblOffset val="100"/>
      </c:catAx>
      <c:valAx>
        <c:axId val="6628416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28262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q5a!$A$2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q5a!$B$1:$F$1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q5a!$B$2:$F$2</c:f>
              <c:numCache>
                <c:formatCode>General</c:formatCode>
                <c:ptCount val="5"/>
                <c:pt idx="0">
                  <c:v>376459</c:v>
                </c:pt>
                <c:pt idx="1">
                  <c:v>377223</c:v>
                </c:pt>
                <c:pt idx="2">
                  <c:v>202344</c:v>
                </c:pt>
                <c:pt idx="3">
                  <c:v>376759</c:v>
                </c:pt>
                <c:pt idx="4">
                  <c:v>212280</c:v>
                </c:pt>
              </c:numCache>
            </c:numRef>
          </c:val>
        </c:ser>
        <c:ser>
          <c:idx val="1"/>
          <c:order val="1"/>
          <c:tx>
            <c:strRef>
              <c:f>q5a!$A$3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q5a!$B$1:$F$1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q5a!$B$3:$F$3</c:f>
              <c:numCache>
                <c:formatCode>General</c:formatCode>
                <c:ptCount val="5"/>
                <c:pt idx="0">
                  <c:v>375226</c:v>
                </c:pt>
                <c:pt idx="1">
                  <c:v>375900</c:v>
                </c:pt>
                <c:pt idx="2">
                  <c:v>208155</c:v>
                </c:pt>
                <c:pt idx="3">
                  <c:v>375632</c:v>
                </c:pt>
                <c:pt idx="4">
                  <c:v>214457</c:v>
                </c:pt>
              </c:numCache>
            </c:numRef>
          </c:val>
        </c:ser>
        <c:axId val="66497152"/>
        <c:axId val="66920448"/>
      </c:barChart>
      <c:catAx>
        <c:axId val="66497152"/>
        <c:scaling>
          <c:orientation val="minMax"/>
        </c:scaling>
        <c:axPos val="b"/>
        <c:tickLblPos val="nextTo"/>
        <c:crossAx val="66920448"/>
        <c:crosses val="autoZero"/>
        <c:auto val="1"/>
        <c:lblAlgn val="ctr"/>
        <c:lblOffset val="100"/>
      </c:catAx>
      <c:valAx>
        <c:axId val="6692044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49715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'q5a-m'!$A$1:$E$1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'q5a-m'!$A$2:$E$2</c:f>
              <c:numCache>
                <c:formatCode>General</c:formatCode>
                <c:ptCount val="5"/>
                <c:pt idx="0">
                  <c:v>97440</c:v>
                </c:pt>
                <c:pt idx="1">
                  <c:v>43810</c:v>
                </c:pt>
                <c:pt idx="2">
                  <c:v>71810</c:v>
                </c:pt>
                <c:pt idx="3">
                  <c:v>163500</c:v>
                </c:pt>
                <c:pt idx="4">
                  <c:v>155060</c:v>
                </c:pt>
              </c:numCache>
            </c:numRef>
          </c:val>
        </c:ser>
        <c:axId val="66990848"/>
        <c:axId val="66992384"/>
      </c:barChart>
      <c:catAx>
        <c:axId val="66990848"/>
        <c:scaling>
          <c:orientation val="minMax"/>
        </c:scaling>
        <c:axPos val="b"/>
        <c:tickLblPos val="nextTo"/>
        <c:crossAx val="66992384"/>
        <c:crosses val="autoZero"/>
        <c:auto val="1"/>
        <c:lblAlgn val="ctr"/>
        <c:lblOffset val="100"/>
      </c:catAx>
      <c:valAx>
        <c:axId val="6699238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99084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'q1a-t'!$B$1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'q1a-t'!$B$2:$B$12</c:f>
              <c:numCache>
                <c:formatCode>General</c:formatCode>
                <c:ptCount val="11"/>
                <c:pt idx="0">
                  <c:v>515202</c:v>
                </c:pt>
                <c:pt idx="1">
                  <c:v>338609</c:v>
                </c:pt>
                <c:pt idx="2">
                  <c:v>219273</c:v>
                </c:pt>
                <c:pt idx="3">
                  <c:v>137991</c:v>
                </c:pt>
                <c:pt idx="4">
                  <c:v>127429</c:v>
                </c:pt>
                <c:pt idx="5">
                  <c:v>107476</c:v>
                </c:pt>
                <c:pt idx="6">
                  <c:v>129251</c:v>
                </c:pt>
                <c:pt idx="7">
                  <c:v>146669</c:v>
                </c:pt>
                <c:pt idx="8">
                  <c:v>131970</c:v>
                </c:pt>
                <c:pt idx="9">
                  <c:v>150675</c:v>
                </c:pt>
                <c:pt idx="10">
                  <c:v>159914</c:v>
                </c:pt>
              </c:numCache>
            </c:numRef>
          </c:val>
        </c:ser>
        <c:ser>
          <c:idx val="1"/>
          <c:order val="1"/>
          <c:tx>
            <c:strRef>
              <c:f>'q1a-t'!$C$1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'q1a-t'!$C$2:$C$12</c:f>
              <c:numCache>
                <c:formatCode>General</c:formatCode>
                <c:ptCount val="11"/>
                <c:pt idx="0">
                  <c:v>499703</c:v>
                </c:pt>
                <c:pt idx="1">
                  <c:v>324735</c:v>
                </c:pt>
                <c:pt idx="2">
                  <c:v>207571</c:v>
                </c:pt>
                <c:pt idx="3">
                  <c:v>129179</c:v>
                </c:pt>
                <c:pt idx="4">
                  <c:v>122241</c:v>
                </c:pt>
                <c:pt idx="5">
                  <c:v>103120</c:v>
                </c:pt>
                <c:pt idx="6">
                  <c:v>121928</c:v>
                </c:pt>
                <c:pt idx="7">
                  <c:v>133305</c:v>
                </c:pt>
                <c:pt idx="8">
                  <c:v>125913</c:v>
                </c:pt>
                <c:pt idx="9">
                  <c:v>132847</c:v>
                </c:pt>
                <c:pt idx="10">
                  <c:v>141520</c:v>
                </c:pt>
              </c:numCache>
            </c:numRef>
          </c:val>
        </c:ser>
        <c:ser>
          <c:idx val="2"/>
          <c:order val="2"/>
          <c:tx>
            <c:strRef>
              <c:f>'q1a-t'!$D$1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'q1a-t'!$D$2:$D$12</c:f>
              <c:numCache>
                <c:formatCode>General</c:formatCode>
                <c:ptCount val="11"/>
                <c:pt idx="0">
                  <c:v>88585</c:v>
                </c:pt>
                <c:pt idx="1">
                  <c:v>66580</c:v>
                </c:pt>
                <c:pt idx="2">
                  <c:v>62488</c:v>
                </c:pt>
                <c:pt idx="3">
                  <c:v>56570</c:v>
                </c:pt>
                <c:pt idx="4">
                  <c:v>54268</c:v>
                </c:pt>
                <c:pt idx="5">
                  <c:v>53245</c:v>
                </c:pt>
                <c:pt idx="6">
                  <c:v>60883</c:v>
                </c:pt>
                <c:pt idx="7">
                  <c:v>71826</c:v>
                </c:pt>
                <c:pt idx="8">
                  <c:v>88255</c:v>
                </c:pt>
                <c:pt idx="9">
                  <c:v>81965</c:v>
                </c:pt>
                <c:pt idx="10">
                  <c:v>101960</c:v>
                </c:pt>
              </c:numCache>
            </c:numRef>
          </c:val>
        </c:ser>
        <c:ser>
          <c:idx val="3"/>
          <c:order val="3"/>
          <c:tx>
            <c:strRef>
              <c:f>'q1a-t'!$E$1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'q1a-t'!$E$2:$E$12</c:f>
              <c:numCache>
                <c:formatCode>General</c:formatCode>
                <c:ptCount val="11"/>
                <c:pt idx="0">
                  <c:v>73977</c:v>
                </c:pt>
                <c:pt idx="1">
                  <c:v>58501</c:v>
                </c:pt>
                <c:pt idx="2">
                  <c:v>59188</c:v>
                </c:pt>
                <c:pt idx="3">
                  <c:v>54792</c:v>
                </c:pt>
                <c:pt idx="4">
                  <c:v>50808</c:v>
                </c:pt>
                <c:pt idx="5">
                  <c:v>52480</c:v>
                </c:pt>
                <c:pt idx="6">
                  <c:v>53924</c:v>
                </c:pt>
                <c:pt idx="7">
                  <c:v>61977</c:v>
                </c:pt>
                <c:pt idx="8">
                  <c:v>72062</c:v>
                </c:pt>
                <c:pt idx="9">
                  <c:v>80772</c:v>
                </c:pt>
                <c:pt idx="10">
                  <c:v>81654</c:v>
                </c:pt>
              </c:numCache>
            </c:numRef>
          </c:val>
        </c:ser>
        <c:marker val="1"/>
        <c:axId val="60017280"/>
        <c:axId val="60023168"/>
      </c:lineChart>
      <c:catAx>
        <c:axId val="60017280"/>
        <c:scaling>
          <c:orientation val="minMax"/>
        </c:scaling>
        <c:axPos val="b"/>
        <c:numFmt formatCode="General" sourceLinked="1"/>
        <c:tickLblPos val="nextTo"/>
        <c:crossAx val="60023168"/>
        <c:crosses val="autoZero"/>
        <c:auto val="1"/>
        <c:lblAlgn val="ctr"/>
        <c:lblOffset val="100"/>
      </c:catAx>
      <c:valAx>
        <c:axId val="6002316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001728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'q1a-t-m'!$B$1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'q1a-t-m'!$A$2:$A$12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'q1a-t-m'!$B$2:$B$12</c:f>
              <c:numCache>
                <c:formatCode>General</c:formatCode>
                <c:ptCount val="11"/>
                <c:pt idx="0">
                  <c:v>151940</c:v>
                </c:pt>
                <c:pt idx="1">
                  <c:v>195560</c:v>
                </c:pt>
                <c:pt idx="2">
                  <c:v>412250</c:v>
                </c:pt>
                <c:pt idx="3">
                  <c:v>423060</c:v>
                </c:pt>
                <c:pt idx="4">
                  <c:v>436940</c:v>
                </c:pt>
                <c:pt idx="5">
                  <c:v>426690</c:v>
                </c:pt>
                <c:pt idx="6">
                  <c:v>434880</c:v>
                </c:pt>
                <c:pt idx="7">
                  <c:v>428250</c:v>
                </c:pt>
                <c:pt idx="8">
                  <c:v>406190</c:v>
                </c:pt>
                <c:pt idx="9">
                  <c:v>426810</c:v>
                </c:pt>
                <c:pt idx="10">
                  <c:v>412750</c:v>
                </c:pt>
              </c:numCache>
            </c:numRef>
          </c:val>
        </c:ser>
        <c:ser>
          <c:idx val="1"/>
          <c:order val="1"/>
          <c:tx>
            <c:strRef>
              <c:f>'q1a-t-m'!$C$1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'q1a-t-m'!$A$2:$A$12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'q1a-t-m'!$C$2:$C$12</c:f>
              <c:numCache>
                <c:formatCode>General</c:formatCode>
                <c:ptCount val="11"/>
                <c:pt idx="0">
                  <c:v>432750</c:v>
                </c:pt>
                <c:pt idx="1">
                  <c:v>428500</c:v>
                </c:pt>
                <c:pt idx="2">
                  <c:v>453690</c:v>
                </c:pt>
                <c:pt idx="3">
                  <c:v>451940</c:v>
                </c:pt>
                <c:pt idx="4">
                  <c:v>453810</c:v>
                </c:pt>
                <c:pt idx="5">
                  <c:v>442000</c:v>
                </c:pt>
                <c:pt idx="6">
                  <c:v>442630</c:v>
                </c:pt>
                <c:pt idx="7">
                  <c:v>448810</c:v>
                </c:pt>
                <c:pt idx="8">
                  <c:v>432250</c:v>
                </c:pt>
                <c:pt idx="9">
                  <c:v>389560</c:v>
                </c:pt>
                <c:pt idx="10">
                  <c:v>393310</c:v>
                </c:pt>
              </c:numCache>
            </c:numRef>
          </c:val>
        </c:ser>
        <c:marker val="1"/>
        <c:axId val="61313792"/>
        <c:axId val="61315328"/>
      </c:lineChart>
      <c:catAx>
        <c:axId val="61313792"/>
        <c:scaling>
          <c:orientation val="minMax"/>
        </c:scaling>
        <c:axPos val="b"/>
        <c:numFmt formatCode="General" sourceLinked="1"/>
        <c:tickLblPos val="nextTo"/>
        <c:crossAx val="61315328"/>
        <c:crosses val="autoZero"/>
        <c:auto val="1"/>
        <c:lblAlgn val="ctr"/>
        <c:lblOffset val="100"/>
      </c:catAx>
      <c:valAx>
        <c:axId val="6131532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131379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q3a!$A$2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q3a!$B$1:$G$1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q3a!$B$2:$G$2</c:f>
              <c:numCache>
                <c:formatCode>General</c:formatCode>
                <c:ptCount val="6"/>
                <c:pt idx="0">
                  <c:v>44403</c:v>
                </c:pt>
                <c:pt idx="1">
                  <c:v>54953</c:v>
                </c:pt>
                <c:pt idx="2">
                  <c:v>15073</c:v>
                </c:pt>
                <c:pt idx="3">
                  <c:v>63135</c:v>
                </c:pt>
                <c:pt idx="4">
                  <c:v>2945</c:v>
                </c:pt>
                <c:pt idx="5">
                  <c:v>2606</c:v>
                </c:pt>
              </c:numCache>
            </c:numRef>
          </c:val>
        </c:ser>
        <c:ser>
          <c:idx val="1"/>
          <c:order val="1"/>
          <c:tx>
            <c:strRef>
              <c:f>q3a!$A$3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q3a!$B$1:$G$1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q3a!$B$3:$G$3</c:f>
              <c:numCache>
                <c:formatCode>General</c:formatCode>
                <c:ptCount val="6"/>
                <c:pt idx="0">
                  <c:v>39530</c:v>
                </c:pt>
                <c:pt idx="1">
                  <c:v>47239</c:v>
                </c:pt>
                <c:pt idx="2">
                  <c:v>12576</c:v>
                </c:pt>
                <c:pt idx="3">
                  <c:v>57223</c:v>
                </c:pt>
                <c:pt idx="4">
                  <c:v>1464</c:v>
                </c:pt>
                <c:pt idx="5">
                  <c:v>1017</c:v>
                </c:pt>
              </c:numCache>
            </c:numRef>
          </c:val>
        </c:ser>
        <c:axId val="61408000"/>
        <c:axId val="61409536"/>
      </c:barChart>
      <c:catAx>
        <c:axId val="61408000"/>
        <c:scaling>
          <c:orientation val="minMax"/>
        </c:scaling>
        <c:axPos val="b"/>
        <c:tickLblPos val="nextTo"/>
        <c:crossAx val="61409536"/>
        <c:crosses val="autoZero"/>
        <c:auto val="1"/>
        <c:lblAlgn val="ctr"/>
        <c:lblOffset val="100"/>
      </c:catAx>
      <c:valAx>
        <c:axId val="6140953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140800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'q3a-m'!$A$1:$F$1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'q3a-m'!$A$2:$F$2</c:f>
              <c:numCache>
                <c:formatCode>General</c:formatCode>
                <c:ptCount val="6"/>
                <c:pt idx="0">
                  <c:v>36190</c:v>
                </c:pt>
                <c:pt idx="1">
                  <c:v>272690</c:v>
                </c:pt>
                <c:pt idx="2">
                  <c:v>29630</c:v>
                </c:pt>
                <c:pt idx="3">
                  <c:v>32440</c:v>
                </c:pt>
                <c:pt idx="4">
                  <c:v>145190</c:v>
                </c:pt>
                <c:pt idx="5">
                  <c:v>177060</c:v>
                </c:pt>
              </c:numCache>
            </c:numRef>
          </c:val>
        </c:ser>
        <c:axId val="65973632"/>
        <c:axId val="66006400"/>
      </c:barChart>
      <c:catAx>
        <c:axId val="65973632"/>
        <c:scaling>
          <c:orientation val="minMax"/>
        </c:scaling>
        <c:axPos val="b"/>
        <c:tickLblPos val="nextTo"/>
        <c:crossAx val="66006400"/>
        <c:crosses val="autoZero"/>
        <c:auto val="1"/>
        <c:lblAlgn val="ctr"/>
        <c:lblOffset val="100"/>
      </c:catAx>
      <c:valAx>
        <c:axId val="6600640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597363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'q3a-t'!$B$1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'q3a-t'!$B$2:$B$20</c:f>
              <c:numCache>
                <c:formatCode>General</c:formatCode>
                <c:ptCount val="19"/>
                <c:pt idx="0">
                  <c:v>61558</c:v>
                </c:pt>
                <c:pt idx="1">
                  <c:v>34909</c:v>
                </c:pt>
                <c:pt idx="2">
                  <c:v>17757</c:v>
                </c:pt>
                <c:pt idx="3">
                  <c:v>11166</c:v>
                </c:pt>
                <c:pt idx="4">
                  <c:v>6555</c:v>
                </c:pt>
                <c:pt idx="5">
                  <c:v>6734</c:v>
                </c:pt>
                <c:pt idx="6">
                  <c:v>5354</c:v>
                </c:pt>
                <c:pt idx="7">
                  <c:v>5154</c:v>
                </c:pt>
                <c:pt idx="8">
                  <c:v>4370</c:v>
                </c:pt>
                <c:pt idx="9">
                  <c:v>5075</c:v>
                </c:pt>
                <c:pt idx="10">
                  <c:v>3602</c:v>
                </c:pt>
                <c:pt idx="11">
                  <c:v>3541</c:v>
                </c:pt>
                <c:pt idx="12">
                  <c:v>3410</c:v>
                </c:pt>
                <c:pt idx="13">
                  <c:v>3355</c:v>
                </c:pt>
                <c:pt idx="14">
                  <c:v>3268</c:v>
                </c:pt>
                <c:pt idx="15">
                  <c:v>4126</c:v>
                </c:pt>
                <c:pt idx="16">
                  <c:v>4035</c:v>
                </c:pt>
                <c:pt idx="17">
                  <c:v>4093</c:v>
                </c:pt>
                <c:pt idx="18">
                  <c:v>2945</c:v>
                </c:pt>
              </c:numCache>
            </c:numRef>
          </c:val>
        </c:ser>
        <c:ser>
          <c:idx val="1"/>
          <c:order val="1"/>
          <c:tx>
            <c:strRef>
              <c:f>'q3a-t'!$C$1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'q3a-t'!$C$2:$C$20</c:f>
              <c:numCache>
                <c:formatCode>General</c:formatCode>
                <c:ptCount val="19"/>
                <c:pt idx="0">
                  <c:v>54631</c:v>
                </c:pt>
                <c:pt idx="1">
                  <c:v>30077</c:v>
                </c:pt>
                <c:pt idx="2">
                  <c:v>14844</c:v>
                </c:pt>
                <c:pt idx="3">
                  <c:v>8676</c:v>
                </c:pt>
                <c:pt idx="4">
                  <c:v>4692</c:v>
                </c:pt>
                <c:pt idx="5">
                  <c:v>4478</c:v>
                </c:pt>
                <c:pt idx="6">
                  <c:v>3747</c:v>
                </c:pt>
                <c:pt idx="7">
                  <c:v>3609</c:v>
                </c:pt>
                <c:pt idx="8">
                  <c:v>3085</c:v>
                </c:pt>
                <c:pt idx="9">
                  <c:v>2850</c:v>
                </c:pt>
                <c:pt idx="10">
                  <c:v>2397</c:v>
                </c:pt>
                <c:pt idx="11">
                  <c:v>2201</c:v>
                </c:pt>
                <c:pt idx="12">
                  <c:v>2193</c:v>
                </c:pt>
                <c:pt idx="13">
                  <c:v>2058</c:v>
                </c:pt>
                <c:pt idx="14">
                  <c:v>1874</c:v>
                </c:pt>
                <c:pt idx="15">
                  <c:v>1926</c:v>
                </c:pt>
                <c:pt idx="16">
                  <c:v>1560</c:v>
                </c:pt>
                <c:pt idx="17">
                  <c:v>1523</c:v>
                </c:pt>
                <c:pt idx="18">
                  <c:v>1464</c:v>
                </c:pt>
              </c:numCache>
            </c:numRef>
          </c:val>
        </c:ser>
        <c:ser>
          <c:idx val="2"/>
          <c:order val="2"/>
          <c:tx>
            <c:strRef>
              <c:f>'q3a-t'!$D$1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'q3a-t'!$D$2:$D$20</c:f>
              <c:numCache>
                <c:formatCode>General</c:formatCode>
                <c:ptCount val="19"/>
                <c:pt idx="0">
                  <c:v>19627</c:v>
                </c:pt>
                <c:pt idx="1">
                  <c:v>11290</c:v>
                </c:pt>
                <c:pt idx="2">
                  <c:v>6982</c:v>
                </c:pt>
                <c:pt idx="3">
                  <c:v>4810</c:v>
                </c:pt>
                <c:pt idx="4">
                  <c:v>3561</c:v>
                </c:pt>
                <c:pt idx="5">
                  <c:v>3496</c:v>
                </c:pt>
                <c:pt idx="6">
                  <c:v>3354</c:v>
                </c:pt>
                <c:pt idx="7">
                  <c:v>3333</c:v>
                </c:pt>
                <c:pt idx="8">
                  <c:v>3055</c:v>
                </c:pt>
                <c:pt idx="9">
                  <c:v>3025</c:v>
                </c:pt>
                <c:pt idx="10">
                  <c:v>2873</c:v>
                </c:pt>
                <c:pt idx="11">
                  <c:v>2799</c:v>
                </c:pt>
                <c:pt idx="12">
                  <c:v>2769</c:v>
                </c:pt>
                <c:pt idx="13">
                  <c:v>2861</c:v>
                </c:pt>
                <c:pt idx="14">
                  <c:v>2713</c:v>
                </c:pt>
                <c:pt idx="15">
                  <c:v>2606</c:v>
                </c:pt>
                <c:pt idx="16">
                  <c:v>2679</c:v>
                </c:pt>
                <c:pt idx="17">
                  <c:v>2676</c:v>
                </c:pt>
                <c:pt idx="18">
                  <c:v>2718</c:v>
                </c:pt>
              </c:numCache>
            </c:numRef>
          </c:val>
        </c:ser>
        <c:ser>
          <c:idx val="3"/>
          <c:order val="3"/>
          <c:tx>
            <c:strRef>
              <c:f>'q3a-t'!$E$1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'q3a-t'!$E$2:$E$20</c:f>
              <c:numCache>
                <c:formatCode>General</c:formatCode>
                <c:ptCount val="19"/>
                <c:pt idx="0">
                  <c:v>10079</c:v>
                </c:pt>
                <c:pt idx="1">
                  <c:v>7033</c:v>
                </c:pt>
                <c:pt idx="2">
                  <c:v>3945</c:v>
                </c:pt>
                <c:pt idx="3">
                  <c:v>2944</c:v>
                </c:pt>
                <c:pt idx="4">
                  <c:v>2011</c:v>
                </c:pt>
                <c:pt idx="5">
                  <c:v>1686</c:v>
                </c:pt>
                <c:pt idx="6">
                  <c:v>1644</c:v>
                </c:pt>
                <c:pt idx="7">
                  <c:v>1570</c:v>
                </c:pt>
                <c:pt idx="8">
                  <c:v>1391</c:v>
                </c:pt>
                <c:pt idx="9">
                  <c:v>1281</c:v>
                </c:pt>
                <c:pt idx="10">
                  <c:v>1230</c:v>
                </c:pt>
                <c:pt idx="11">
                  <c:v>1191</c:v>
                </c:pt>
                <c:pt idx="12">
                  <c:v>1055</c:v>
                </c:pt>
                <c:pt idx="13">
                  <c:v>1002</c:v>
                </c:pt>
                <c:pt idx="14">
                  <c:v>1017</c:v>
                </c:pt>
                <c:pt idx="15">
                  <c:v>1097</c:v>
                </c:pt>
                <c:pt idx="16">
                  <c:v>1120</c:v>
                </c:pt>
                <c:pt idx="17">
                  <c:v>886</c:v>
                </c:pt>
                <c:pt idx="18">
                  <c:v>1076</c:v>
                </c:pt>
              </c:numCache>
            </c:numRef>
          </c:val>
        </c:ser>
        <c:marker val="1"/>
        <c:axId val="61465728"/>
        <c:axId val="61467264"/>
      </c:lineChart>
      <c:catAx>
        <c:axId val="61465728"/>
        <c:scaling>
          <c:orientation val="minMax"/>
        </c:scaling>
        <c:axPos val="b"/>
        <c:numFmt formatCode="General" sourceLinked="1"/>
        <c:tickLblPos val="nextTo"/>
        <c:crossAx val="61467264"/>
        <c:crosses val="autoZero"/>
        <c:auto val="1"/>
        <c:lblAlgn val="ctr"/>
        <c:lblOffset val="100"/>
      </c:catAx>
      <c:valAx>
        <c:axId val="6146726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146572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'q3a-t-m'!$B$1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'q3a-t-m'!$A$2:$A$20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'q3a-t-m'!$B$2:$B$20</c:f>
              <c:numCache>
                <c:formatCode>General</c:formatCode>
                <c:ptCount val="19"/>
                <c:pt idx="0">
                  <c:v>32560</c:v>
                </c:pt>
                <c:pt idx="1">
                  <c:v>36130</c:v>
                </c:pt>
                <c:pt idx="2">
                  <c:v>42380</c:v>
                </c:pt>
                <c:pt idx="3">
                  <c:v>102810</c:v>
                </c:pt>
                <c:pt idx="4">
                  <c:v>270880</c:v>
                </c:pt>
                <c:pt idx="5">
                  <c:v>269380</c:v>
                </c:pt>
                <c:pt idx="6">
                  <c:v>178690</c:v>
                </c:pt>
                <c:pt idx="7">
                  <c:v>178500</c:v>
                </c:pt>
                <c:pt idx="8">
                  <c:v>179810</c:v>
                </c:pt>
                <c:pt idx="9">
                  <c:v>179750</c:v>
                </c:pt>
                <c:pt idx="10">
                  <c:v>179630</c:v>
                </c:pt>
                <c:pt idx="11">
                  <c:v>179560</c:v>
                </c:pt>
                <c:pt idx="12">
                  <c:v>179560</c:v>
                </c:pt>
                <c:pt idx="13">
                  <c:v>179750</c:v>
                </c:pt>
                <c:pt idx="14">
                  <c:v>179380</c:v>
                </c:pt>
                <c:pt idx="15">
                  <c:v>178310</c:v>
                </c:pt>
                <c:pt idx="16">
                  <c:v>177060</c:v>
                </c:pt>
                <c:pt idx="17">
                  <c:v>177130</c:v>
                </c:pt>
                <c:pt idx="18">
                  <c:v>177000</c:v>
                </c:pt>
              </c:numCache>
            </c:numRef>
          </c:val>
        </c:ser>
        <c:ser>
          <c:idx val="1"/>
          <c:order val="1"/>
          <c:tx>
            <c:strRef>
              <c:f>'q3a-t-m'!$C$1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'q3a-t-m'!$A$2:$A$20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'q3a-t-m'!$C$2:$C$20</c:f>
              <c:numCache>
                <c:formatCode>General</c:formatCode>
                <c:ptCount val="19"/>
                <c:pt idx="0">
                  <c:v>359060</c:v>
                </c:pt>
                <c:pt idx="1">
                  <c:v>360000</c:v>
                </c:pt>
                <c:pt idx="2">
                  <c:v>358810</c:v>
                </c:pt>
                <c:pt idx="3">
                  <c:v>358810</c:v>
                </c:pt>
                <c:pt idx="4">
                  <c:v>342690</c:v>
                </c:pt>
                <c:pt idx="5">
                  <c:v>271810</c:v>
                </c:pt>
                <c:pt idx="6">
                  <c:v>271380</c:v>
                </c:pt>
                <c:pt idx="7">
                  <c:v>271000</c:v>
                </c:pt>
                <c:pt idx="8">
                  <c:v>270500</c:v>
                </c:pt>
                <c:pt idx="9">
                  <c:v>178190</c:v>
                </c:pt>
                <c:pt idx="10">
                  <c:v>178190</c:v>
                </c:pt>
                <c:pt idx="11">
                  <c:v>178060</c:v>
                </c:pt>
                <c:pt idx="12">
                  <c:v>177630</c:v>
                </c:pt>
                <c:pt idx="13">
                  <c:v>177310</c:v>
                </c:pt>
                <c:pt idx="14">
                  <c:v>177380</c:v>
                </c:pt>
                <c:pt idx="15">
                  <c:v>176500</c:v>
                </c:pt>
                <c:pt idx="16">
                  <c:v>177750</c:v>
                </c:pt>
                <c:pt idx="17">
                  <c:v>177690</c:v>
                </c:pt>
                <c:pt idx="18">
                  <c:v>177690</c:v>
                </c:pt>
              </c:numCache>
            </c:numRef>
          </c:val>
        </c:ser>
        <c:marker val="1"/>
        <c:axId val="66022400"/>
        <c:axId val="66024192"/>
      </c:lineChart>
      <c:catAx>
        <c:axId val="66022400"/>
        <c:scaling>
          <c:orientation val="minMax"/>
        </c:scaling>
        <c:axPos val="b"/>
        <c:numFmt formatCode="General" sourceLinked="1"/>
        <c:tickLblPos val="nextTo"/>
        <c:crossAx val="66024192"/>
        <c:crosses val="autoZero"/>
        <c:auto val="1"/>
        <c:lblAlgn val="ctr"/>
        <c:lblOffset val="100"/>
      </c:catAx>
      <c:valAx>
        <c:axId val="6602419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02240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q4a!$A$2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q4a!$B$1:$F$1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q4a!$B$2:$F$2</c:f>
              <c:numCache>
                <c:formatCode>General</c:formatCode>
                <c:ptCount val="5"/>
                <c:pt idx="0">
                  <c:v>94283</c:v>
                </c:pt>
                <c:pt idx="1">
                  <c:v>345433</c:v>
                </c:pt>
                <c:pt idx="2">
                  <c:v>404351</c:v>
                </c:pt>
                <c:pt idx="3">
                  <c:v>21992</c:v>
                </c:pt>
                <c:pt idx="4">
                  <c:v>12831</c:v>
                </c:pt>
              </c:numCache>
            </c:numRef>
          </c:val>
        </c:ser>
        <c:ser>
          <c:idx val="1"/>
          <c:order val="1"/>
          <c:tx>
            <c:strRef>
              <c:f>q4a!$A$3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q4a!$B$1:$F$1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q4a!$B$3:$F$3</c:f>
              <c:numCache>
                <c:formatCode>General</c:formatCode>
                <c:ptCount val="5"/>
                <c:pt idx="0">
                  <c:v>88531</c:v>
                </c:pt>
                <c:pt idx="1">
                  <c:v>339741</c:v>
                </c:pt>
                <c:pt idx="2">
                  <c:v>397230</c:v>
                </c:pt>
                <c:pt idx="3">
                  <c:v>18697</c:v>
                </c:pt>
                <c:pt idx="4">
                  <c:v>7416</c:v>
                </c:pt>
              </c:numCache>
            </c:numRef>
          </c:val>
        </c:ser>
        <c:axId val="66034688"/>
        <c:axId val="66151168"/>
      </c:barChart>
      <c:catAx>
        <c:axId val="66034688"/>
        <c:scaling>
          <c:orientation val="minMax"/>
        </c:scaling>
        <c:axPos val="b"/>
        <c:tickLblPos val="nextTo"/>
        <c:crossAx val="66151168"/>
        <c:crosses val="autoZero"/>
        <c:auto val="1"/>
        <c:lblAlgn val="ctr"/>
        <c:lblOffset val="100"/>
      </c:catAx>
      <c:valAx>
        <c:axId val="6615116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603468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3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17613D-15F3-4D25-B07A-A2597B2C619C}" type="datetimeFigureOut">
              <a:rPr lang="en-US"/>
              <a:pPr>
                <a:defRPr/>
              </a:pPr>
              <a:t>1/2/2014</a:t>
            </a:fld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8AC854-D130-4F50-9EA9-2374129A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E438AF-D602-4090-B730-239446FF35EE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4B2002-B67C-4907-A070-34A36803AFB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i="1" smtClean="0"/>
              <a:t>Semantic Web Data Mashup (SWDM)</a:t>
            </a:r>
            <a:r>
              <a:rPr lang="pt-BR" smtClean="0"/>
              <a:t>: Um </a:t>
            </a:r>
            <a:r>
              <a:rPr lang="pt-BR" i="1" smtClean="0"/>
              <a:t>Framework</a:t>
            </a:r>
            <a:r>
              <a:rPr lang="pt-BR" smtClean="0"/>
              <a:t> para Construção de </a:t>
            </a:r>
            <a:r>
              <a:rPr lang="pt-BR" i="1" smtClean="0"/>
              <a:t>Linked Data Mashups</a:t>
            </a:r>
            <a:r>
              <a:rPr lang="pt-BR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de </a:t>
            </a:r>
            <a:r>
              <a:rPr lang="pt-BR" i="1" smtClean="0"/>
              <a:t>mashups</a:t>
            </a:r>
            <a:r>
              <a:rPr lang="pt-BR" smtClean="0"/>
              <a:t>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Um ambiente para execução de mashup de dados sobre Linked Data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D689BA-5981-4B3A-96BF-A2FC7447F30A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3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6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3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6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5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50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10668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8577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47FC0-67DB-4F0D-8282-21AF25B2FA27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E44B5-DF83-404B-96A7-1EB2EED27E0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2F94C-1FAB-48C6-85A1-04883B16BCE9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65CAB-A267-4066-81E9-47E540D3D8C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DE044-4190-445D-BFCD-90BB7B4D71B1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7413-DE23-47F5-A159-872454B9D48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EF291-E973-4F72-8494-0230972F5132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0582B-33FB-4C10-92A4-B0FCCC0968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377C49C-0868-4804-BBB7-1FAE867AA0A5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EE7BB2-1AFB-43BC-8D35-ACFAFDFBAA5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729E8-4BE6-477D-96D3-685038ABDCAC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D4187-3193-4D66-AFA4-DFF80EFE96E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51FE4-370F-49E0-92E2-E413CCA2D96C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896FE-CE56-41EB-90D2-5515D9EA3FF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4D4CB-8710-4E1A-BA04-BD8F1FCCE585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F0114-388E-4706-822B-236B3AA9EB6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AE56-2C1C-4690-83DF-909B4E98F57A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1D8D4-1DE4-43A1-BFE0-F563A5AC119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33371-7439-4E81-983D-3C5A2C194680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BF32-7966-43FE-8EE2-6A3A208DDEA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6B5540-0D6E-4DAD-99E6-20D40855C362}" type="datetimeFigureOut">
              <a:rPr lang="pt-BR"/>
              <a:pPr>
                <a:defRPr/>
              </a:pPr>
              <a:t>02/01/2014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1919AA-E1FF-4E04-AA14-7300ADD3E0F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91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2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1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1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oleObject" Target="???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1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57188" y="3929063"/>
            <a:ext cx="8786812" cy="292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338" name="Título 1"/>
          <p:cNvSpPr>
            <a:spLocks noGrp="1"/>
          </p:cNvSpPr>
          <p:nvPr>
            <p:ph type="ctrTitle" idx="4294967295"/>
          </p:nvPr>
        </p:nvSpPr>
        <p:spPr>
          <a:xfrm>
            <a:off x="323850" y="1268413"/>
            <a:ext cx="8458200" cy="2085975"/>
          </a:xfrm>
        </p:spPr>
        <p:txBody>
          <a:bodyPr anchor="b"/>
          <a:lstStyle/>
          <a:p>
            <a:pPr eaLnBrk="1" hangingPunct="1"/>
            <a:r>
              <a:rPr lang="pt-BR" sz="3200" i="1" smtClean="0">
                <a:solidFill>
                  <a:schemeClr val="tx1"/>
                </a:solidFill>
              </a:rPr>
              <a:t>Uma Abordagem para Publicação de Visões RDF de Dados Relacionais</a:t>
            </a:r>
          </a:p>
        </p:txBody>
      </p:sp>
      <p:sp>
        <p:nvSpPr>
          <p:cNvPr id="14339" name="Subtítulo 2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7972425" cy="2243138"/>
          </a:xfrm>
        </p:spPr>
        <p:txBody>
          <a:bodyPr/>
          <a:lstStyle/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Luís Eufrasio Teixeira Neto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  <a:latin typeface="Consolas" pitchFamily="49" charset="0"/>
              </a:rPr>
              <a:t>luiseufrasio@gmail.com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Orientadora: Vânia Maria Ponte Vidal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Co-orientador: José Maria da Silva Monteiro Filho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MDCC – UFC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078548" y="5476889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4343" name="Imagem 13" descr="linkeddat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57188"/>
            <a:ext cx="1781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CaixaDeTexto 15"/>
          <p:cNvSpPr txBox="1">
            <a:spLocks noChangeArrowheads="1"/>
          </p:cNvSpPr>
          <p:nvPr/>
        </p:nvSpPr>
        <p:spPr bwMode="auto">
          <a:xfrm>
            <a:off x="357188" y="404813"/>
            <a:ext cx="5467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latin typeface="Georgia" pitchFamily="18" charset="0"/>
              </a:rPr>
              <a:t>UNIVERSIDADE FEDERAL DO CEARÁ</a:t>
            </a:r>
          </a:p>
          <a:p>
            <a:r>
              <a:rPr lang="pt-BR" b="1">
                <a:latin typeface="Georgia" pitchFamily="18" charset="0"/>
              </a:rPr>
              <a:t>DEPARTAMENTO DE COMPUTAÇÃO</a:t>
            </a:r>
          </a:p>
          <a:p>
            <a:r>
              <a:rPr lang="pt-BR" b="1">
                <a:latin typeface="Georgia" pitchFamily="18" charset="0"/>
              </a:rPr>
              <a:t>MESTRADO EM CIÊNCIA DA COMPUTAÇÃO</a:t>
            </a:r>
          </a:p>
        </p:txBody>
      </p:sp>
      <p:pic>
        <p:nvPicPr>
          <p:cNvPr id="1434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5535613"/>
            <a:ext cx="13160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5589588"/>
            <a:ext cx="742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2770" name="Picture 4" descr="mapp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Linked Data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4818" name="Picture 4" descr="mappLinked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Linked Data </a:t>
            </a:r>
            <a:r>
              <a:rPr lang="pt-BR" sz="2200" smtClean="0"/>
              <a:t>é um conjunto de </a:t>
            </a:r>
            <a:r>
              <a:rPr lang="pt-BR" sz="2200" smtClean="0">
                <a:solidFill>
                  <a:srgbClr val="FF0000"/>
                </a:solidFill>
              </a:rPr>
              <a:t>melhores práticas </a:t>
            </a:r>
            <a:r>
              <a:rPr lang="pt-BR" sz="2200" smtClean="0"/>
              <a:t>para publicação e consumo de </a:t>
            </a:r>
            <a:r>
              <a:rPr lang="pt-BR" sz="2200" smtClean="0">
                <a:solidFill>
                  <a:srgbClr val="FF0000"/>
                </a:solidFill>
              </a:rPr>
              <a:t>dados estruturados na Web</a:t>
            </a:r>
            <a:r>
              <a:rPr lang="pt-BR" sz="2200" smtClean="0"/>
              <a:t>, permitindo estabelecer </a:t>
            </a:r>
            <a:r>
              <a:rPr lang="pt-BR" sz="2200" smtClean="0">
                <a:solidFill>
                  <a:srgbClr val="FF0000"/>
                </a:solidFill>
              </a:rPr>
              <a:t>ligações</a:t>
            </a:r>
            <a:r>
              <a:rPr lang="pt-BR" sz="2200" smtClean="0"/>
              <a:t> entre itens de diferentes </a:t>
            </a:r>
            <a:r>
              <a:rPr lang="pt-BR" sz="2200" smtClean="0">
                <a:solidFill>
                  <a:srgbClr val="FF0000"/>
                </a:solidFill>
              </a:rPr>
              <a:t>conjuntos de dados </a:t>
            </a:r>
            <a:r>
              <a:rPr lang="pt-BR" sz="2200" smtClean="0"/>
              <a:t>para formar um único </a:t>
            </a:r>
            <a:r>
              <a:rPr lang="pt-BR" sz="2200" smtClean="0">
                <a:solidFill>
                  <a:srgbClr val="FF0000"/>
                </a:solidFill>
              </a:rPr>
              <a:t>espaço de dados global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RDF</a:t>
            </a:r>
            <a:r>
              <a:rPr lang="pt-BR" sz="2200" smtClean="0"/>
              <a:t> – Modelo de dados simples, expressivo, extensível e que permite interligar itens de diferentes fontes de dados.</a:t>
            </a:r>
          </a:p>
          <a:p>
            <a:pPr marL="0" eaLnBrk="1" hangingPunct="1">
              <a:spcBef>
                <a:spcPts val="600"/>
              </a:spcBef>
            </a:pPr>
            <a:endParaRPr lang="pt-BR" sz="2200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URI (ou IRI)</a:t>
            </a:r>
            <a:r>
              <a:rPr lang="pt-BR" sz="2200" b="1" i="1" smtClean="0"/>
              <a:t> </a:t>
            </a:r>
            <a:r>
              <a:rPr lang="pt-BR" sz="2200" smtClean="0"/>
              <a:t>– Usado como mecanismo de nome global.</a:t>
            </a: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SPARQL</a:t>
            </a:r>
            <a:r>
              <a:rPr lang="pt-BR" sz="2200" b="1" i="1" smtClean="0"/>
              <a:t> </a:t>
            </a:r>
            <a:r>
              <a:rPr lang="pt-BR" sz="2200" smtClean="0"/>
              <a:t>– a linguagem de consulta recomendada pela W3C para recuperar e manipular dados em RDF.</a:t>
            </a:r>
          </a:p>
          <a:p>
            <a:pPr marL="292100" lvl="1" eaLnBrk="1" hangingPunct="1">
              <a:spcBef>
                <a:spcPts val="600"/>
              </a:spcBef>
            </a:pP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89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Mapeamentos RDB2RDF </a:t>
            </a:r>
            <a:r>
              <a:rPr lang="pt-BR" sz="2200" smtClean="0"/>
              <a:t>são ...</a:t>
            </a:r>
            <a:r>
              <a:rPr lang="pt-BR" sz="2200" smtClean="0">
                <a:solidFill>
                  <a:srgbClr val="FF0000"/>
                </a:solidFill>
              </a:rPr>
              <a:t>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R2RML</a:t>
            </a:r>
            <a:r>
              <a:rPr lang="pt-BR" sz="2200" smtClean="0"/>
              <a:t> – Linguagem ...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Estudo de Caso</a:t>
            </a:r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785938"/>
            <a:ext cx="8643938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Banco de Dados Relacional Fonte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ISWC_REL (Banco de Publicações e Autores)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Objetivo: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Publicar os dados relacionais na forma de um grafo RDF utilizando vocabulários conhecidos.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5" descr="ISWC_R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2388" y="1781175"/>
            <a:ext cx="649763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Esquema Relacional </a:t>
            </a:r>
            <a:r>
              <a:rPr lang="pt-BR" sz="4000" i="1">
                <a:solidFill>
                  <a:schemeClr val="tx2"/>
                </a:solidFill>
                <a:latin typeface="Trebuchet MS" pitchFamily="34" charset="0"/>
              </a:rPr>
              <a:t>ISWC_REL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Imagem 3" descr="malware-problem-solution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642938"/>
            <a:ext cx="188912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Título 1"/>
          <p:cNvSpPr>
            <a:spLocks noGrp="1"/>
          </p:cNvSpPr>
          <p:nvPr>
            <p:ph type="title" idx="4294967295"/>
          </p:nvPr>
        </p:nvSpPr>
        <p:spPr>
          <a:xfrm>
            <a:off x="457200" y="7191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Problema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2033588"/>
            <a:ext cx="8229600" cy="43243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ferramentas atuais utilizam linguagens próprias para construção dos mapeamentos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Usabilidade é um aspecto importante no cenário de geração de mapeamentos, porém as ferramentas não disponibilizam interfaces amigáveis para criação dos mapeamentos.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publicações não usam as melhores práticas, pois não seguem nenhum processo formal.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Resolver problemas de heterogeneidade entre esquemas relacionais e esquemas RDF é um grande desafio.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Contribuições</a:t>
            </a:r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Processo em três etapas para publicação dos dados relacionais [VIDAL et al., 2014].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Arquitetura de três camadas para geração de mapeamentos customizados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Formalização dos mapeamentos customizados por meio de Assertivas de Correspondência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Especificação e implementação de uma ferramenta gráfica para apoiar a execução do processo [NETO et al., 2013].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2. Fundamentação Teórica</a:t>
            </a:r>
          </a:p>
        </p:txBody>
      </p:sp>
      <p:sp>
        <p:nvSpPr>
          <p:cNvPr id="49154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49155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Semântica</a:t>
            </a:r>
          </a:p>
        </p:txBody>
      </p:sp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785938"/>
            <a:ext cx="85725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Informações na web sendo processadas por máquinas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e não somente por humanos.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Embora sua história tenha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iniciado no começo dos anos 90,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somente em 2001 seus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conceitos básicos foram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padronizados pela W3C.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Arquitetura da Web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Semântica na forma de “pilha”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de camadas.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pt-BR" sz="2600" smtClean="0"/>
          </a:p>
        </p:txBody>
      </p:sp>
      <p:pic>
        <p:nvPicPr>
          <p:cNvPr id="51203" name="Picture 4" descr="Semantic-web-st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65400"/>
            <a:ext cx="37528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386" name="Retângulo 5"/>
          <p:cNvSpPr>
            <a:spLocks noChangeArrowheads="1"/>
          </p:cNvSpPr>
          <p:nvPr/>
        </p:nvSpPr>
        <p:spPr bwMode="auto">
          <a:xfrm>
            <a:off x="285750" y="2786063"/>
            <a:ext cx="85725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chemeClr val="bg1"/>
                </a:solidFill>
                <a:latin typeface="Georgia" pitchFamily="18" charset="0"/>
              </a:rPr>
              <a:t>“Somewhere, something incredible is waiting to be known.”</a:t>
            </a:r>
          </a:p>
          <a:p>
            <a:pPr algn="r"/>
            <a:r>
              <a:rPr lang="pt-BR" i="1">
                <a:solidFill>
                  <a:schemeClr val="bg1"/>
                </a:solidFill>
              </a:rPr>
              <a:t>Carl Sagan</a:t>
            </a:r>
            <a:endParaRPr lang="en-US" sz="2800" i="1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0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Resource Description Framework (RDF)</a:t>
            </a:r>
          </a:p>
        </p:txBody>
      </p:sp>
      <p:sp>
        <p:nvSpPr>
          <p:cNvPr id="53251" name="Rectangle 8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en-US" smtClean="0"/>
              <a:t>Framework para representar informações na Web de forma flexível.</a:t>
            </a:r>
          </a:p>
          <a:p>
            <a:r>
              <a:rPr lang="en-US" smtClean="0"/>
              <a:t>Principal modelo de dados utilizado nas aplicações da Web Semântica.</a:t>
            </a:r>
          </a:p>
          <a:p>
            <a:r>
              <a:rPr lang="en-US" smtClean="0"/>
              <a:t>O </a:t>
            </a:r>
            <a:r>
              <a:rPr lang="en-US" smtClean="0">
                <a:solidFill>
                  <a:srgbClr val="FF3300"/>
                </a:solidFill>
              </a:rPr>
              <a:t>Poder</a:t>
            </a:r>
            <a:r>
              <a:rPr lang="en-US" smtClean="0"/>
              <a:t> do RDF está na sua simplicidade.</a:t>
            </a:r>
          </a:p>
          <a:p>
            <a:pPr lvl="1"/>
            <a:r>
              <a:rPr lang="pt-BR" i="1" smtClean="0"/>
              <a:t>Triplas compostas de: sujeito, predicado (ou propriedade) e objeto (s, p, o)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RDF – Exemplo de um Grafo</a:t>
            </a:r>
          </a:p>
        </p:txBody>
      </p:sp>
      <p:sp>
        <p:nvSpPr>
          <p:cNvPr id="55299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“A página Web https://sites.google.com/site/luiseufrasio/ foi criada por Luís Eufrasio.”</a:t>
            </a:r>
            <a:endParaRPr lang="en-US" smtClean="0"/>
          </a:p>
        </p:txBody>
      </p:sp>
      <p:pic>
        <p:nvPicPr>
          <p:cNvPr id="55300" name="Picture 5" descr="Tripla R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076700"/>
            <a:ext cx="533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0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1411" name="Título 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- Sintaxes</a:t>
            </a:r>
          </a:p>
        </p:txBody>
      </p:sp>
      <p:sp>
        <p:nvSpPr>
          <p:cNvPr id="401412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RDF/XML: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&lt;?xml version="1.0"?&gt;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&lt;rdf:RDF xmlns:rdf="http://www.w3.org/1999/02/22-rdf-syntaxns#"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xmlns:dc="http://purl.org/dc/elements/1.1/"&gt;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&lt;rdf:Description 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rdf:about="https://sites.google.com/site/luiseufrasio/"&gt;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pt-BR" sz="1400" b="1" smtClean="0">
                <a:latin typeface="Courier New" pitchFamily="49" charset="0"/>
              </a:rPr>
              <a:t>&lt;dc:creator&gt;Luís Eufrasio&lt;/dc:creator&gt;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&lt;/rdf:Description&gt;</a:t>
            </a: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&lt;/rdf:RDF&gt;</a:t>
            </a:r>
          </a:p>
          <a:p>
            <a:endParaRPr lang="pt-BR" b="1" smtClean="0"/>
          </a:p>
          <a:p>
            <a:r>
              <a:rPr lang="pt-BR" smtClean="0"/>
              <a:t>Turtle: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@prefix dc: &lt;http://purl.org/dc/elements/1.1/&gt; .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&lt;https://sites.google.com/site/luiseufrasio/&gt; dc:creator 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Luís Eufrasio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 . </a:t>
            </a: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Schema (RDFS)</a:t>
            </a:r>
          </a:p>
        </p:txBody>
      </p:sp>
      <p:sp>
        <p:nvSpPr>
          <p:cNvPr id="405508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Estende o vocabulário RDF Core.</a:t>
            </a:r>
          </a:p>
          <a:p>
            <a:r>
              <a:rPr lang="pt-BR" smtClean="0"/>
              <a:t>Possibilita a criação de novas classes e propriedades.</a:t>
            </a:r>
          </a:p>
          <a:p>
            <a:pPr marL="742950" lvl="1" indent="-285750"/>
            <a:r>
              <a:rPr lang="pt-BR" i="1" smtClean="0"/>
              <a:t>rdfs:Class </a:t>
            </a:r>
            <a:r>
              <a:rPr lang="pt-BR" smtClean="0"/>
              <a:t>e </a:t>
            </a:r>
            <a:r>
              <a:rPr lang="pt-BR" i="1" smtClean="0"/>
              <a:t>rdfs:Property</a:t>
            </a:r>
            <a:r>
              <a:rPr lang="pt-BR" smtClean="0"/>
              <a:t> </a:t>
            </a:r>
          </a:p>
          <a:p>
            <a:r>
              <a:rPr lang="pt-BR" smtClean="0"/>
              <a:t>Permite a definição de domínios e imagens.</a:t>
            </a:r>
          </a:p>
          <a:p>
            <a:pPr marL="742950" lvl="1" indent="-285750"/>
            <a:r>
              <a:rPr lang="pt-BR" i="1" smtClean="0"/>
              <a:t>rdfs:domain</a:t>
            </a:r>
            <a:r>
              <a:rPr lang="pt-BR" smtClean="0"/>
              <a:t> e </a:t>
            </a:r>
            <a:r>
              <a:rPr lang="pt-BR" i="1" smtClean="0"/>
              <a:t>rdfs:range</a:t>
            </a:r>
            <a:r>
              <a:rPr lang="pt-BR" smtClean="0"/>
              <a:t> </a:t>
            </a:r>
          </a:p>
          <a:p>
            <a:pPr>
              <a:buFont typeface="Georgia" pitchFamily="18" charset="0"/>
              <a:buNone/>
            </a:pP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405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4652963"/>
            <a:ext cx="1952625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Ontology Language (OWL)</a:t>
            </a:r>
          </a:p>
        </p:txBody>
      </p:sp>
      <p:sp>
        <p:nvSpPr>
          <p:cNvPr id="407555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Mais expressiva que XML, RDF e RDFS.</a:t>
            </a:r>
          </a:p>
          <a:p>
            <a:r>
              <a:rPr lang="pt-BR" smtClean="0"/>
              <a:t>Três Sublinguagens:</a:t>
            </a:r>
          </a:p>
          <a:p>
            <a:pPr marL="742950" lvl="1" indent="-285750"/>
            <a:r>
              <a:rPr lang="pt-BR" smtClean="0"/>
              <a:t>OWL Lite</a:t>
            </a:r>
          </a:p>
          <a:p>
            <a:pPr marL="742950" lvl="1" indent="-285750"/>
            <a:r>
              <a:rPr lang="pt-BR" smtClean="0"/>
              <a:t>OWL DL</a:t>
            </a:r>
          </a:p>
          <a:p>
            <a:pPr marL="742950" lvl="1" indent="-285750"/>
            <a:r>
              <a:rPr lang="pt-BR" smtClean="0"/>
              <a:t>OWL Full	</a:t>
            </a:r>
          </a:p>
          <a:p>
            <a:r>
              <a:rPr lang="pt-BR" smtClean="0"/>
              <a:t>Recomendada pela W3C para </a:t>
            </a:r>
          </a:p>
          <a:p>
            <a:pPr>
              <a:buFont typeface="Georgia" pitchFamily="18" charset="0"/>
              <a:buNone/>
            </a:pPr>
            <a:r>
              <a:rPr lang="pt-BR" smtClean="0"/>
              <a:t>processamento de dados por aplicações.</a:t>
            </a:r>
          </a:p>
          <a:p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407558" name="Picture 6" descr="o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4292600"/>
            <a:ext cx="1581150" cy="253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Infraestrutura de Linked Data</a:t>
            </a:r>
          </a:p>
        </p:txBody>
      </p:sp>
      <p:pic>
        <p:nvPicPr>
          <p:cNvPr id="409606" name="Picture 6" descr="Linked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205038"/>
            <a:ext cx="4038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RDB to RDF Mapping Language (R2RML)</a:t>
            </a:r>
            <a:r>
              <a:rPr lang="pt-BR" sz="3600" smtClean="0"/>
              <a:t> </a:t>
            </a:r>
          </a:p>
        </p:txBody>
      </p:sp>
      <p:sp>
        <p:nvSpPr>
          <p:cNvPr id="412676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Linguagem para criação de </a:t>
            </a:r>
            <a:r>
              <a:rPr lang="pt-BR" smtClean="0">
                <a:solidFill>
                  <a:srgbClr val="FF3300"/>
                </a:solidFill>
              </a:rPr>
              <a:t>mapeamentos customizados</a:t>
            </a:r>
            <a:r>
              <a:rPr lang="pt-BR" smtClean="0"/>
              <a:t> de bancos de dados relacionais para </a:t>
            </a:r>
            <a:r>
              <a:rPr lang="pt-BR" i="1" smtClean="0"/>
              <a:t>datasets</a:t>
            </a:r>
            <a:r>
              <a:rPr lang="pt-BR" smtClean="0"/>
              <a:t> RDF (DAS et al., 2012 ).</a:t>
            </a:r>
          </a:p>
          <a:p>
            <a:r>
              <a:rPr lang="en-US" smtClean="0"/>
              <a:t>Entrada:</a:t>
            </a:r>
          </a:p>
          <a:p>
            <a:pPr lvl="1"/>
            <a:r>
              <a:rPr lang="pt-BR" smtClean="0"/>
              <a:t>Um banco de dados relacional.</a:t>
            </a:r>
          </a:p>
          <a:p>
            <a:r>
              <a:rPr lang="en-US" smtClean="0"/>
              <a:t>Saída:</a:t>
            </a:r>
          </a:p>
          <a:p>
            <a:pPr lvl="1"/>
            <a:r>
              <a:rPr lang="pt-BR" smtClean="0"/>
              <a:t>Um </a:t>
            </a:r>
            <a:r>
              <a:rPr lang="pt-BR" i="1" smtClean="0"/>
              <a:t>dataset</a:t>
            </a:r>
            <a:r>
              <a:rPr lang="pt-BR" smtClean="0"/>
              <a:t> RDF.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</a:t>
            </a:r>
            <a:endParaRPr lang="pt-BR" smtClean="0"/>
          </a:p>
        </p:txBody>
      </p:sp>
      <p:sp>
        <p:nvSpPr>
          <p:cNvPr id="414723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Mapeamentos R2RML referenciam tabelas lógicas.</a:t>
            </a:r>
          </a:p>
          <a:p>
            <a:r>
              <a:rPr lang="en-US" smtClean="0"/>
              <a:t>Uma tabela lógica pode ser:</a:t>
            </a:r>
          </a:p>
          <a:p>
            <a:pPr lvl="1"/>
            <a:r>
              <a:rPr lang="pt-BR" smtClean="0"/>
              <a:t>Uma tabela relacional,</a:t>
            </a:r>
          </a:p>
          <a:p>
            <a:pPr lvl="1"/>
            <a:r>
              <a:rPr lang="pt-BR" smtClean="0"/>
              <a:t>Uma visão relacional, ou</a:t>
            </a:r>
          </a:p>
          <a:p>
            <a:pPr lvl="1"/>
            <a:r>
              <a:rPr lang="pt-BR" smtClean="0"/>
              <a:t>Uma consulta SQL (visão R2RML)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Visão Geral</a:t>
            </a:r>
            <a:endParaRPr lang="pt-BR" smtClean="0"/>
          </a:p>
        </p:txBody>
      </p:sp>
      <p:pic>
        <p:nvPicPr>
          <p:cNvPr id="416774" name="Picture 6" descr="UML overview diagram of R2R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75" y="2276475"/>
            <a:ext cx="5172075" cy="3295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pic>
        <p:nvPicPr>
          <p:cNvPr id="418821" name="Picture 5" descr="BD exemp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3" y="2205038"/>
            <a:ext cx="892968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Imagem 4" descr="bussola_mauro_olivo_01_xx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357188"/>
            <a:ext cx="19907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Agenda</a:t>
            </a:r>
            <a:endParaRPr lang="en-US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271463" y="1714500"/>
            <a:ext cx="8586787" cy="5002213"/>
          </a:xfrm>
        </p:spPr>
        <p:txBody>
          <a:bodyPr/>
          <a:lstStyle/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Introdução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Fundamentação Teórica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Trabalhos Relacionados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Assertivas de Correspondência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Abordagem Proposta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RBA – R2RML By Assertions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Conclusão e Trabalhos Futuros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20868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22915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24963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de-DE" sz="1400" smtClean="0">
                <a:latin typeface="Courier New" pitchFamily="49" charset="0"/>
              </a:rPr>
              <a:t>@prefix rr: &lt;http://www.w3.org/ns/r2rml#&gt;.</a:t>
            </a: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@prefix ex: &lt;http://www.exemplo.com/ns#&gt;.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Empregados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"http://www.exemplo.com/empregado/{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numEmpregado</a:t>
            </a:r>
            <a:r>
              <a:rPr lang="en-US" sz="14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ex:Empregado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eNome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endParaRPr lang="en-US" sz="1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29059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ex:quantidadeEmpregados 1 .</a:t>
            </a:r>
            <a:endParaRPr lang="en-US" sz="1600" smtClean="0">
              <a:solidFill>
                <a:srgbClr val="FF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27011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&lt;#DepartamentoTableView&gt; rr:sqlQuery """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SELECT numDepartamento, dNome, cidade,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(SELECT COUNT(*)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FROM Empregados e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WHERE e.numDepartamento = d.numDepartamento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) AS qtdEmpregados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FROM Departamentos d;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""".</a:t>
            </a:r>
            <a:r>
              <a:rPr lang="pt-BR" sz="1800" smtClean="0">
                <a:latin typeface="Courier New" pitchFamily="49" charset="0"/>
              </a:rPr>
              <a:t> </a:t>
            </a: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31107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&lt;#TriplesMap2&gt;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rr:logicalTable &lt;#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DepartamentoTableView</a:t>
            </a:r>
            <a:r>
              <a:rPr lang="en-US" sz="16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rr:template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"http://www.exemplo.com/departamento/{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6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rr:class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ex:Departmento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rr:predicate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rr:objectMap [ rr:column "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dNome</a:t>
            </a:r>
            <a:r>
              <a:rPr lang="en-US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  <a:r>
              <a:rPr lang="pt-BR" sz="160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ex:local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cidade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ex:quantidadeEmpregados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qtdEmpregados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].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33155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435203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"Empregados"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http://www.exemplo.com/empregado/{numEmpregado}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ex:Empregado;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ex:nome;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"eNome"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</a:t>
            </a:r>
            <a:endParaRPr lang="pt-BR" sz="14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ex:departamento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</a:t>
            </a:r>
            <a:r>
              <a:rPr lang="en-US" sz="1400" smtClean="0">
                <a:latin typeface="Courier New" pitchFamily="49" charset="0"/>
              </a:rPr>
              <a:t>rr:objectMap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rr:parentTriplesMap &lt;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#TriplesMap2</a:t>
            </a:r>
            <a:r>
              <a:rPr lang="en-US" sz="14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rr:joinCondition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rr:child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</a:t>
            </a:r>
            <a:r>
              <a:rPr lang="pt-BR" sz="1400" smtClean="0">
                <a:latin typeface="Courier New" pitchFamily="49" charset="0"/>
              </a:rPr>
              <a:t>rr:parent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pt-BR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r>
              <a:rPr lang="pt-BR" sz="1600" smtClean="0">
                <a:latin typeface="Courier New" pitchFamily="49" charset="0"/>
              </a:rPr>
              <a:t>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3. Trabalhos Relacionados</a:t>
            </a:r>
          </a:p>
        </p:txBody>
      </p:sp>
      <p:sp>
        <p:nvSpPr>
          <p:cNvPr id="437251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437252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Estratégias para integração de dados sobre Linked 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785938"/>
            <a:ext cx="8472487" cy="48577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Sem o uso de mediadores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b="1" dirty="0" err="1" smtClean="0">
                <a:solidFill>
                  <a:srgbClr val="FF0000"/>
                </a:solidFill>
              </a:rPr>
              <a:t>Jena</a:t>
            </a:r>
            <a:r>
              <a:rPr lang="pt-BR" b="1" dirty="0" smtClean="0">
                <a:solidFill>
                  <a:srgbClr val="FF0000"/>
                </a:solidFill>
              </a:rPr>
              <a:t> ARQ  </a:t>
            </a:r>
            <a:r>
              <a:rPr lang="pt-BR" dirty="0" smtClean="0"/>
              <a:t>[http://jena.apache.org/]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b="1" dirty="0" err="1" smtClean="0">
                <a:solidFill>
                  <a:srgbClr val="FF0000"/>
                </a:solidFill>
              </a:rPr>
              <a:t>Sesame</a:t>
            </a:r>
            <a:r>
              <a:rPr lang="pt-BR" dirty="0" smtClean="0"/>
              <a:t>  [http://www.openrdf.org/]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b="1" dirty="0" err="1" smtClean="0">
                <a:solidFill>
                  <a:srgbClr val="FF0000"/>
                </a:solidFill>
              </a:rPr>
              <a:t>MashQL</a:t>
            </a:r>
            <a:r>
              <a:rPr lang="pt-BR" dirty="0" smtClean="0"/>
              <a:t>  [JARRAR; DIKAIAKOS, 2010]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b="1" dirty="0" err="1" smtClean="0">
                <a:solidFill>
                  <a:srgbClr val="FF0000"/>
                </a:solidFill>
              </a:rPr>
              <a:t>Semantic</a:t>
            </a:r>
            <a:r>
              <a:rPr lang="pt-BR" b="1" dirty="0" smtClean="0">
                <a:solidFill>
                  <a:srgbClr val="FF0000"/>
                </a:solidFill>
              </a:rPr>
              <a:t> Web </a:t>
            </a:r>
            <a:r>
              <a:rPr lang="pt-BR" b="1" dirty="0" err="1" smtClean="0">
                <a:solidFill>
                  <a:srgbClr val="FF0000"/>
                </a:solidFill>
              </a:rPr>
              <a:t>Pipes</a:t>
            </a:r>
            <a:r>
              <a:rPr lang="pt-BR" b="1" dirty="0" smtClean="0">
                <a:solidFill>
                  <a:srgbClr val="FF0000"/>
                </a:solidFill>
              </a:rPr>
              <a:t> (SWP)  </a:t>
            </a:r>
            <a:r>
              <a:rPr lang="pt-BR" sz="2400" dirty="0" smtClean="0"/>
              <a:t>[LE-PHUOC et al., 2009]</a:t>
            </a:r>
            <a:endParaRPr lang="pt-BR" dirty="0" smtClean="0"/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b="1" dirty="0" smtClean="0">
                <a:solidFill>
                  <a:srgbClr val="FF0000"/>
                </a:solidFill>
              </a:rPr>
              <a:t>Link </a:t>
            </a:r>
            <a:r>
              <a:rPr lang="pt-BR" b="1" dirty="0" err="1" smtClean="0">
                <a:solidFill>
                  <a:srgbClr val="FF0000"/>
                </a:solidFill>
              </a:rPr>
              <a:t>Traversal</a:t>
            </a:r>
            <a:r>
              <a:rPr lang="pt-BR" b="1" dirty="0" smtClean="0">
                <a:solidFill>
                  <a:schemeClr val="tx1"/>
                </a:solidFill>
              </a:rPr>
              <a:t>  </a:t>
            </a:r>
            <a:r>
              <a:rPr lang="pt-BR" sz="2400" dirty="0" smtClean="0"/>
              <a:t>[HARTIG; BIZER; FREYTAG, 2009]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SQUIN</a:t>
            </a:r>
            <a:endParaRPr lang="pt-BR" sz="2000" dirty="0" smtClean="0"/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b="1" dirty="0" err="1" smtClean="0">
                <a:solidFill>
                  <a:srgbClr val="FF0000"/>
                </a:solidFill>
              </a:rPr>
              <a:t>Networked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Graphs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sz="2400" dirty="0" smtClean="0"/>
              <a:t>[SCHENK; STAAB, 2008]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sz="2200" dirty="0" smtClean="0"/>
              <a:t>Definição de grafos RDF usando visões sobre os outros  grafos;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sz="2200" dirty="0" smtClean="0"/>
              <a:t>Composição de vários grafos que podem ser consultados de forma integrada.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sz="2200" dirty="0" smtClean="0"/>
              <a:t>Depende de extensão do SPARQL.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1. Introdução</a:t>
            </a:r>
          </a:p>
        </p:txBody>
      </p:sp>
      <p:sp>
        <p:nvSpPr>
          <p:cNvPr id="20482" name="Rectangle 8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algn="r"/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20483" name="Picture 5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Estratégias para integração de dados sobre Linked Data</a:t>
            </a:r>
            <a:endParaRPr lang="pt-BR" dirty="0"/>
          </a:p>
        </p:txBody>
      </p:sp>
      <p:sp>
        <p:nvSpPr>
          <p:cNvPr id="63490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714500"/>
            <a:ext cx="8786813" cy="4857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2000" smtClean="0"/>
              <a:t>Com o uso de mediadores</a:t>
            </a:r>
          </a:p>
          <a:p>
            <a:pPr lvl="1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800" b="1" smtClean="0">
                <a:solidFill>
                  <a:srgbClr val="FF0000"/>
                </a:solidFill>
              </a:rPr>
              <a:t>DARQ</a:t>
            </a:r>
            <a:r>
              <a:rPr lang="pt-BR" sz="1800" smtClean="0"/>
              <a:t> – Distributed ARQ  </a:t>
            </a:r>
            <a:r>
              <a:rPr lang="pt-BR" sz="1600" smtClean="0"/>
              <a:t>[QUILITZ; LESER, 2008]</a:t>
            </a:r>
            <a:endParaRPr lang="pt-BR" sz="1800" smtClean="0"/>
          </a:p>
          <a:p>
            <a:pPr lvl="1" eaLnBrk="1" hangingPunct="1">
              <a:lnSpc>
                <a:spcPct val="120000"/>
              </a:lnSpc>
              <a:spcBef>
                <a:spcPts val="400"/>
              </a:spcBef>
            </a:pPr>
            <a:r>
              <a:rPr lang="en-US" sz="1800" b="1" smtClean="0">
                <a:solidFill>
                  <a:srgbClr val="FF0000"/>
                </a:solidFill>
              </a:rPr>
              <a:t>SemWIQ</a:t>
            </a:r>
            <a:r>
              <a:rPr lang="en-US" sz="1800" smtClean="0"/>
              <a:t> – Semantic Web Integrator and Query Engine  </a:t>
            </a:r>
            <a:r>
              <a:rPr lang="en-US" sz="1600" smtClean="0"/>
              <a:t>[LANGEGGER, 2010]</a:t>
            </a:r>
            <a:endParaRPr lang="pt-BR" sz="1800" smtClean="0"/>
          </a:p>
          <a:p>
            <a:pPr lvl="1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800" b="1" smtClean="0">
                <a:solidFill>
                  <a:srgbClr val="FF0000"/>
                </a:solidFill>
              </a:rPr>
              <a:t>FedX</a:t>
            </a:r>
            <a:r>
              <a:rPr lang="pt-BR" sz="1800" smtClean="0"/>
              <a:t>  </a:t>
            </a:r>
            <a:r>
              <a:rPr lang="pt-BR" sz="1600" smtClean="0"/>
              <a:t>[SCHWARTE et al., 2011a, 2011b]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Estende o Sesame com camada dedicada à federação;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Consultas transparentes sobre diferentes fontes de dados;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Processamento de consultas federadas eficiente;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Compatibilidade com maioria dos endpoints SPARQL;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Uso de técnicas de otimização;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Redução do número de chamadas aos endpoints remotos;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Reordenação de junções e agrupamento de subconsultas;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Processamento paralelo - uso de threads em operações de junção e união;</a:t>
            </a:r>
          </a:p>
          <a:p>
            <a:pPr lvl="2"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sz="1600" smtClean="0">
                <a:solidFill>
                  <a:schemeClr val="tx1"/>
                </a:solidFill>
              </a:rPr>
              <a:t>Agrupamento de sentenças RDF de uma mesma fonte de dados para execução em uma única consulta SPARQL a um endpoint.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>
                <a:solidFill>
                  <a:schemeClr val="bg1"/>
                </a:solidFill>
              </a:rPr>
              <a:t>4. Arquitetura de Linked Data Mashups baseada no uso de Mediadores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5538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Arquitetura de três níveis baseada em ontologias  </a:t>
            </a:r>
            <a:r>
              <a:rPr lang="pt-BR" sz="2700" dirty="0" smtClean="0"/>
              <a:t>[PINHEIRO, 2011]</a:t>
            </a:r>
            <a:endParaRPr lang="pt-BR" dirty="0"/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1754188" y="1857375"/>
          <a:ext cx="5603875" cy="4246563"/>
        </p:xfrm>
        <a:graphic>
          <a:graphicData uri="http://schemas.openxmlformats.org/presentationml/2006/ole">
            <p:oleObj spid="_x0000_s279555" name="Visio" r:id="rId4" imgW="2274570" imgH="1724342" progId="">
              <p:embed/>
            </p:oleObj>
          </a:graphicData>
        </a:graphic>
      </p:graphicFrame>
      <p:sp>
        <p:nvSpPr>
          <p:cNvPr id="279557" name="Retângulo 6"/>
          <p:cNvSpPr>
            <a:spLocks noChangeArrowheads="1"/>
          </p:cNvSpPr>
          <p:nvPr/>
        </p:nvSpPr>
        <p:spPr bwMode="auto">
          <a:xfrm>
            <a:off x="642938" y="6386513"/>
            <a:ext cx="7643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latin typeface="Georgia" pitchFamily="18" charset="0"/>
              </a:rPr>
              <a:t>Adaptado de [SACRAMENTO et al., 2010]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42875" y="500063"/>
            <a:ext cx="8786813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Ontologia de Domínio para o mashup </a:t>
            </a:r>
            <a:r>
              <a:rPr lang="pt-BR" dirty="0" err="1" smtClean="0"/>
              <a:t>D&amp;D</a:t>
            </a:r>
            <a:endParaRPr lang="pt-BR" dirty="0"/>
          </a:p>
        </p:txBody>
      </p:sp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201613" y="1857375"/>
          <a:ext cx="8740775" cy="3571875"/>
        </p:xfrm>
        <a:graphic>
          <a:graphicData uri="http://schemas.openxmlformats.org/presentationml/2006/ole">
            <p:oleObj spid="_x0000_s286722" name="Visio" r:id="rId4" imgW="5251704" imgH="214661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2938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Consulta SPARQL parametrizada Q sobre a OD do mashup </a:t>
            </a:r>
            <a:r>
              <a:rPr lang="pt-BR" dirty="0" err="1" smtClean="0"/>
              <a:t>D&amp;D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71472" y="2000240"/>
            <a:ext cx="7858180" cy="440120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PREFIX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 &lt;http://arida.lia.ufc.br/diseases_drugs/&gt;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SELECT ?</a:t>
            </a:r>
            <a:r>
              <a:rPr lang="pt-BR" sz="2000" dirty="0" err="1">
                <a:latin typeface="Consolas" pitchFamily="49" charset="0"/>
              </a:rPr>
              <a:t>dg_act_ing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dg_mtb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dg_frm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sd_eff</a:t>
            </a:r>
            <a:r>
              <a:rPr lang="pt-BR" sz="20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  ?dg  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</a:t>
            </a:r>
            <a:r>
              <a:rPr lang="pt-BR" sz="2000" dirty="0" err="1">
                <a:latin typeface="Consolas" pitchFamily="49" charset="0"/>
              </a:rPr>
              <a:t>name</a:t>
            </a:r>
            <a:r>
              <a:rPr lang="pt-BR" sz="2000" dirty="0">
                <a:latin typeface="Consolas" pitchFamily="49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2000" b="1" dirty="0" err="1">
                <a:solidFill>
                  <a:srgbClr val="FF0000"/>
                </a:solidFill>
                <a:latin typeface="Consolas" pitchFamily="49" charset="0"/>
              </a:rPr>
              <a:t>Cefadroxil</a:t>
            </a:r>
            <a:r>
              <a:rPr lang="pt-BR" sz="20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2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       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:formula ?</a:t>
            </a:r>
            <a:r>
              <a:rPr lang="pt-BR" sz="2000" dirty="0" err="1">
                <a:latin typeface="Consolas" pitchFamily="49" charset="0"/>
              </a:rPr>
              <a:t>dg_frm</a:t>
            </a:r>
            <a:r>
              <a:rPr lang="pt-BR" sz="2000" dirty="0">
                <a:latin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       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</a:t>
            </a:r>
            <a:r>
              <a:rPr lang="pt-BR" sz="2000" dirty="0" err="1">
                <a:latin typeface="Consolas" pitchFamily="49" charset="0"/>
              </a:rPr>
              <a:t>metabolism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dg_mtb</a:t>
            </a:r>
            <a:r>
              <a:rPr lang="pt-BR" sz="2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       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</a:t>
            </a:r>
            <a:r>
              <a:rPr lang="pt-BR" sz="2000" dirty="0" err="1">
                <a:latin typeface="Consolas" pitchFamily="49" charset="0"/>
              </a:rPr>
              <a:t>sideEffect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sdef</a:t>
            </a:r>
            <a:r>
              <a:rPr lang="pt-BR" sz="2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       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</a:t>
            </a:r>
            <a:r>
              <a:rPr lang="pt-BR" sz="2000" dirty="0" err="1">
                <a:latin typeface="Consolas" pitchFamily="49" charset="0"/>
              </a:rPr>
              <a:t>activeIngredient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dgai</a:t>
            </a:r>
            <a:r>
              <a:rPr lang="pt-BR" sz="2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  ?</a:t>
            </a:r>
            <a:r>
              <a:rPr lang="pt-BR" sz="2000" dirty="0" err="1">
                <a:latin typeface="Consolas" pitchFamily="49" charset="0"/>
              </a:rPr>
              <a:t>dgai</a:t>
            </a:r>
            <a:r>
              <a:rPr lang="pt-BR" sz="2000" dirty="0">
                <a:latin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</a:t>
            </a:r>
            <a:r>
              <a:rPr lang="pt-BR" sz="2000" dirty="0" err="1">
                <a:latin typeface="Consolas" pitchFamily="49" charset="0"/>
              </a:rPr>
              <a:t>name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dg_act_ing</a:t>
            </a:r>
            <a:r>
              <a:rPr lang="pt-BR" sz="2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  ?</a:t>
            </a:r>
            <a:r>
              <a:rPr lang="pt-BR" sz="2000" dirty="0" err="1">
                <a:latin typeface="Consolas" pitchFamily="49" charset="0"/>
              </a:rPr>
              <a:t>sdef</a:t>
            </a:r>
            <a:r>
              <a:rPr lang="pt-BR" sz="2000" dirty="0">
                <a:latin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</a:rPr>
              <a:t>ddg</a:t>
            </a:r>
            <a:r>
              <a:rPr lang="pt-BR" sz="2000" dirty="0">
                <a:latin typeface="Consolas" pitchFamily="49" charset="0"/>
              </a:rPr>
              <a:t>:</a:t>
            </a:r>
            <a:r>
              <a:rPr lang="pt-BR" sz="2000" dirty="0" err="1">
                <a:latin typeface="Consolas" pitchFamily="49" charset="0"/>
              </a:rPr>
              <a:t>sideEffectName</a:t>
            </a:r>
            <a:r>
              <a:rPr lang="pt-BR" sz="2000" dirty="0">
                <a:latin typeface="Consolas" pitchFamily="49" charset="0"/>
              </a:rPr>
              <a:t> ?</a:t>
            </a:r>
            <a:r>
              <a:rPr lang="pt-BR" sz="2000" dirty="0" err="1">
                <a:latin typeface="Consolas" pitchFamily="49" charset="0"/>
              </a:rPr>
              <a:t>sd_eff</a:t>
            </a:r>
            <a:r>
              <a:rPr lang="pt-BR" sz="2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Consolas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Título 1"/>
          <p:cNvSpPr>
            <a:spLocks noGrp="1"/>
          </p:cNvSpPr>
          <p:nvPr>
            <p:ph type="title" idx="4294967295"/>
          </p:nvPr>
        </p:nvSpPr>
        <p:spPr>
          <a:xfrm>
            <a:off x="214313" y="357188"/>
            <a:ext cx="8715375" cy="1069975"/>
          </a:xfrm>
        </p:spPr>
        <p:txBody>
          <a:bodyPr/>
          <a:lstStyle/>
          <a:p>
            <a:pPr eaLnBrk="1" hangingPunct="1"/>
            <a:r>
              <a:rPr lang="pt-BR" sz="3600" smtClean="0"/>
              <a:t>Ontologias de Aplicação do mashup D&amp;D</a:t>
            </a:r>
          </a:p>
        </p:txBody>
      </p:sp>
      <p:graphicFrame>
        <p:nvGraphicFramePr>
          <p:cNvPr id="287747" name="Object 3"/>
          <p:cNvGraphicFramePr>
            <a:graphicFrameLocks noChangeAspect="1"/>
          </p:cNvGraphicFramePr>
          <p:nvPr/>
        </p:nvGraphicFramePr>
        <p:xfrm>
          <a:off x="158750" y="1357313"/>
          <a:ext cx="8826500" cy="3144837"/>
        </p:xfrm>
        <a:graphic>
          <a:graphicData uri="http://schemas.openxmlformats.org/presentationml/2006/ole">
            <p:oleObj spid="_x0000_s287747" name="Visio" r:id="rId4" imgW="7213473" imgH="2569528" progId="">
              <p:embed/>
            </p:oleObj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60487" y="4714884"/>
            <a:ext cx="7340471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>
                <a:solidFill>
                  <a:srgbClr val="FF0000"/>
                </a:solidFill>
                <a:latin typeface="Consolas" pitchFamily="49" charset="0"/>
              </a:rPr>
              <a:t>PREFIXES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dbp-ont: &lt;http://dbpedia.org/ontology/&gt;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dbpprop: &lt;http://dbpedia.org/property/&gt;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dgbank: 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dmed:   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dsome:  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owl:    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rdfs:   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>
                <a:latin typeface="Consolas" pitchFamily="49" charset="0"/>
              </a:rPr>
              <a:t>sider:   &lt;http://www4.wiwiss.fu-berlin.de/sider/resource/sider/&gt;</a:t>
            </a:r>
            <a:endParaRPr lang="pt-BR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14313" y="571500"/>
            <a:ext cx="8643937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Mapeamentos de mediação para o mashup de Drogas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57158" y="1714488"/>
            <a:ext cx="7904218" cy="4996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Disease</a:t>
            </a:r>
            <a:r>
              <a:rPr lang="pt-BR" sz="1200" dirty="0">
                <a:latin typeface="Consolas" pitchFamily="49" charset="0"/>
              </a:rPr>
              <a:t>(D) ⇐ </a:t>
            </a:r>
            <a:r>
              <a:rPr lang="pt-BR" sz="1200" dirty="0" err="1">
                <a:latin typeface="Consolas" pitchFamily="49" charset="0"/>
              </a:rPr>
              <a:t>dsome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diseases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category</a:t>
            </a:r>
            <a:r>
              <a:rPr lang="pt-BR" sz="1200" dirty="0">
                <a:latin typeface="Consolas" pitchFamily="49" charset="0"/>
              </a:rPr>
              <a:t>(D,c) ⇐ </a:t>
            </a:r>
            <a:r>
              <a:rPr lang="pt-BR" sz="1200" dirty="0" err="1">
                <a:latin typeface="Consolas" pitchFamily="49" charset="0"/>
              </a:rPr>
              <a:t>dsome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category</a:t>
            </a:r>
            <a:r>
              <a:rPr lang="pt-BR" sz="1200" dirty="0">
                <a:latin typeface="Consolas" pitchFamily="49" charset="0"/>
              </a:rPr>
              <a:t>(D,c)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name</a:t>
            </a:r>
            <a:r>
              <a:rPr lang="pt-BR" sz="1200" dirty="0">
                <a:latin typeface="Consolas" pitchFamily="49" charset="0"/>
              </a:rPr>
              <a:t>(D,n) ⇐ </a:t>
            </a:r>
            <a:r>
              <a:rPr lang="pt-BR" sz="1200" dirty="0" err="1">
                <a:latin typeface="Consolas" pitchFamily="49" charset="0"/>
              </a:rPr>
              <a:t>dsome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name</a:t>
            </a:r>
            <a:r>
              <a:rPr lang="pt-BR" sz="1200" dirty="0">
                <a:latin typeface="Consolas" pitchFamily="49" charset="0"/>
              </a:rPr>
              <a:t>(D,n), </a:t>
            </a:r>
            <a:r>
              <a:rPr lang="pt-BR" sz="1200" dirty="0" err="1">
                <a:latin typeface="Consolas" pitchFamily="49" charset="0"/>
              </a:rPr>
              <a:t>dsome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diseases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possibleDrug</a:t>
            </a:r>
            <a:r>
              <a:rPr lang="pt-BR" sz="1200" dirty="0">
                <a:latin typeface="Consolas" pitchFamily="49" charset="0"/>
              </a:rPr>
              <a:t>(X,Y) ⇐ </a:t>
            </a:r>
            <a:r>
              <a:rPr lang="pt-BR" sz="1200" dirty="0" err="1">
                <a:latin typeface="Consolas" pitchFamily="49" charset="0"/>
              </a:rPr>
              <a:t>dsome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possibleDrug</a:t>
            </a:r>
            <a:r>
              <a:rPr lang="pt-BR" sz="1200" dirty="0">
                <a:latin typeface="Consolas" pitchFamily="49" charset="0"/>
              </a:rPr>
              <a:t>(X,Y), </a:t>
            </a:r>
            <a:r>
              <a:rPr lang="pt-BR" sz="1200" dirty="0" err="1">
                <a:latin typeface="Consolas" pitchFamily="49" charset="0"/>
              </a:rPr>
              <a:t>dsome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diseases</a:t>
            </a:r>
            <a:r>
              <a:rPr lang="pt-BR" sz="1200" dirty="0">
                <a:latin typeface="Consolas" pitchFamily="49" charset="0"/>
              </a:rPr>
              <a:t>(X),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(Y)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</a:t>
            </a:r>
            <a:r>
              <a:rPr lang="pt-BR" sz="1200" dirty="0">
                <a:latin typeface="Consolas" pitchFamily="49" charset="0"/>
              </a:rPr>
              <a:t>(D) ⇐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Ingredient</a:t>
            </a:r>
            <a:r>
              <a:rPr lang="pt-BR" sz="1200" dirty="0">
                <a:latin typeface="Consolas" pitchFamily="49" charset="0"/>
              </a:rPr>
              <a:t>(I) ⇐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ingredients</a:t>
            </a:r>
            <a:r>
              <a:rPr lang="pt-BR" sz="1200" dirty="0">
                <a:latin typeface="Consolas" pitchFamily="49" charset="0"/>
              </a:rPr>
              <a:t>(I)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name</a:t>
            </a:r>
            <a:r>
              <a:rPr lang="pt-BR" sz="1200" dirty="0">
                <a:latin typeface="Consolas" pitchFamily="49" charset="0"/>
              </a:rPr>
              <a:t>(D,n) ⇐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fullName</a:t>
            </a:r>
            <a:r>
              <a:rPr lang="pt-BR" sz="1200" dirty="0">
                <a:latin typeface="Consolas" pitchFamily="49" charset="0"/>
              </a:rPr>
              <a:t>(D,n),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name</a:t>
            </a:r>
            <a:r>
              <a:rPr lang="pt-BR" sz="1200" dirty="0">
                <a:latin typeface="Consolas" pitchFamily="49" charset="0"/>
              </a:rPr>
              <a:t>(I,n) ⇐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label</a:t>
            </a:r>
            <a:r>
              <a:rPr lang="pt-BR" sz="1200" dirty="0">
                <a:latin typeface="Consolas" pitchFamily="49" charset="0"/>
              </a:rPr>
              <a:t>(I,n),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ingredients</a:t>
            </a:r>
            <a:r>
              <a:rPr lang="pt-BR" sz="1200" dirty="0">
                <a:latin typeface="Consolas" pitchFamily="49" charset="0"/>
              </a:rPr>
              <a:t>(I)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indication</a:t>
            </a:r>
            <a:r>
              <a:rPr lang="pt-BR" sz="1200" dirty="0">
                <a:latin typeface="Consolas" pitchFamily="49" charset="0"/>
              </a:rPr>
              <a:t>(D,i) ⇐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indication</a:t>
            </a:r>
            <a:r>
              <a:rPr lang="pt-BR" sz="1200" dirty="0">
                <a:latin typeface="Consolas" pitchFamily="49" charset="0"/>
              </a:rPr>
              <a:t>(D,i),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activeIngredient</a:t>
            </a:r>
            <a:r>
              <a:rPr lang="pt-BR" sz="1200" dirty="0">
                <a:latin typeface="Consolas" pitchFamily="49" charset="0"/>
              </a:rPr>
              <a:t>(D,I) ⇐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activeIngredient</a:t>
            </a:r>
            <a:r>
              <a:rPr lang="pt-BR" sz="1200" dirty="0">
                <a:latin typeface="Consolas" pitchFamily="49" charset="0"/>
              </a:rPr>
              <a:t>(D,I),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(D),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ingredients</a:t>
            </a:r>
            <a:r>
              <a:rPr lang="pt-BR" sz="1200" dirty="0">
                <a:latin typeface="Consolas" pitchFamily="49" charset="0"/>
              </a:rPr>
              <a:t>(I)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genericDrug</a:t>
            </a:r>
            <a:r>
              <a:rPr lang="pt-BR" sz="1200" dirty="0">
                <a:latin typeface="Consolas" pitchFamily="49" charset="0"/>
              </a:rPr>
              <a:t>(D,G) ⇐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genericDrug</a:t>
            </a:r>
            <a:r>
              <a:rPr lang="pt-BR" sz="1200" dirty="0">
                <a:latin typeface="Consolas" pitchFamily="49" charset="0"/>
              </a:rPr>
              <a:t>(D,G), </a:t>
            </a:r>
            <a:r>
              <a:rPr lang="pt-BR" sz="1200" dirty="0" err="1">
                <a:latin typeface="Consolas" pitchFamily="49" charset="0"/>
              </a:rPr>
              <a:t>dmed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(D), </a:t>
            </a:r>
            <a:r>
              <a:rPr lang="pt-BR" sz="1200" dirty="0" err="1">
                <a:latin typeface="Consolas" pitchFamily="49" charset="0"/>
              </a:rPr>
              <a:t>dgbank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(G)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</a:t>
            </a:r>
            <a:r>
              <a:rPr lang="pt-BR" sz="1200" dirty="0">
                <a:latin typeface="Consolas" pitchFamily="49" charset="0"/>
              </a:rPr>
              <a:t>(D) ⇐ </a:t>
            </a:r>
            <a:r>
              <a:rPr lang="pt-BR" sz="1200" dirty="0" err="1">
                <a:latin typeface="Consolas" pitchFamily="49" charset="0"/>
              </a:rPr>
              <a:t>dbp-ont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metabolism</a:t>
            </a:r>
            <a:r>
              <a:rPr lang="pt-BR" sz="1200" dirty="0">
                <a:latin typeface="Consolas" pitchFamily="49" charset="0"/>
              </a:rPr>
              <a:t>(D,m) ⇐ </a:t>
            </a:r>
            <a:r>
              <a:rPr lang="pt-BR" sz="1200" dirty="0" err="1">
                <a:latin typeface="Consolas" pitchFamily="49" charset="0"/>
              </a:rPr>
              <a:t>dbpprop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metabolism</a:t>
            </a:r>
            <a:r>
              <a:rPr lang="pt-BR" sz="1200" dirty="0">
                <a:latin typeface="Consolas" pitchFamily="49" charset="0"/>
              </a:rPr>
              <a:t>(D,m), </a:t>
            </a:r>
            <a:r>
              <a:rPr lang="pt-BR" sz="1200" dirty="0" err="1">
                <a:latin typeface="Consolas" pitchFamily="49" charset="0"/>
              </a:rPr>
              <a:t>dbp-ont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pregnancyCategory</a:t>
            </a:r>
            <a:r>
              <a:rPr lang="pt-BR" sz="1200" dirty="0">
                <a:latin typeface="Consolas" pitchFamily="49" charset="0"/>
              </a:rPr>
              <a:t>(D,p) ⇐ </a:t>
            </a:r>
            <a:r>
              <a:rPr lang="pt-BR" sz="1200" dirty="0" err="1">
                <a:latin typeface="Consolas" pitchFamily="49" charset="0"/>
              </a:rPr>
              <a:t>dbpprop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pregnancyCategory</a:t>
            </a:r>
            <a:r>
              <a:rPr lang="pt-BR" sz="1200" dirty="0">
                <a:latin typeface="Consolas" pitchFamily="49" charset="0"/>
              </a:rPr>
              <a:t>(D,p), </a:t>
            </a:r>
            <a:r>
              <a:rPr lang="pt-BR" sz="1200" dirty="0" err="1">
                <a:latin typeface="Consolas" pitchFamily="49" charset="0"/>
              </a:rPr>
              <a:t>dbp-ont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</a:t>
            </a:r>
            <a:r>
              <a:rPr lang="pt-BR" sz="1200" dirty="0">
                <a:latin typeface="Consolas" pitchFamily="49" charset="0"/>
              </a:rPr>
              <a:t>(D) ⇐ </a:t>
            </a:r>
            <a:r>
              <a:rPr lang="pt-BR" sz="1200" dirty="0" err="1">
                <a:latin typeface="Consolas" pitchFamily="49" charset="0"/>
              </a:rPr>
              <a:t>sider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SideEffect</a:t>
            </a:r>
            <a:r>
              <a:rPr lang="pt-BR" sz="1200" dirty="0">
                <a:latin typeface="Consolas" pitchFamily="49" charset="0"/>
              </a:rPr>
              <a:t>(S) ⇐ </a:t>
            </a:r>
            <a:r>
              <a:rPr lang="pt-BR" sz="1200" dirty="0" err="1">
                <a:latin typeface="Consolas" pitchFamily="49" charset="0"/>
              </a:rPr>
              <a:t>sider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side_effects</a:t>
            </a:r>
            <a:r>
              <a:rPr lang="pt-BR" sz="1200" dirty="0">
                <a:latin typeface="Consolas" pitchFamily="49" charset="0"/>
              </a:rPr>
              <a:t>(S)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sideEffect</a:t>
            </a:r>
            <a:r>
              <a:rPr lang="pt-BR" sz="1200" dirty="0">
                <a:latin typeface="Consolas" pitchFamily="49" charset="0"/>
              </a:rPr>
              <a:t>(D,S) ⇐ </a:t>
            </a:r>
            <a:r>
              <a:rPr lang="pt-BR" sz="1200" dirty="0" err="1">
                <a:latin typeface="Consolas" pitchFamily="49" charset="0"/>
              </a:rPr>
              <a:t>sider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sideEffect</a:t>
            </a:r>
            <a:r>
              <a:rPr lang="pt-BR" sz="1200" dirty="0">
                <a:latin typeface="Consolas" pitchFamily="49" charset="0"/>
              </a:rPr>
              <a:t>(D,S), </a:t>
            </a:r>
            <a:r>
              <a:rPr lang="pt-BR" sz="1200" dirty="0" err="1">
                <a:latin typeface="Consolas" pitchFamily="49" charset="0"/>
              </a:rPr>
              <a:t>sider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(D), </a:t>
            </a:r>
            <a:r>
              <a:rPr lang="pt-BR" sz="1200" dirty="0" err="1">
                <a:latin typeface="Consolas" pitchFamily="49" charset="0"/>
              </a:rPr>
              <a:t>sider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side_effects</a:t>
            </a:r>
            <a:r>
              <a:rPr lang="pt-BR" sz="1200" dirty="0">
                <a:latin typeface="Consolas" pitchFamily="49" charset="0"/>
              </a:rPr>
              <a:t>(S)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sideEffectName</a:t>
            </a:r>
            <a:r>
              <a:rPr lang="pt-BR" sz="1200" dirty="0">
                <a:latin typeface="Consolas" pitchFamily="49" charset="0"/>
              </a:rPr>
              <a:t>(S,n) ⇐ </a:t>
            </a:r>
            <a:r>
              <a:rPr lang="pt-BR" sz="1200" dirty="0" err="1">
                <a:latin typeface="Consolas" pitchFamily="49" charset="0"/>
              </a:rPr>
              <a:t>sider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sideEffectName</a:t>
            </a:r>
            <a:r>
              <a:rPr lang="pt-BR" sz="1200" dirty="0">
                <a:latin typeface="Consolas" pitchFamily="49" charset="0"/>
              </a:rPr>
              <a:t>(S,n), </a:t>
            </a:r>
            <a:r>
              <a:rPr lang="pt-BR" sz="1200" dirty="0" err="1">
                <a:latin typeface="Consolas" pitchFamily="49" charset="0"/>
              </a:rPr>
              <a:t>sider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side_effects</a:t>
            </a:r>
            <a:r>
              <a:rPr lang="pt-BR" sz="1200" dirty="0">
                <a:latin typeface="Consolas" pitchFamily="49" charset="0"/>
              </a:rPr>
              <a:t>(S)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GenericDrug</a:t>
            </a:r>
            <a:r>
              <a:rPr lang="pt-BR" sz="1200" dirty="0">
                <a:latin typeface="Consolas" pitchFamily="49" charset="0"/>
              </a:rPr>
              <a:t>(G) ⇐ </a:t>
            </a:r>
            <a:r>
              <a:rPr lang="pt-BR" sz="1200" dirty="0" err="1">
                <a:latin typeface="Consolas" pitchFamily="49" charset="0"/>
              </a:rPr>
              <a:t>dgbank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(G)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affectedOrganism</a:t>
            </a:r>
            <a:r>
              <a:rPr lang="pt-BR" sz="1200" dirty="0">
                <a:latin typeface="Consolas" pitchFamily="49" charset="0"/>
              </a:rPr>
              <a:t>(D,a) ⇐ </a:t>
            </a:r>
            <a:r>
              <a:rPr lang="pt-BR" sz="1200" dirty="0" err="1">
                <a:latin typeface="Consolas" pitchFamily="49" charset="0"/>
              </a:rPr>
              <a:t>dgbank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affectedOrganism</a:t>
            </a:r>
            <a:r>
              <a:rPr lang="pt-BR" sz="1200" dirty="0">
                <a:latin typeface="Consolas" pitchFamily="49" charset="0"/>
              </a:rPr>
              <a:t>(D,a), </a:t>
            </a:r>
            <a:r>
              <a:rPr lang="pt-BR" sz="1200" dirty="0" err="1">
                <a:latin typeface="Consolas" pitchFamily="49" charset="0"/>
              </a:rPr>
              <a:t>dgbank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</a:t>
            </a:r>
          </a:p>
          <a:p>
            <a:pPr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lang="pt-BR" sz="1200" dirty="0" err="1">
                <a:latin typeface="Consolas" pitchFamily="49" charset="0"/>
              </a:rPr>
              <a:t>ddg</a:t>
            </a:r>
            <a:r>
              <a:rPr lang="pt-BR" sz="1200" dirty="0">
                <a:latin typeface="Consolas" pitchFamily="49" charset="0"/>
              </a:rPr>
              <a:t>:formula(D,f) ⇐ </a:t>
            </a:r>
            <a:r>
              <a:rPr lang="pt-BR" sz="1200" dirty="0" err="1">
                <a:latin typeface="Consolas" pitchFamily="49" charset="0"/>
              </a:rPr>
              <a:t>dgbank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chemicalFormula</a:t>
            </a:r>
            <a:r>
              <a:rPr lang="pt-BR" sz="1200" dirty="0">
                <a:latin typeface="Consolas" pitchFamily="49" charset="0"/>
              </a:rPr>
              <a:t>(D,f), </a:t>
            </a:r>
            <a:r>
              <a:rPr lang="pt-BR" sz="1200" dirty="0" err="1">
                <a:latin typeface="Consolas" pitchFamily="49" charset="0"/>
              </a:rPr>
              <a:t>dgbank</a:t>
            </a:r>
            <a:r>
              <a:rPr lang="pt-BR" sz="1200" dirty="0">
                <a:latin typeface="Consolas" pitchFamily="49" charset="0"/>
              </a:rPr>
              <a:t>:</a:t>
            </a:r>
            <a:r>
              <a:rPr lang="pt-BR" sz="1200" dirty="0" err="1">
                <a:latin typeface="Consolas" pitchFamily="49" charset="0"/>
              </a:rPr>
              <a:t>drugs</a:t>
            </a:r>
            <a:r>
              <a:rPr lang="pt-BR" sz="1200" dirty="0">
                <a:latin typeface="Consolas" pitchFamily="49" charset="0"/>
              </a:rPr>
              <a:t>(D)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1406" y="71414"/>
            <a:ext cx="4286280" cy="21236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 &lt;http://arida.lia.ufc.br/diseases_drugs/&gt;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1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SELECT ?</a:t>
            </a:r>
            <a:r>
              <a:rPr lang="pt-BR" sz="1100" dirty="0" err="1">
                <a:latin typeface="Consolas" pitchFamily="49" charset="0"/>
              </a:rPr>
              <a:t>dg_act_ing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dg_mtb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dg_frm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sd_eff</a:t>
            </a:r>
            <a:r>
              <a:rPr lang="pt-BR" sz="11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?dg  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name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1100" b="1" dirty="0" err="1">
                <a:solidFill>
                  <a:srgbClr val="FF0000"/>
                </a:solidFill>
                <a:latin typeface="Consolas" pitchFamily="49" charset="0"/>
              </a:rPr>
              <a:t>Cefadroxil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:formula ?</a:t>
            </a:r>
            <a:r>
              <a:rPr lang="pt-BR" sz="1100" dirty="0" err="1">
                <a:latin typeface="Consolas" pitchFamily="49" charset="0"/>
              </a:rPr>
              <a:t>dg_frm</a:t>
            </a:r>
            <a:r>
              <a:rPr lang="pt-BR" sz="1100" dirty="0">
                <a:latin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metabolism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dg_mtb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sideEffect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sdef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activeIngredient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dgai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?</a:t>
            </a:r>
            <a:r>
              <a:rPr lang="pt-BR" sz="1100" dirty="0" err="1">
                <a:latin typeface="Consolas" pitchFamily="49" charset="0"/>
              </a:rPr>
              <a:t>dgai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dg_act_ing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?</a:t>
            </a:r>
            <a:r>
              <a:rPr lang="pt-BR" sz="1100" dirty="0" err="1">
                <a:latin typeface="Consolas" pitchFamily="49" charset="0"/>
              </a:rPr>
              <a:t>sdef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ddg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sideEffectName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sd_eff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073974" y="1018035"/>
            <a:ext cx="5998620" cy="5339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rdfs</a:t>
            </a:r>
            <a:r>
              <a:rPr lang="pt-BR" sz="11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owl</a:t>
            </a:r>
            <a:r>
              <a:rPr lang="pt-BR" sz="11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dmed</a:t>
            </a:r>
            <a:r>
              <a:rPr lang="pt-BR" sz="11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dgbank</a:t>
            </a:r>
            <a:r>
              <a:rPr lang="pt-BR" sz="110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sider</a:t>
            </a:r>
            <a:r>
              <a:rPr lang="pt-BR" sz="1100" dirty="0">
                <a:latin typeface="Consolas" pitchFamily="49" charset="0"/>
              </a:rPr>
              <a:t>: &lt;http://www4.wiwiss.fu-berlin.de/sider/resource/sider/&gt;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dbpprop</a:t>
            </a:r>
            <a:r>
              <a:rPr lang="pt-BR" sz="1100" dirty="0">
                <a:latin typeface="Consolas" pitchFamily="49" charset="0"/>
              </a:rPr>
              <a:t>: &lt;http://dbpedia.org/property/&gt;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1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SELECT  ?</a:t>
            </a:r>
            <a:r>
              <a:rPr lang="pt-BR" sz="1100" dirty="0" err="1">
                <a:latin typeface="Consolas" pitchFamily="49" charset="0"/>
              </a:rPr>
              <a:t>dg_act_ing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dg_mtb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dg_frm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sd_eff</a:t>
            </a:r>
            <a:endParaRPr lang="pt-BR" sz="11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&lt;http://www4.wiwiss.fu-berlin.de/dailymed/sparql&gt; </a:t>
            </a:r>
            <a:r>
              <a:rPr lang="pt-BR" sz="1100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?dg  </a:t>
            </a:r>
            <a:r>
              <a:rPr lang="pt-BR" sz="1100" dirty="0" err="1">
                <a:latin typeface="Consolas" pitchFamily="49" charset="0"/>
              </a:rPr>
              <a:t>dmed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fullName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1100" b="1" dirty="0" err="1">
                <a:solidFill>
                  <a:srgbClr val="FF0000"/>
                </a:solidFill>
                <a:latin typeface="Consolas" pitchFamily="49" charset="0"/>
              </a:rPr>
              <a:t>Cefadroxil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</a:t>
            </a:r>
            <a:r>
              <a:rPr lang="pt-BR" sz="1100" dirty="0" err="1">
                <a:latin typeface="Consolas" pitchFamily="49" charset="0"/>
              </a:rPr>
              <a:t>dmed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activeIngredient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dgai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</a:t>
            </a:r>
            <a:r>
              <a:rPr lang="pt-BR" sz="1100" dirty="0" err="1">
                <a:latin typeface="Consolas" pitchFamily="49" charset="0"/>
              </a:rPr>
              <a:t>dmed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genericDrug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gdg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</a:t>
            </a:r>
            <a:r>
              <a:rPr lang="pt-BR" sz="1100" dirty="0" err="1">
                <a:latin typeface="Consolas" pitchFamily="49" charset="0"/>
              </a:rPr>
              <a:t>owl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sameAs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sa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?</a:t>
            </a:r>
            <a:r>
              <a:rPr lang="pt-BR" sz="1100" dirty="0" err="1">
                <a:latin typeface="Consolas" pitchFamily="49" charset="0"/>
              </a:rPr>
              <a:t>dgai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rdfs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label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dg_act_ing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&lt;http://www4.wiwiss.fu-berlin.de/drugbank/sparql&gt;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?</a:t>
            </a:r>
            <a:r>
              <a:rPr lang="pt-BR" sz="1100" dirty="0" err="1">
                <a:latin typeface="Consolas" pitchFamily="49" charset="0"/>
              </a:rPr>
              <a:t>gdg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dgbank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chemicalFormula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dg_frm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OPTIONAL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&lt;http://www4.wiwiss.fu-berlin.de/sider/sparql&gt;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?</a:t>
            </a:r>
            <a:r>
              <a:rPr lang="pt-BR" sz="1100" dirty="0" err="1">
                <a:latin typeface="Consolas" pitchFamily="49" charset="0"/>
              </a:rPr>
              <a:t>sa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sider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sideEffect</a:t>
            </a:r>
            <a:r>
              <a:rPr lang="pt-BR" sz="1100" dirty="0">
                <a:latin typeface="Consolas" pitchFamily="49" charset="0"/>
              </a:rPr>
              <a:t> ?se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?se </a:t>
            </a:r>
            <a:r>
              <a:rPr lang="pt-BR" sz="1100" dirty="0" err="1">
                <a:latin typeface="Consolas" pitchFamily="49" charset="0"/>
              </a:rPr>
              <a:t>sider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sideEffectName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sd_eff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OPTIONAL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&lt;http://dbpedia.org/sparql&gt;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?</a:t>
            </a:r>
            <a:r>
              <a:rPr lang="pt-BR" sz="1100" dirty="0" err="1">
                <a:latin typeface="Consolas" pitchFamily="49" charset="0"/>
              </a:rPr>
              <a:t>sa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dbpprop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metabolism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dg_mtb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}</a:t>
            </a:r>
          </a:p>
        </p:txBody>
      </p:sp>
      <p:sp>
        <p:nvSpPr>
          <p:cNvPr id="295944" name="CaixaDeTexto 4"/>
          <p:cNvSpPr txBox="1">
            <a:spLocks noChangeArrowheads="1"/>
          </p:cNvSpPr>
          <p:nvPr/>
        </p:nvSpPr>
        <p:spPr bwMode="auto">
          <a:xfrm>
            <a:off x="71438" y="2273300"/>
            <a:ext cx="2319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Georgia" pitchFamily="18" charset="0"/>
              </a:rPr>
              <a:t>Consulta sobre OD</a:t>
            </a:r>
          </a:p>
        </p:txBody>
      </p:sp>
      <p:sp>
        <p:nvSpPr>
          <p:cNvPr id="295945" name="CaixaDeTexto 5"/>
          <p:cNvSpPr txBox="1">
            <a:spLocks noChangeArrowheads="1"/>
          </p:cNvSpPr>
          <p:nvPr/>
        </p:nvSpPr>
        <p:spPr bwMode="auto">
          <a:xfrm>
            <a:off x="3071813" y="6386513"/>
            <a:ext cx="5146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Georgia" pitchFamily="18" charset="0"/>
              </a:rPr>
              <a:t>Consulta  federada  sobre  OA (SPARQL 1.1)</a:t>
            </a:r>
          </a:p>
        </p:txBody>
      </p:sp>
      <p:sp>
        <p:nvSpPr>
          <p:cNvPr id="8" name="Seta dobrada 7"/>
          <p:cNvSpPr/>
          <p:nvPr/>
        </p:nvSpPr>
        <p:spPr>
          <a:xfrm rot="10800000" flipH="1">
            <a:off x="1285852" y="2786058"/>
            <a:ext cx="1214446" cy="1285884"/>
          </a:xfrm>
          <a:prstGeom prst="bentArrow">
            <a:avLst>
              <a:gd name="adj1" fmla="val 29183"/>
              <a:gd name="adj2" fmla="val 25523"/>
              <a:gd name="adj3" fmla="val 34412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Título 1"/>
          <p:cNvSpPr>
            <a:spLocks noGrp="1"/>
          </p:cNvSpPr>
          <p:nvPr>
            <p:ph type="title" idx="4294967295"/>
          </p:nvPr>
        </p:nvSpPr>
        <p:spPr>
          <a:xfrm>
            <a:off x="457200" y="357188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Componentes de um mediador</a:t>
            </a:r>
          </a:p>
        </p:txBody>
      </p:sp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1225550" y="1285875"/>
          <a:ext cx="6691313" cy="5429250"/>
        </p:xfrm>
        <a:graphic>
          <a:graphicData uri="http://schemas.openxmlformats.org/presentationml/2006/ole">
            <p:oleObj spid="_x0000_s281603" name="Visio" r:id="rId4" imgW="4840986" imgH="392811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787400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Processo para geração do plano de execução da consulta</a:t>
            </a:r>
            <a:endParaRPr lang="pt-BR" dirty="0"/>
          </a:p>
        </p:txBody>
      </p:sp>
      <p:graphicFrame>
        <p:nvGraphicFramePr>
          <p:cNvPr id="283650" name="Object 2"/>
          <p:cNvGraphicFramePr>
            <a:graphicFrameLocks noChangeAspect="1"/>
          </p:cNvGraphicFramePr>
          <p:nvPr/>
        </p:nvGraphicFramePr>
        <p:xfrm>
          <a:off x="214313" y="2560638"/>
          <a:ext cx="8718550" cy="2441575"/>
        </p:xfrm>
        <a:graphic>
          <a:graphicData uri="http://schemas.openxmlformats.org/presentationml/2006/ole">
            <p:oleObj spid="_x0000_s283650" name="Visio" r:id="rId4" imgW="6284214" imgH="175958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2530" name="Picture 13" descr="map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 dobrada 6"/>
          <p:cNvSpPr/>
          <p:nvPr/>
        </p:nvSpPr>
        <p:spPr>
          <a:xfrm rot="10800000" flipH="1">
            <a:off x="2714612" y="4286256"/>
            <a:ext cx="1000132" cy="1011556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89799" name="Título 1"/>
          <p:cNvSpPr>
            <a:spLocks noGrp="1"/>
          </p:cNvSpPr>
          <p:nvPr>
            <p:ph type="title" idx="4294967295"/>
          </p:nvPr>
        </p:nvSpPr>
        <p:spPr>
          <a:xfrm>
            <a:off x="71438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Tradução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406" y="1135923"/>
            <a:ext cx="5572164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PREFIX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 &lt;http://arida.lia.ufc.br/diseases_drugs/&gt;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SELECT ?</a:t>
            </a:r>
            <a:r>
              <a:rPr lang="pt-BR" sz="1600" dirty="0" err="1">
                <a:latin typeface="Consolas" pitchFamily="49" charset="0"/>
              </a:rPr>
              <a:t>dg_act_ing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dg_mtb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dg_frm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sd_eff</a:t>
            </a:r>
            <a:r>
              <a:rPr lang="pt-BR" sz="16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?dg  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1600" b="1" dirty="0" err="1">
                <a:solidFill>
                  <a:srgbClr val="FF0000"/>
                </a:solidFill>
                <a:latin typeface="Consolas" pitchFamily="49" charset="0"/>
              </a:rPr>
              <a:t>Cefadroxil</a:t>
            </a:r>
            <a:r>
              <a:rPr lang="pt-BR" sz="1600" b="1" dirty="0">
                <a:solidFill>
                  <a:srgbClr val="FF0000"/>
                </a:solidFill>
                <a:latin typeface="Consolas" pitchFamily="49" charset="0"/>
              </a:rPr>
              <a:t>'</a:t>
            </a:r>
            <a:r>
              <a:rPr lang="pt-BR" sz="16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:formula ?</a:t>
            </a:r>
            <a:r>
              <a:rPr lang="pt-BR" sz="1600" dirty="0" err="1">
                <a:latin typeface="Consolas" pitchFamily="49" charset="0"/>
              </a:rPr>
              <a:t>dg_frm</a:t>
            </a:r>
            <a:r>
              <a:rPr lang="pt-BR" sz="1600" dirty="0">
                <a:latin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metabolism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dg_mtb</a:t>
            </a:r>
            <a:r>
              <a:rPr lang="pt-BR" sz="16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sideEffect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sdef</a:t>
            </a:r>
            <a:r>
              <a:rPr lang="pt-BR" sz="16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activeIngredient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dgai</a:t>
            </a:r>
            <a:r>
              <a:rPr lang="pt-BR" sz="16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?</a:t>
            </a:r>
            <a:r>
              <a:rPr lang="pt-BR" sz="1600" dirty="0" err="1">
                <a:latin typeface="Consolas" pitchFamily="49" charset="0"/>
              </a:rPr>
              <a:t>dgai</a:t>
            </a:r>
            <a:r>
              <a:rPr lang="pt-BR" sz="1600" dirty="0">
                <a:latin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dg_act_ing</a:t>
            </a:r>
            <a:r>
              <a:rPr lang="pt-BR" sz="16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?</a:t>
            </a:r>
            <a:r>
              <a:rPr lang="pt-BR" sz="1600" dirty="0" err="1">
                <a:latin typeface="Consolas" pitchFamily="49" charset="0"/>
              </a:rPr>
              <a:t>sdef</a:t>
            </a:r>
            <a:r>
              <a:rPr lang="pt-BR" sz="1600" dirty="0">
                <a:latin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</a:rPr>
              <a:t>ddg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sideEffectName</a:t>
            </a:r>
            <a:r>
              <a:rPr lang="pt-BR" sz="1600" dirty="0">
                <a:latin typeface="Consolas" pitchFamily="49" charset="0"/>
              </a:rPr>
              <a:t> ?</a:t>
            </a:r>
            <a:r>
              <a:rPr lang="pt-BR" sz="1600" dirty="0" err="1">
                <a:latin typeface="Consolas" pitchFamily="49" charset="0"/>
              </a:rPr>
              <a:t>sd_eff</a:t>
            </a:r>
            <a:r>
              <a:rPr lang="pt-BR" sz="16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}</a:t>
            </a: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4094163" y="2786063"/>
          <a:ext cx="4978400" cy="3971925"/>
        </p:xfrm>
        <a:graphic>
          <a:graphicData uri="http://schemas.openxmlformats.org/presentationml/2006/ole">
            <p:oleObj spid="_x0000_s289795" name="Visio" r:id="rId4" imgW="2374773" imgH="189452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35877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Reformulação da consulta</a:t>
            </a:r>
          </a:p>
        </p:txBody>
      </p:sp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1428750" y="1427163"/>
          <a:ext cx="7569200" cy="5289550"/>
        </p:xfrm>
        <a:graphic>
          <a:graphicData uri="http://schemas.openxmlformats.org/presentationml/2006/ole">
            <p:oleObj spid="_x0000_s290819" name="Visio" r:id="rId4" imgW="6154674" imgH="4302442" progId="">
              <p:embed/>
            </p:oleObj>
          </a:graphicData>
        </a:graphic>
      </p:graphicFrame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65088" y="1214438"/>
          <a:ext cx="2506662" cy="2000250"/>
        </p:xfrm>
        <a:graphic>
          <a:graphicData uri="http://schemas.openxmlformats.org/presentationml/2006/ole">
            <p:oleObj spid="_x0000_s290820" name="Visio" r:id="rId5" imgW="2374773" imgH="1894522" progId="">
              <p:embed/>
            </p:oleObj>
          </a:graphicData>
        </a:graphic>
      </p:graphicFrame>
      <p:sp>
        <p:nvSpPr>
          <p:cNvPr id="6" name="Seta para a direita 5"/>
          <p:cNvSpPr/>
          <p:nvPr/>
        </p:nvSpPr>
        <p:spPr>
          <a:xfrm rot="1369134">
            <a:off x="2793834" y="2332658"/>
            <a:ext cx="1116638" cy="68960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90825" name="CaixaDeTexto 6"/>
          <p:cNvSpPr txBox="1">
            <a:spLocks noChangeArrowheads="1"/>
          </p:cNvSpPr>
          <p:nvPr/>
        </p:nvSpPr>
        <p:spPr bwMode="auto">
          <a:xfrm>
            <a:off x="5822950" y="5314950"/>
            <a:ext cx="324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Georgia" pitchFamily="18" charset="0"/>
              </a:rPr>
              <a:t>Plano de consulta federado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30213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Otimização</a:t>
            </a:r>
          </a:p>
        </p:txBody>
      </p:sp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795338" y="1425575"/>
          <a:ext cx="7556500" cy="5291138"/>
        </p:xfrm>
        <a:graphic>
          <a:graphicData uri="http://schemas.openxmlformats.org/presentationml/2006/ole">
            <p:oleObj spid="_x0000_s291843" name="Visio" r:id="rId4" imgW="6177153" imgH="432625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>
                <a:solidFill>
                  <a:schemeClr val="bg1"/>
                </a:solidFill>
              </a:rPr>
              <a:t>5. Arquitetura de Linked Data Mashups baseada no uso de LIDMS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10274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LIDMS – Linked Data Mashup </a:t>
            </a:r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31232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543925" cy="4857750"/>
          </a:xfrm>
        </p:spPr>
        <p:txBody>
          <a:bodyPr/>
          <a:lstStyle/>
          <a:p>
            <a:pPr eaLnBrk="1" hangingPunct="1"/>
            <a:r>
              <a:rPr lang="pt-BR" smtClean="0"/>
              <a:t>Serviços web REST que combinam dados de múltiplas fontes e retornam o resultado no padrão de Linked Data.</a:t>
            </a:r>
          </a:p>
          <a:p>
            <a:pPr eaLnBrk="1" hangingPunct="1"/>
            <a:r>
              <a:rPr lang="pt-BR" smtClean="0"/>
              <a:t>Extração de dados baseada em parâmetros de entrada.</a:t>
            </a:r>
          </a:p>
          <a:p>
            <a:pPr eaLnBrk="1" hangingPunct="1"/>
            <a:r>
              <a:rPr lang="pt-BR" smtClean="0"/>
              <a:t>URIs constituídas de:</a:t>
            </a:r>
          </a:p>
          <a:p>
            <a:pPr lvl="1" eaLnBrk="1" hangingPunct="1"/>
            <a:r>
              <a:rPr lang="pt-BR" smtClean="0"/>
              <a:t>identificação do plano de consulta pré-definido a ser executado;</a:t>
            </a:r>
          </a:p>
          <a:p>
            <a:pPr lvl="1" eaLnBrk="1" hangingPunct="1"/>
            <a:r>
              <a:rPr lang="pt-BR" smtClean="0"/>
              <a:t>parâmetros que serão usados no plano de consulta;</a:t>
            </a:r>
          </a:p>
          <a:p>
            <a:pPr lvl="1" eaLnBrk="1" hangingPunct="1"/>
            <a:r>
              <a:rPr lang="pt-BR" smtClean="0"/>
              <a:t>formato de saída desejado.</a:t>
            </a:r>
          </a:p>
          <a:p>
            <a:pPr lvl="1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Arquitetura baseada no uso de LIDMS</a:t>
            </a:r>
            <a:endParaRPr lang="pt-BR" dirty="0"/>
          </a:p>
        </p:txBody>
      </p:sp>
      <p:graphicFrame>
        <p:nvGraphicFramePr>
          <p:cNvPr id="280578" name="Object 2"/>
          <p:cNvGraphicFramePr>
            <a:graphicFrameLocks noChangeAspect="1"/>
          </p:cNvGraphicFramePr>
          <p:nvPr/>
        </p:nvGraphicFramePr>
        <p:xfrm>
          <a:off x="566738" y="1714500"/>
          <a:ext cx="7934325" cy="5019675"/>
        </p:xfrm>
        <a:graphic>
          <a:graphicData uri="http://schemas.openxmlformats.org/presentationml/2006/ole">
            <p:oleObj spid="_x0000_s280578" name="Visio" r:id="rId4" imgW="4435983" imgH="280638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LEXEN </a:t>
            </a:r>
            <a:r>
              <a:rPr lang="pt-BR" sz="2800" smtClean="0"/>
              <a:t>– LIDMS Execution Environment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>
            <a:normAutofit/>
          </a:bodyPr>
          <a:lstStyle/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recebimento de URI;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processamento de URI;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carregamento do plano identificado;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substituição dos </a:t>
            </a:r>
            <a:r>
              <a:rPr lang="pt-BR" dirty="0" smtClean="0">
                <a:solidFill>
                  <a:srgbClr val="FF0000"/>
                </a:solidFill>
              </a:rPr>
              <a:t>parâmetros nomeados</a:t>
            </a:r>
            <a:r>
              <a:rPr lang="pt-BR" dirty="0" smtClean="0"/>
              <a:t> pelos seus valores no plano;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execução do plano;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formatação dos resultados;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retorno dos resultados.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dirty="0" smtClean="0"/>
              <a:t>(v) a (vii) – </a:t>
            </a:r>
            <a:r>
              <a:rPr lang="pt-BR" dirty="0" smtClean="0">
                <a:solidFill>
                  <a:srgbClr val="FF0000"/>
                </a:solidFill>
              </a:rPr>
              <a:t>fluxo</a:t>
            </a:r>
            <a:r>
              <a:rPr lang="pt-BR" dirty="0" smtClean="0"/>
              <a:t> de execução em </a:t>
            </a:r>
            <a:r>
              <a:rPr lang="pt-BR" dirty="0" err="1" smtClean="0">
                <a:solidFill>
                  <a:srgbClr val="FF0000"/>
                </a:solidFill>
              </a:rPr>
              <a:t>pipeline</a:t>
            </a:r>
            <a:r>
              <a:rPr lang="pt-BR" dirty="0" smtClean="0"/>
              <a:t>.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dirty="0" smtClean="0"/>
              <a:t>Uso de </a:t>
            </a:r>
            <a:r>
              <a:rPr lang="pt-BR" dirty="0" err="1" smtClean="0">
                <a:solidFill>
                  <a:srgbClr val="FF0000"/>
                </a:solidFill>
              </a:rPr>
              <a:t>cache</a:t>
            </a:r>
            <a:r>
              <a:rPr lang="pt-BR" dirty="0" smtClean="0">
                <a:solidFill>
                  <a:srgbClr val="FF0000"/>
                </a:solidFill>
              </a:rPr>
              <a:t> de planos de consulta federados</a:t>
            </a:r>
            <a:r>
              <a:rPr lang="pt-BR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Geração de LIDMS</a:t>
            </a:r>
          </a:p>
        </p:txBody>
      </p:sp>
      <p:sp>
        <p:nvSpPr>
          <p:cNvPr id="31949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Integração semântica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Esquema conceitual representado por ontologia de domínio (OD);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Cada fonte de dados descritas por uma ontologia fonte (OF) disponibilizada como Linked Data e descrevendo dados exportados pela fonte;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Correspondências entre OD e OFs especificadas por um conjunto de mapeamentos.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pt-BR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Título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Geração de LIDMS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" y="1285875"/>
            <a:ext cx="8501063" cy="5429250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Especificação conceitual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pt-BR" dirty="0" smtClean="0"/>
              <a:t>Visão de integração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Tripla &lt; </a:t>
            </a:r>
            <a:r>
              <a:rPr lang="pt-BR" dirty="0" smtClean="0">
                <a:solidFill>
                  <a:srgbClr val="FF0000"/>
                </a:solidFill>
              </a:rPr>
              <a:t>P, O, Q </a:t>
            </a:r>
            <a:r>
              <a:rPr lang="pt-BR" dirty="0" smtClean="0">
                <a:solidFill>
                  <a:schemeClr val="tx1"/>
                </a:solidFill>
              </a:rPr>
              <a:t>&gt;</a:t>
            </a:r>
          </a:p>
          <a:p>
            <a:pPr marL="1179576" lvl="3" indent="-20116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rgbClr val="FF0000"/>
                </a:solidFill>
              </a:rPr>
              <a:t>P</a:t>
            </a:r>
            <a:r>
              <a:rPr lang="pt-BR" dirty="0" smtClean="0">
                <a:solidFill>
                  <a:schemeClr val="tx1"/>
                </a:solidFill>
              </a:rPr>
              <a:t> – Parâmetros</a:t>
            </a:r>
          </a:p>
          <a:p>
            <a:pPr marL="1179576" lvl="3" indent="-20116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rgbClr val="FF0000"/>
                </a:solidFill>
              </a:rPr>
              <a:t>O</a:t>
            </a:r>
            <a:r>
              <a:rPr lang="pt-BR" dirty="0" smtClean="0">
                <a:solidFill>
                  <a:schemeClr val="tx1"/>
                </a:solidFill>
              </a:rPr>
              <a:t> – Ontologia que descreve o formato retornado</a:t>
            </a:r>
          </a:p>
          <a:p>
            <a:pPr marL="1179576" lvl="3" indent="-20116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rgbClr val="FF0000"/>
                </a:solidFill>
              </a:rPr>
              <a:t>Q </a:t>
            </a:r>
            <a:r>
              <a:rPr lang="pt-BR" dirty="0" smtClean="0">
                <a:solidFill>
                  <a:schemeClr val="tx1"/>
                </a:solidFill>
              </a:rPr>
              <a:t>– Consulta SPARQL parametrizada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Implementação dos LIDMS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pt-BR" dirty="0" smtClean="0"/>
              <a:t>Plano gerado automaticamente e previamente a partir da consulta SPARQL parametrizada sobre a OD.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/>
              <a:t>Processo semelhante ao usado na arquitetura de mediadores proposta.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pt-BR" dirty="0" smtClean="0"/>
              <a:t>Conversão do plano para </a:t>
            </a:r>
            <a:r>
              <a:rPr lang="pt-BR" dirty="0" err="1" smtClean="0"/>
              <a:t>Template</a:t>
            </a:r>
            <a:r>
              <a:rPr lang="pt-BR" dirty="0" smtClean="0"/>
              <a:t> do QEF para armazenamento em repositório específico.</a:t>
            </a:r>
            <a:endParaRPr 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z="2800" smtClean="0"/>
              <a:t>LIDMS relacionados a consultas parametrizadas sobre a Ontologia de Domínio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585788" y="2284413"/>
          <a:ext cx="7970837" cy="4144962"/>
        </p:xfrm>
        <a:graphic>
          <a:graphicData uri="http://schemas.openxmlformats.org/presentationml/2006/ole">
            <p:oleObj spid="_x0000_s284675" name="Visio" r:id="rId4" imgW="3783711" imgH="196659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4578" name="Picture 5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Especificação conceitual do LIDMS </a:t>
            </a:r>
            <a:r>
              <a:rPr lang="pt-BR" dirty="0" err="1" smtClean="0"/>
              <a:t>Drug</a:t>
            </a:r>
            <a:r>
              <a:rPr lang="pt-BR" dirty="0" smtClean="0"/>
              <a:t> </a:t>
            </a:r>
            <a:r>
              <a:rPr lang="pt-BR" dirty="0" err="1" smtClean="0"/>
              <a:t>Details</a:t>
            </a:r>
            <a:endParaRPr lang="pt-BR" dirty="0"/>
          </a:p>
        </p:txBody>
      </p:sp>
      <p:pic>
        <p:nvPicPr>
          <p:cNvPr id="325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928813"/>
            <a:ext cx="5857875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Plano de consulta federado</a:t>
            </a:r>
          </a:p>
        </p:txBody>
      </p:sp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736600" y="1500188"/>
          <a:ext cx="7553325" cy="5287962"/>
        </p:xfrm>
        <a:graphic>
          <a:graphicData uri="http://schemas.openxmlformats.org/presentationml/2006/ole">
            <p:oleObj spid="_x0000_s288770" name="Visio" r:id="rId4" imgW="6177153" imgH="4326255" progId="">
              <p:embed/>
            </p:oleObj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1698390"/>
            <a:ext cx="8429684" cy="50167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&lt;?</a:t>
            </a:r>
            <a:r>
              <a:rPr lang="pt-BR" sz="1600" dirty="0" err="1">
                <a:latin typeface="Consolas" pitchFamily="49" charset="0"/>
              </a:rPr>
              <a:t>xml</a:t>
            </a:r>
            <a:r>
              <a:rPr lang="pt-BR" sz="1600" dirty="0">
                <a:latin typeface="Consolas" pitchFamily="49" charset="0"/>
              </a:rPr>
              <a:t> version="1.0" </a:t>
            </a:r>
            <a:r>
              <a:rPr lang="pt-BR" sz="1600" dirty="0" err="1">
                <a:latin typeface="Consolas" pitchFamily="49" charset="0"/>
              </a:rPr>
              <a:t>encoding</a:t>
            </a:r>
            <a:r>
              <a:rPr lang="pt-BR" sz="1600" dirty="0">
                <a:latin typeface="Consolas" pitchFamily="49" charset="0"/>
              </a:rPr>
              <a:t>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&lt;</a:t>
            </a:r>
            <a:r>
              <a:rPr lang="pt-BR" sz="1600" dirty="0" err="1">
                <a:latin typeface="Consolas" pitchFamily="49" charset="0"/>
              </a:rPr>
              <a:t>QEPTemplate</a:t>
            </a:r>
            <a:r>
              <a:rPr lang="pt-BR" sz="1600" dirty="0">
                <a:latin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</a:rPr>
              <a:t>xmlns</a:t>
            </a:r>
            <a:r>
              <a:rPr lang="pt-BR" sz="1600" dirty="0">
                <a:latin typeface="Consolas" pitchFamily="49" charset="0"/>
              </a:rPr>
              <a:t>="http://giga03.lncc.br/DIP/WP4/CoDIMS-D"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     </a:t>
            </a:r>
            <a:r>
              <a:rPr lang="pt-BR" sz="1600" dirty="0" err="1">
                <a:latin typeface="Consolas" pitchFamily="49" charset="0"/>
              </a:rPr>
              <a:t>xmlns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="http://giga03.lncc.br/DIP/WP4/CoDIMS-D/Operator"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     </a:t>
            </a:r>
            <a:r>
              <a:rPr lang="pt-BR" sz="1600" dirty="0" err="1">
                <a:latin typeface="Consolas" pitchFamily="49" charset="0"/>
              </a:rPr>
              <a:t>xmlns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qep</a:t>
            </a:r>
            <a:r>
              <a:rPr lang="pt-BR" sz="1600" dirty="0">
                <a:latin typeface="Consolas" pitchFamily="49" charset="0"/>
              </a:rPr>
              <a:t>="http://giga03.lncc.br/DIP/WP4/CoDIMS-D/QEP"&gt;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&lt;</a:t>
            </a:r>
            <a:r>
              <a:rPr lang="pt-BR" sz="1600" dirty="0" err="1">
                <a:latin typeface="Consolas" pitchFamily="49" charset="0"/>
              </a:rPr>
              <a:t>qep</a:t>
            </a:r>
            <a:r>
              <a:rPr lang="pt-BR" sz="1600" dirty="0">
                <a:latin typeface="Consolas" pitchFamily="49" charset="0"/>
              </a:rPr>
              <a:t>:QEP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</a:t>
            </a:r>
            <a:r>
              <a:rPr lang="pt-BR" sz="1600" dirty="0" err="1">
                <a:latin typeface="Consolas" pitchFamily="49" charset="0"/>
              </a:rPr>
              <a:t>Initial</a:t>
            </a:r>
            <a:r>
              <a:rPr lang="pt-BR" sz="1600" dirty="0">
                <a:latin typeface="Consolas" pitchFamily="49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 id="1" </a:t>
            </a:r>
            <a:r>
              <a:rPr lang="pt-BR" sz="1600" dirty="0" err="1">
                <a:latin typeface="Consolas" pitchFamily="49" charset="0"/>
              </a:rPr>
              <a:t>prod</a:t>
            </a:r>
            <a:r>
              <a:rPr lang="pt-BR" sz="1600" dirty="0">
                <a:latin typeface="Consolas" pitchFamily="49" charset="0"/>
              </a:rPr>
              <a:t>="2"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&gt;Project&lt;/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ParameterList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 &lt;</a:t>
            </a:r>
            <a:r>
              <a:rPr lang="pt-BR" sz="1600" dirty="0" err="1">
                <a:latin typeface="Consolas" pitchFamily="49" charset="0"/>
              </a:rPr>
              <a:t>Variables</a:t>
            </a:r>
            <a:r>
              <a:rPr lang="pt-BR" sz="1600" dirty="0">
                <a:latin typeface="Consolas" pitchFamily="49" charset="0"/>
              </a:rPr>
              <a:t>&gt;</a:t>
            </a:r>
            <a:r>
              <a:rPr lang="pt-BR" sz="1600" dirty="0" err="1">
                <a:latin typeface="Consolas" pitchFamily="49" charset="0"/>
              </a:rPr>
              <a:t>dg_act_ing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</a:rPr>
              <a:t>dg_mtb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</a:rPr>
              <a:t>dg_frm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</a:rPr>
              <a:t>sd_eff</a:t>
            </a:r>
            <a:r>
              <a:rPr lang="pt-BR" sz="1600" dirty="0">
                <a:latin typeface="Consolas" pitchFamily="49" charset="0"/>
              </a:rPr>
              <a:t>&lt;/</a:t>
            </a:r>
            <a:r>
              <a:rPr lang="pt-BR" sz="1600" dirty="0" err="1">
                <a:latin typeface="Consolas" pitchFamily="49" charset="0"/>
              </a:rPr>
              <a:t>Variables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&lt;/</a:t>
            </a:r>
            <a:r>
              <a:rPr lang="pt-BR" sz="1600" dirty="0" err="1">
                <a:latin typeface="Consolas" pitchFamily="49" charset="0"/>
              </a:rPr>
              <a:t>ParameterList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&lt;/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 id="2" </a:t>
            </a:r>
            <a:r>
              <a:rPr lang="pt-BR" sz="1600" dirty="0" err="1">
                <a:latin typeface="Consolas" pitchFamily="49" charset="0"/>
              </a:rPr>
              <a:t>prod</a:t>
            </a:r>
            <a:r>
              <a:rPr lang="pt-BR" sz="1600" dirty="0">
                <a:latin typeface="Consolas" pitchFamily="49" charset="0"/>
              </a:rPr>
              <a:t>="3,4"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  <a:r>
              <a:rPr lang="pt-BR" sz="1600" dirty="0" err="1">
                <a:latin typeface="Consolas" pitchFamily="49" charset="0"/>
              </a:rPr>
              <a:t>BindLeftJoin</a:t>
            </a:r>
            <a:r>
              <a:rPr lang="pt-BR" sz="1600" dirty="0">
                <a:latin typeface="Consolas" pitchFamily="49" charset="0"/>
              </a:rPr>
              <a:t>&lt;/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&lt;/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 id="3" </a:t>
            </a:r>
            <a:r>
              <a:rPr lang="pt-BR" sz="1600" dirty="0" err="1">
                <a:latin typeface="Consolas" pitchFamily="49" charset="0"/>
              </a:rPr>
              <a:t>prod</a:t>
            </a:r>
            <a:r>
              <a:rPr lang="pt-BR" sz="1600" dirty="0">
                <a:latin typeface="Consolas" pitchFamily="49" charset="0"/>
              </a:rPr>
              <a:t>="5,6"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  <a:r>
              <a:rPr lang="pt-BR" sz="1600" dirty="0" err="1">
                <a:latin typeface="Consolas" pitchFamily="49" charset="0"/>
              </a:rPr>
              <a:t>BindLeftJoin</a:t>
            </a:r>
            <a:r>
              <a:rPr lang="pt-BR" sz="1600" dirty="0">
                <a:latin typeface="Consolas" pitchFamily="49" charset="0"/>
              </a:rPr>
              <a:t>&lt;/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&lt;/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28625" y="642938"/>
            <a:ext cx="8143875" cy="9271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Plano de Execução de Consulta</a:t>
            </a:r>
            <a:br>
              <a:rPr lang="pt-BR" dirty="0" smtClean="0"/>
            </a:br>
            <a:r>
              <a:rPr lang="pt-BR" dirty="0" smtClean="0"/>
              <a:t>representado como QEF </a:t>
            </a:r>
            <a:r>
              <a:rPr lang="pt-BR" dirty="0" err="1" smtClean="0"/>
              <a:t>Template</a:t>
            </a:r>
            <a:endParaRPr 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7840" y="1357298"/>
            <a:ext cx="8731878" cy="54784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&lt;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 id="7" </a:t>
            </a:r>
            <a:r>
              <a:rPr lang="pt-BR" sz="1400" dirty="0" err="1">
                <a:latin typeface="Consolas" pitchFamily="49" charset="0"/>
              </a:rPr>
              <a:t>prod</a:t>
            </a:r>
            <a:r>
              <a:rPr lang="pt-BR" sz="1400" dirty="0">
                <a:latin typeface="Consolas" pitchFamily="49" charset="0"/>
              </a:rPr>
              <a:t>="0" </a:t>
            </a:r>
            <a:r>
              <a:rPr lang="pt-BR" sz="1400" dirty="0" err="1">
                <a:latin typeface="Consolas" pitchFamily="49" charset="0"/>
              </a:rPr>
              <a:t>type</a:t>
            </a:r>
            <a:r>
              <a:rPr lang="pt-BR" sz="1400" dirty="0">
                <a:latin typeface="Consolas" pitchFamily="49" charset="0"/>
              </a:rPr>
              <a:t>="</a:t>
            </a:r>
            <a:r>
              <a:rPr lang="pt-BR" sz="1400" dirty="0" err="1">
                <a:latin typeface="Consolas" pitchFamily="49" charset="0"/>
              </a:rPr>
              <a:t>Scan</a:t>
            </a:r>
            <a:r>
              <a:rPr lang="pt-BR" sz="1400" dirty="0">
                <a:latin typeface="Consolas" pitchFamily="49" charset="0"/>
              </a:rPr>
              <a:t>" </a:t>
            </a:r>
            <a:r>
              <a:rPr lang="pt-BR" sz="1400" dirty="0" err="1">
                <a:latin typeface="Consolas" pitchFamily="49" charset="0"/>
              </a:rPr>
              <a:t>numberTuples</a:t>
            </a:r>
            <a:r>
              <a:rPr lang="pt-BR" sz="1400" dirty="0">
                <a:latin typeface="Consolas" pitchFamily="49" charset="0"/>
              </a:rPr>
              <a:t>="?"&gt;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&lt;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dirty="0" err="1">
                <a:latin typeface="Consolas" pitchFamily="49" charset="0"/>
              </a:rPr>
              <a:t>Service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&lt;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dirty="0" err="1">
                <a:latin typeface="Consolas" pitchFamily="49" charset="0"/>
              </a:rPr>
              <a:t>SparqlEndpoint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&gt;http://www4.wiwiss.fu-berlin.de/dailymed/sparql&lt;/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&lt;![CDATA[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PREFIX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PREFIX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PREFIX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</a:t>
            </a:r>
            <a:r>
              <a:rPr lang="pt-BR" sz="1400" dirty="0" err="1">
                <a:latin typeface="Consolas" pitchFamily="49" charset="0"/>
              </a:rPr>
              <a:t>select</a:t>
            </a:r>
            <a:r>
              <a:rPr lang="pt-BR" sz="1400" dirty="0">
                <a:latin typeface="Consolas" pitchFamily="49" charset="0"/>
              </a:rPr>
              <a:t> * </a:t>
            </a:r>
            <a:r>
              <a:rPr lang="pt-BR" sz="1400" dirty="0" err="1">
                <a:latin typeface="Consolas" pitchFamily="49" charset="0"/>
              </a:rPr>
              <a:t>where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?dg  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fullName</a:t>
            </a:r>
            <a:r>
              <a:rPr lang="pt-BR" sz="1400" dirty="0">
                <a:latin typeface="Consolas" pitchFamily="49" charset="0"/>
              </a:rPr>
              <a:t>        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?: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drug_name</a:t>
            </a:r>
            <a:r>
              <a:rPr lang="pt-BR" sz="14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     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activeIngredient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     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genericDrug</a:t>
            </a:r>
            <a:r>
              <a:rPr lang="pt-BR" sz="1400" dirty="0">
                <a:latin typeface="Consolas" pitchFamily="49" charset="0"/>
              </a:rPr>
              <a:t>     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     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sameAs</a:t>
            </a:r>
            <a:r>
              <a:rPr lang="pt-BR" sz="1400" dirty="0">
                <a:latin typeface="Consolas" pitchFamily="49" charset="0"/>
              </a:rPr>
              <a:t>           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label</a:t>
            </a:r>
            <a:r>
              <a:rPr lang="pt-BR" sz="1400" dirty="0">
                <a:latin typeface="Consolas" pitchFamily="49" charset="0"/>
              </a:rPr>
              <a:t>            ?</a:t>
            </a:r>
            <a:r>
              <a:rPr lang="pt-BR" sz="1400" dirty="0" err="1">
                <a:latin typeface="Consolas" pitchFamily="49" charset="0"/>
              </a:rPr>
              <a:t>dg_act_ing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]]&gt;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&lt;/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&lt;/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&lt;/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&gt;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&lt;/</a:t>
            </a:r>
            <a:r>
              <a:rPr lang="pt-BR" sz="1400" dirty="0" err="1">
                <a:latin typeface="Consolas" pitchFamily="49" charset="0"/>
              </a:rPr>
              <a:t>qep</a:t>
            </a:r>
            <a:r>
              <a:rPr lang="pt-BR" sz="1400" dirty="0">
                <a:latin typeface="Consolas" pitchFamily="49" charset="0"/>
              </a:rPr>
              <a:t>:QEP&gt;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QEPTemplate</a:t>
            </a:r>
            <a:r>
              <a:rPr lang="pt-BR" sz="1400" dirty="0">
                <a:latin typeface="Consolas" pitchFamily="49" charset="0"/>
              </a:rPr>
              <a:t>&gt;</a:t>
            </a:r>
          </a:p>
        </p:txBody>
      </p:sp>
      <p:sp>
        <p:nvSpPr>
          <p:cNvPr id="332804" name="Título 1"/>
          <p:cNvSpPr>
            <a:spLocks noGrp="1"/>
          </p:cNvSpPr>
          <p:nvPr>
            <p:ph type="title" idx="4294967295"/>
          </p:nvPr>
        </p:nvSpPr>
        <p:spPr>
          <a:xfrm>
            <a:off x="214313" y="358775"/>
            <a:ext cx="8715375" cy="1069975"/>
          </a:xfrm>
        </p:spPr>
        <p:txBody>
          <a:bodyPr/>
          <a:lstStyle/>
          <a:p>
            <a:pPr eaLnBrk="1" hangingPunct="1"/>
            <a:r>
              <a:rPr lang="pt-BR" sz="3200" smtClean="0"/>
              <a:t>Plano de Execução de Consulta</a:t>
            </a:r>
            <a:br>
              <a:rPr lang="pt-BR" sz="3200" smtClean="0"/>
            </a:br>
            <a:r>
              <a:rPr lang="pt-BR" sz="3200" smtClean="0"/>
              <a:t>representado como QEF Template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>
                <a:solidFill>
                  <a:schemeClr val="bg1"/>
                </a:solidFill>
              </a:rPr>
              <a:t>6. Execução de Planos de Consulta Federados sobre a Web de Dados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34850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928813"/>
            <a:ext cx="8858250" cy="485775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Evaluation</a:t>
            </a:r>
            <a:r>
              <a:rPr lang="pt-BR" dirty="0" smtClean="0"/>
              <a:t> Framework [PORTO et al., 2007]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Ambiente para definição e execução de planos de consulta em ambiente distribuído e acesso a fontes de dados heterogêneas.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Operadores algébricos e de controle (fluxo de dados).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Plano de consulta – árvore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Nós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o</a:t>
            </a:r>
            <a:r>
              <a:rPr lang="pt-BR" dirty="0" smtClean="0">
                <a:solidFill>
                  <a:schemeClr val="tx1"/>
                </a:solidFill>
              </a:rPr>
              <a:t>peradores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Folhas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pt-BR" dirty="0" smtClean="0">
                <a:solidFill>
                  <a:schemeClr val="tx1"/>
                </a:solidFill>
              </a:rPr>
              <a:t>fontes de dados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Arestas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relacionamentos entre operadores no modo produtor-consumidor</a:t>
            </a:r>
            <a:endParaRPr lang="pt-BR" dirty="0" smtClean="0">
              <a:solidFill>
                <a:schemeClr val="tx1"/>
              </a:solidFill>
            </a:endParaRP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Modelo </a:t>
            </a:r>
            <a:r>
              <a:rPr lang="pt-BR" dirty="0" err="1" smtClean="0"/>
              <a:t>iterador</a:t>
            </a:r>
            <a:r>
              <a:rPr lang="pt-BR" dirty="0" smtClean="0"/>
              <a:t> [GRAEFE, 1990]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Operações open, </a:t>
            </a:r>
            <a:r>
              <a:rPr lang="pt-BR" dirty="0" err="1" smtClean="0">
                <a:solidFill>
                  <a:schemeClr val="tx1"/>
                </a:solidFill>
              </a:rPr>
              <a:t>getNext</a:t>
            </a:r>
            <a:r>
              <a:rPr lang="pt-BR" dirty="0" smtClean="0">
                <a:solidFill>
                  <a:schemeClr val="tx1"/>
                </a:solidFill>
              </a:rPr>
              <a:t>, close, </a:t>
            </a:r>
            <a:r>
              <a:rPr lang="pt-BR" dirty="0" err="1" smtClean="0">
                <a:solidFill>
                  <a:schemeClr val="tx1"/>
                </a:solidFill>
              </a:rPr>
              <a:t>getMetadata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 smtClean="0">
                <a:solidFill>
                  <a:schemeClr val="tx1"/>
                </a:solidFill>
              </a:rPr>
              <a:t>setMetadata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336899" name="Imagem 3" descr="qe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714375"/>
            <a:ext cx="31877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3500438"/>
            <a:ext cx="642937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QEF - Planos de Execução de Consultas</a:t>
            </a:r>
            <a:endParaRPr lang="pt-BR" dirty="0"/>
          </a:p>
        </p:txBody>
      </p:sp>
      <p:sp>
        <p:nvSpPr>
          <p:cNvPr id="338947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500188"/>
            <a:ext cx="8643937" cy="4857750"/>
          </a:xfrm>
        </p:spPr>
        <p:txBody>
          <a:bodyPr/>
          <a:lstStyle/>
          <a:p>
            <a:pPr eaLnBrk="1" hangingPunct="1"/>
            <a:r>
              <a:rPr lang="en-US" smtClean="0"/>
              <a:t>Os planos de execução de consultas são modelados como </a:t>
            </a:r>
            <a:r>
              <a:rPr lang="en-US" i="1" smtClean="0"/>
              <a:t>workflows</a:t>
            </a:r>
            <a:r>
              <a:rPr lang="en-US" smtClean="0"/>
              <a:t> onde operadores são tarefas e o relacionamento  consumidor / produtor entre pares define o fluxo de execução.</a:t>
            </a:r>
            <a:endParaRPr lang="pt-BR" smtClean="0"/>
          </a:p>
        </p:txBody>
      </p:sp>
      <p:sp>
        <p:nvSpPr>
          <p:cNvPr id="338948" name="CaixaDeTexto 5"/>
          <p:cNvSpPr txBox="1">
            <a:spLocks noChangeArrowheads="1"/>
          </p:cNvSpPr>
          <p:nvPr/>
        </p:nvSpPr>
        <p:spPr bwMode="auto">
          <a:xfrm>
            <a:off x="714375" y="6488113"/>
            <a:ext cx="4181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latin typeface="Georgia" pitchFamily="18" charset="0"/>
              </a:rPr>
              <a:t>Fonte: </a:t>
            </a:r>
            <a:r>
              <a:rPr lang="pt-BR">
                <a:latin typeface="Georgia" pitchFamily="18" charset="0"/>
              </a:rPr>
              <a:t>[OLIVEIRA; PORTO, 2010]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QEF-LD</a:t>
            </a:r>
          </a:p>
        </p:txBody>
      </p:sp>
      <p:sp>
        <p:nvSpPr>
          <p:cNvPr id="340994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428750"/>
            <a:ext cx="88582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Extensão do QEF para trabalhar com Linked Data.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Revelou-se excelente para tuning de planos, pois não é necessário manipular os planos via API.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Buscamos: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800" smtClean="0"/>
              <a:t>Paralelismo intraoperador – uso de threads;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800" smtClean="0"/>
              <a:t>Redução do número de chamadas a endpoints remotos.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QEF-LD</a:t>
            </a:r>
          </a:p>
        </p:txBody>
      </p:sp>
      <p:sp>
        <p:nvSpPr>
          <p:cNvPr id="343042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428750"/>
            <a:ext cx="88582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Extensões: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Tipos RDF: BlankNode, Literal, URI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SPARQL Endpoint </a:t>
            </a:r>
            <a:r>
              <a:rPr lang="pt-BR" sz="2000" smtClean="0">
                <a:solidFill>
                  <a:srgbClr val="FF0000"/>
                </a:solidFill>
              </a:rPr>
              <a:t>Data Source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Service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BindJoin</a:t>
            </a:r>
            <a:r>
              <a:rPr lang="pt-BR" sz="2000" smtClean="0"/>
              <a:t> e </a:t>
            </a:r>
            <a:r>
              <a:rPr lang="pt-BR" sz="2000" smtClean="0">
                <a:solidFill>
                  <a:srgbClr val="FF0000"/>
                </a:solidFill>
              </a:rPr>
              <a:t>BindLeftJoin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SetBindJoin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Agrupamento de resultados do produtor esquerdo em um set de tamanho configurável.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Obtenção de tuplas do produtor direito relacionadas com as tuplas do set.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Junção entre ambos.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Union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Permite múltiplos produtores.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</a:t>
            </a:r>
            <a:r>
              <a:rPr lang="pt-BR" dirty="0" err="1" smtClean="0"/>
              <a:t>Service</a:t>
            </a:r>
            <a:r>
              <a:rPr lang="pt-BR" dirty="0" smtClean="0"/>
              <a:t> em QEF </a:t>
            </a:r>
            <a:r>
              <a:rPr lang="pt-BR" dirty="0" err="1" smtClean="0"/>
              <a:t>Template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0457" y="1739050"/>
            <a:ext cx="8234947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 id="1" </a:t>
            </a:r>
            <a:r>
              <a:rPr lang="pt-BR" sz="1400" dirty="0" err="1">
                <a:latin typeface="Consolas" pitchFamily="49" charset="0"/>
              </a:rPr>
              <a:t>prod</a:t>
            </a:r>
            <a:r>
              <a:rPr lang="pt-BR" sz="1400" dirty="0">
                <a:latin typeface="Consolas" pitchFamily="49" charset="0"/>
              </a:rPr>
              <a:t>="0" </a:t>
            </a:r>
            <a:r>
              <a:rPr lang="pt-BR" sz="1400" dirty="0" err="1">
                <a:latin typeface="Consolas" pitchFamily="49" charset="0"/>
              </a:rPr>
              <a:t>type</a:t>
            </a:r>
            <a:r>
              <a:rPr lang="pt-BR" sz="1400" dirty="0">
                <a:latin typeface="Consolas" pitchFamily="49" charset="0"/>
              </a:rPr>
              <a:t>="</a:t>
            </a:r>
            <a:r>
              <a:rPr lang="pt-BR" sz="1400" dirty="0" err="1">
                <a:latin typeface="Consolas" pitchFamily="49" charset="0"/>
              </a:rPr>
              <a:t>Scan</a:t>
            </a:r>
            <a:r>
              <a:rPr lang="pt-BR" sz="1400" dirty="0">
                <a:latin typeface="Consolas" pitchFamily="49" charset="0"/>
              </a:rPr>
              <a:t>" </a:t>
            </a:r>
            <a:r>
              <a:rPr lang="pt-BR" sz="1400" dirty="0" err="1">
                <a:latin typeface="Consolas" pitchFamily="49" charset="0"/>
              </a:rPr>
              <a:t>numberTuples</a:t>
            </a:r>
            <a:r>
              <a:rPr lang="pt-BR" sz="1400" dirty="0">
                <a:latin typeface="Consolas" pitchFamily="49" charset="0"/>
              </a:rPr>
              <a:t>="?"&gt;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Service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dirty="0" err="1">
                <a:latin typeface="Consolas" pitchFamily="49" charset="0"/>
              </a:rPr>
              <a:t>SparqlEndpoint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http://www4.wiwiss.fu-berlin.de/diseasome/sparql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&lt;![CDATA[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PREFIX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rdf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 &lt;http://www.w3.org/1999/02/22-rdf-syntax-ns#&gt;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PREFIX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dsome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SELECT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    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dsome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     FILTER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regex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(?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, ?: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dsname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, "i")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ORDER BY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]]&gt;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&lt;/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" descr="bi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6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9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BindJoin</a:t>
            </a:r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85750" y="1857375"/>
          <a:ext cx="4572000" cy="4851400"/>
        </p:xfrm>
        <a:graphic>
          <a:graphicData uri="http://schemas.openxmlformats.org/presentationml/2006/ole">
            <p:oleObj spid="_x0000_s304130" name="Visio" r:id="rId4" imgW="3118485" imgH="3307715" progId="">
              <p:embed/>
            </p:oleObj>
          </a:graphicData>
        </a:graphic>
      </p:graphicFrame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5286375" y="642938"/>
            <a:ext cx="2714625" cy="2928937"/>
            <a:chOff x="5286412" y="642918"/>
            <a:chExt cx="2714612" cy="2928958"/>
          </a:xfrm>
        </p:grpSpPr>
        <p:graphicFrame>
          <p:nvGraphicFramePr>
            <p:cNvPr id="304135" name="Object 7"/>
            <p:cNvGraphicFramePr>
              <a:graphicFrameLocks noChangeAspect="1"/>
            </p:cNvGraphicFramePr>
            <p:nvPr/>
          </p:nvGraphicFramePr>
          <p:xfrm>
            <a:off x="5544524" y="964994"/>
            <a:ext cx="2105046" cy="2606882"/>
          </p:xfrm>
          <a:graphic>
            <a:graphicData uri="http://schemas.openxmlformats.org/presentationml/2006/ole">
              <p:oleObj spid="_x0000_s304135" name="Visio" r:id="rId5" imgW="751713" imgH="931545" progId="Visio.Drawing.11">
                <p:link updateAutomatic="1"/>
              </p:oleObj>
            </a:graphicData>
          </a:graphic>
        </p:graphicFrame>
        <p:sp>
          <p:nvSpPr>
            <p:cNvPr id="304141" name="CaixaDeTexto 9"/>
            <p:cNvSpPr txBox="1">
              <a:spLocks noChangeArrowheads="1"/>
            </p:cNvSpPr>
            <p:nvPr/>
          </p:nvSpPr>
          <p:spPr bwMode="auto">
            <a:xfrm>
              <a:off x="5506430" y="642918"/>
              <a:ext cx="2494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Results from Service A</a:t>
              </a:r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286412" y="1428736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5572125" y="3643313"/>
          <a:ext cx="2527300" cy="1071562"/>
        </p:xfrm>
        <a:graphic>
          <a:graphicData uri="http://schemas.openxmlformats.org/presentationml/2006/ole">
            <p:oleObj spid="_x0000_s304136" name="Visio" r:id="rId5" imgW="1066038" imgH="451802" progId="Visio.Drawing.11">
              <p:link updateAutomatic="1"/>
            </p:oleObj>
          </a:graphicData>
        </a:graphic>
      </p:graphicFrame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5572125" y="4905375"/>
          <a:ext cx="874713" cy="1666875"/>
        </p:xfrm>
        <a:graphic>
          <a:graphicData uri="http://schemas.openxmlformats.org/presentationml/2006/ole">
            <p:oleObj spid="_x0000_s304137" name="Visio" r:id="rId5" imgW="319659" imgH="607695" progId="Visio.Drawing.11">
              <p:link updateAutomatic="1"/>
            </p:oleObj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6786563" y="4895850"/>
          <a:ext cx="2198687" cy="1571625"/>
        </p:xfrm>
        <a:graphic>
          <a:graphicData uri="http://schemas.openxmlformats.org/presentationml/2006/ole">
            <p:oleObj spid="_x0000_s304138" name="Visio" r:id="rId5" imgW="823722" imgH="589598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142875" y="1712913"/>
          <a:ext cx="4714875" cy="5002212"/>
        </p:xfrm>
        <a:graphic>
          <a:graphicData uri="http://schemas.openxmlformats.org/presentationml/2006/ole">
            <p:oleObj spid="_x0000_s297986" name="Visio" r:id="rId4" imgW="3118485" imgH="3307715" progId="">
              <p:embed/>
            </p:oleObj>
          </a:graphicData>
        </a:graphic>
      </p:graphicFrame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5786438" y="5357813"/>
          <a:ext cx="2500312" cy="857250"/>
        </p:xfrm>
        <a:graphic>
          <a:graphicData uri="http://schemas.openxmlformats.org/presentationml/2006/ole">
            <p:oleObj spid="_x0000_s297990" name="Visio" r:id="rId5" imgW="1549908" imgH="469582" progId="Visio.Drawing.11">
              <p:link updateAutomatic="1"/>
            </p:oleObj>
          </a:graphicData>
        </a:graphic>
      </p:graphicFrame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5715000" y="714375"/>
            <a:ext cx="2493963" cy="2928938"/>
            <a:chOff x="5715008" y="714356"/>
            <a:chExt cx="2494594" cy="2928958"/>
          </a:xfrm>
        </p:grpSpPr>
        <p:graphicFrame>
          <p:nvGraphicFramePr>
            <p:cNvPr id="297989" name="Object 5"/>
            <p:cNvGraphicFramePr>
              <a:graphicFrameLocks noChangeAspect="1"/>
            </p:cNvGraphicFramePr>
            <p:nvPr/>
          </p:nvGraphicFramePr>
          <p:xfrm>
            <a:off x="5753102" y="1036432"/>
            <a:ext cx="2105046" cy="2606882"/>
          </p:xfrm>
          <a:graphic>
            <a:graphicData uri="http://schemas.openxmlformats.org/presentationml/2006/ole">
              <p:oleObj spid="_x0000_s297989" name="Visio" r:id="rId5" imgW="751713" imgH="931545" progId="Visio.Drawing.11">
                <p:link updateAutomatic="1"/>
              </p:oleObj>
            </a:graphicData>
          </a:graphic>
        </p:graphicFrame>
        <p:sp>
          <p:nvSpPr>
            <p:cNvPr id="297995" name="CaixaDeTexto 7"/>
            <p:cNvSpPr txBox="1">
              <a:spLocks noChangeArrowheads="1"/>
            </p:cNvSpPr>
            <p:nvPr/>
          </p:nvSpPr>
          <p:spPr bwMode="auto">
            <a:xfrm>
              <a:off x="5715008" y="714356"/>
              <a:ext cx="2494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Results from Service A</a:t>
              </a:r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5786438" y="3916363"/>
            <a:ext cx="2495550" cy="1292225"/>
            <a:chOff x="5786446" y="3916924"/>
            <a:chExt cx="2495244" cy="1291678"/>
          </a:xfrm>
        </p:grpSpPr>
        <p:graphicFrame>
          <p:nvGraphicFramePr>
            <p:cNvPr id="297988" name="Object 4"/>
            <p:cNvGraphicFramePr>
              <a:graphicFrameLocks noChangeAspect="1"/>
            </p:cNvGraphicFramePr>
            <p:nvPr/>
          </p:nvGraphicFramePr>
          <p:xfrm>
            <a:off x="5786446" y="4286256"/>
            <a:ext cx="2495244" cy="922346"/>
          </p:xfrm>
          <a:graphic>
            <a:graphicData uri="http://schemas.openxmlformats.org/presentationml/2006/ole">
              <p:oleObj spid="_x0000_s297988" name="Visio" r:id="rId5" imgW="1369695" imgH="505778" progId="Visio.Drawing.11">
                <p:link updateAutomatic="1"/>
              </p:oleObj>
            </a:graphicData>
          </a:graphic>
        </p:graphicFrame>
        <p:sp>
          <p:nvSpPr>
            <p:cNvPr id="297994" name="Retângulo 8"/>
            <p:cNvSpPr>
              <a:spLocks noChangeArrowheads="1"/>
            </p:cNvSpPr>
            <p:nvPr/>
          </p:nvSpPr>
          <p:spPr bwMode="auto">
            <a:xfrm>
              <a:off x="5786446" y="3916924"/>
              <a:ext cx="24080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leftTuplesHashTables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4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142875" y="1712913"/>
          <a:ext cx="4714875" cy="5002212"/>
        </p:xfrm>
        <a:graphic>
          <a:graphicData uri="http://schemas.openxmlformats.org/presentationml/2006/ole">
            <p:oleObj spid="_x0000_s301058" name="Visio" r:id="rId4" imgW="3118485" imgH="3307715" progId="">
              <p:embed/>
            </p:oleObj>
          </a:graphicData>
        </a:graphic>
      </p:graphicFrame>
      <p:graphicFrame>
        <p:nvGraphicFramePr>
          <p:cNvPr id="297988" name="Object 3"/>
          <p:cNvGraphicFramePr>
            <a:graphicFrameLocks noChangeAspect="1"/>
          </p:cNvGraphicFramePr>
          <p:nvPr/>
        </p:nvGraphicFramePr>
        <p:xfrm>
          <a:off x="5072063" y="857250"/>
          <a:ext cx="2495550" cy="922338"/>
        </p:xfrm>
        <a:graphic>
          <a:graphicData uri="http://schemas.openxmlformats.org/presentationml/2006/ole">
            <p:oleObj spid="_x0000_s301059" name="Visio" r:id="rId5" imgW="1369695" imgH="505778" progId="Visio.Drawing.11">
              <p:link updateAutomatic="1"/>
            </p:oleObj>
          </a:graphicData>
        </a:graphic>
      </p:graphicFrame>
      <p:graphicFrame>
        <p:nvGraphicFramePr>
          <p:cNvPr id="299015" name="Object 4"/>
          <p:cNvGraphicFramePr>
            <a:graphicFrameLocks noChangeAspect="1"/>
          </p:cNvGraphicFramePr>
          <p:nvPr/>
        </p:nvGraphicFramePr>
        <p:xfrm>
          <a:off x="5072063" y="4178300"/>
          <a:ext cx="2298700" cy="2108200"/>
        </p:xfrm>
        <a:graphic>
          <a:graphicData uri="http://schemas.openxmlformats.org/presentationml/2006/ole">
            <p:oleObj spid="_x0000_s301060" name="Visio" r:id="rId5" imgW="1210056" imgH="1110298" progId="Visio.Drawing.11">
              <p:link updateAutomatic="1"/>
            </p:oleObj>
          </a:graphicData>
        </a:graphic>
      </p:graphicFrame>
      <p:graphicFrame>
        <p:nvGraphicFramePr>
          <p:cNvPr id="299017" name="Object 5"/>
          <p:cNvGraphicFramePr>
            <a:graphicFrameLocks noChangeAspect="1"/>
          </p:cNvGraphicFramePr>
          <p:nvPr/>
        </p:nvGraphicFramePr>
        <p:xfrm>
          <a:off x="5072063" y="1936750"/>
          <a:ext cx="2286000" cy="1992313"/>
        </p:xfrm>
        <a:graphic>
          <a:graphicData uri="http://schemas.openxmlformats.org/presentationml/2006/ole">
            <p:oleObj spid="_x0000_s301061" name="Visio" r:id="rId5" imgW="1138047" imgH="991870" progId="Visio.Drawing.11">
              <p:link updateAutomatic="1"/>
            </p:oleObj>
          </a:graphicData>
        </a:graphic>
      </p:graphicFrame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7600950" y="2714625"/>
            <a:ext cx="1257300" cy="2214563"/>
            <a:chOff x="7600299" y="2714620"/>
            <a:chExt cx="1257981" cy="2214578"/>
          </a:xfrm>
        </p:grpSpPr>
        <p:sp>
          <p:nvSpPr>
            <p:cNvPr id="301066" name="CaixaDeTexto 7"/>
            <p:cNvSpPr txBox="1">
              <a:spLocks noChangeArrowheads="1"/>
            </p:cNvSpPr>
            <p:nvPr/>
          </p:nvSpPr>
          <p:spPr bwMode="auto">
            <a:xfrm>
              <a:off x="7600299" y="2714620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latin typeface="Georgia" pitchFamily="18" charset="0"/>
                </a:rPr>
                <a:t>Results</a:t>
              </a:r>
            </a:p>
          </p:txBody>
        </p:sp>
        <p:graphicFrame>
          <p:nvGraphicFramePr>
            <p:cNvPr id="301063" name="Object 7"/>
            <p:cNvGraphicFramePr>
              <a:graphicFrameLocks noChangeAspect="1"/>
            </p:cNvGraphicFramePr>
            <p:nvPr/>
          </p:nvGraphicFramePr>
          <p:xfrm>
            <a:off x="7643834" y="3149120"/>
            <a:ext cx="1214446" cy="1780078"/>
          </p:xfrm>
          <a:graphic>
            <a:graphicData uri="http://schemas.openxmlformats.org/presentationml/2006/ole">
              <p:oleObj spid="_x0000_s301063" name="Visio" r:id="rId5" imgW="463677" imgH="679767" progId="Visio.Drawing.11">
                <p:link updateAutomatic="1"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90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2117725" y="2000250"/>
            <a:ext cx="3684588" cy="1220788"/>
            <a:chOff x="2117740" y="2000240"/>
            <a:chExt cx="3685200" cy="1220794"/>
          </a:xfrm>
        </p:grpSpPr>
        <p:graphicFrame>
          <p:nvGraphicFramePr>
            <p:cNvPr id="302083" name="Object 3"/>
            <p:cNvGraphicFramePr>
              <a:graphicFrameLocks noChangeAspect="1"/>
            </p:cNvGraphicFramePr>
            <p:nvPr/>
          </p:nvGraphicFramePr>
          <p:xfrm>
            <a:off x="2500298" y="2000240"/>
            <a:ext cx="3302642" cy="1220794"/>
          </p:xfrm>
          <a:graphic>
            <a:graphicData uri="http://schemas.openxmlformats.org/presentationml/2006/ole">
              <p:oleObj spid="_x0000_s302083" name="Visio" r:id="rId4" imgW="1369695" imgH="505778" progId="Visio.Drawing.11">
                <p:link updateAutomatic="1"/>
              </p:oleObj>
            </a:graphicData>
          </a:graphic>
        </p:graphicFrame>
        <p:sp>
          <p:nvSpPr>
            <p:cNvPr id="9" name="Seta para a direita 8"/>
            <p:cNvSpPr/>
            <p:nvPr/>
          </p:nvSpPr>
          <p:spPr>
            <a:xfrm>
              <a:off x="2117740" y="2441568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302092" name="Grupo 15"/>
          <p:cNvGrpSpPr>
            <a:grpSpLocks/>
          </p:cNvGrpSpPr>
          <p:nvPr/>
        </p:nvGrpSpPr>
        <p:grpSpPr bwMode="auto">
          <a:xfrm>
            <a:off x="117475" y="1685925"/>
            <a:ext cx="1811338" cy="2584450"/>
            <a:chOff x="117444" y="1685808"/>
            <a:chExt cx="1811351" cy="2584214"/>
          </a:xfrm>
        </p:grpSpPr>
        <p:graphicFrame>
          <p:nvGraphicFramePr>
            <p:cNvPr id="302089" name="Object 9"/>
            <p:cNvGraphicFramePr>
              <a:graphicFrameLocks noChangeAspect="1"/>
            </p:cNvGraphicFramePr>
            <p:nvPr/>
          </p:nvGraphicFramePr>
          <p:xfrm>
            <a:off x="428587" y="2071678"/>
            <a:ext cx="1500208" cy="2198344"/>
          </p:xfrm>
          <a:graphic>
            <a:graphicData uri="http://schemas.openxmlformats.org/presentationml/2006/ole">
              <p:oleObj spid="_x0000_s302089" name="Visio" r:id="rId4" imgW="463677" imgH="679767" progId="Visio.Drawing.11">
                <p:link updateAutomatic="1"/>
              </p:oleObj>
            </a:graphicData>
          </a:graphic>
        </p:graphicFrame>
        <p:sp>
          <p:nvSpPr>
            <p:cNvPr id="302097" name="CaixaDeTexto 7"/>
            <p:cNvSpPr txBox="1">
              <a:spLocks noChangeArrowheads="1"/>
            </p:cNvSpPr>
            <p:nvPr/>
          </p:nvSpPr>
          <p:spPr bwMode="auto">
            <a:xfrm>
              <a:off x="456499" y="1685808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latin typeface="Georgia" pitchFamily="18" charset="0"/>
                </a:rPr>
                <a:t>Results</a:t>
              </a:r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117444" y="2605082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2371725" y="3449638"/>
            <a:ext cx="3748088" cy="2693987"/>
            <a:chOff x="2371234" y="3448899"/>
            <a:chExt cx="3748059" cy="2694745"/>
          </a:xfrm>
        </p:grpSpPr>
        <p:graphicFrame>
          <p:nvGraphicFramePr>
            <p:cNvPr id="302088" name="Object 8"/>
            <p:cNvGraphicFramePr>
              <a:graphicFrameLocks noChangeAspect="1"/>
            </p:cNvGraphicFramePr>
            <p:nvPr/>
          </p:nvGraphicFramePr>
          <p:xfrm>
            <a:off x="3310041" y="4429132"/>
            <a:ext cx="2809252" cy="1714512"/>
          </p:xfrm>
          <a:graphic>
            <a:graphicData uri="http://schemas.openxmlformats.org/presentationml/2006/ole">
              <p:oleObj spid="_x0000_s302088" name="Visio" r:id="rId4" imgW="770001" imgH="469582" progId="Visio.Drawing.11">
                <p:link updateAutomatic="1"/>
              </p:oleObj>
            </a:graphicData>
          </a:graphic>
        </p:graphicFrame>
        <p:sp>
          <p:nvSpPr>
            <p:cNvPr id="13" name="Seta para baixo 12"/>
            <p:cNvSpPr/>
            <p:nvPr/>
          </p:nvSpPr>
          <p:spPr>
            <a:xfrm rot="18692740">
              <a:off x="2442672" y="3377461"/>
              <a:ext cx="714380" cy="85725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8575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Union</a:t>
            </a: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1214438" y="857250"/>
          <a:ext cx="6743700" cy="4000500"/>
        </p:xfrm>
        <a:graphic>
          <a:graphicData uri="http://schemas.openxmlformats.org/presentationml/2006/ole">
            <p:oleObj spid="_x0000_s307203" name="Visio" r:id="rId4" imgW="4846701" imgH="2875598" progId="">
              <p:embed/>
            </p:oleObj>
          </a:graphicData>
        </a:graphic>
      </p:graphicFrame>
      <p:sp>
        <p:nvSpPr>
          <p:cNvPr id="5" name="Seta para a direita 4"/>
          <p:cNvSpPr/>
          <p:nvPr/>
        </p:nvSpPr>
        <p:spPr>
          <a:xfrm>
            <a:off x="1479528" y="41179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765544" y="41306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6169036" y="41306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3740150" y="5146675"/>
          <a:ext cx="1644650" cy="1560513"/>
        </p:xfrm>
        <a:graphic>
          <a:graphicData uri="http://schemas.openxmlformats.org/presentationml/2006/ole">
            <p:oleObj spid="_x0000_s307206" name="Visio" r:id="rId5" imgW="715518" imgH="679767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/>
          <a:p>
            <a:pPr eaLnBrk="1" hangingPunct="1"/>
            <a:r>
              <a:rPr lang="pt-BR" sz="4400" smtClean="0">
                <a:solidFill>
                  <a:schemeClr val="bg1"/>
                </a:solidFill>
              </a:rPr>
              <a:t>7. Experimentos e Resultados</a:t>
            </a:r>
          </a:p>
        </p:txBody>
      </p:sp>
      <p:sp>
        <p:nvSpPr>
          <p:cNvPr id="359426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Título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Experimentos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285875"/>
            <a:ext cx="8472487" cy="54292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Consultas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Q1, Q2 e Q3 – </a:t>
            </a:r>
            <a:r>
              <a:rPr lang="pt-BR" dirty="0" err="1" smtClean="0"/>
              <a:t>Join</a:t>
            </a:r>
            <a:endParaRPr lang="pt-BR" dirty="0" smtClean="0"/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Q4, Q5 e Q6 – </a:t>
            </a:r>
            <a:r>
              <a:rPr lang="pt-BR" dirty="0" err="1" smtClean="0"/>
              <a:t>Left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endParaRPr lang="pt-BR" dirty="0" smtClean="0"/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Q7 e Q8 – </a:t>
            </a:r>
            <a:r>
              <a:rPr lang="pt-BR" dirty="0" err="1" smtClean="0"/>
              <a:t>Union</a:t>
            </a:r>
            <a:r>
              <a:rPr lang="pt-BR" dirty="0" smtClean="0"/>
              <a:t>	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Metodologia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Ambiente controlado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10 ciclos de execução para cada consulta / configuração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Cada ciclo com 2 execuções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Considerados os resultados semelhantes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err="1" smtClean="0"/>
              <a:t>Outliers</a:t>
            </a:r>
            <a:r>
              <a:rPr lang="pt-BR" dirty="0" smtClean="0"/>
              <a:t> excluídos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Dados de </a:t>
            </a:r>
            <a:r>
              <a:rPr lang="pt-BR" dirty="0" err="1" smtClean="0"/>
              <a:t>diseasome</a:t>
            </a:r>
            <a:r>
              <a:rPr lang="pt-BR" dirty="0" smtClean="0"/>
              <a:t>, </a:t>
            </a:r>
            <a:r>
              <a:rPr lang="pt-BR" dirty="0" err="1" smtClean="0"/>
              <a:t>dailymed</a:t>
            </a:r>
            <a:r>
              <a:rPr lang="pt-BR" dirty="0" smtClean="0"/>
              <a:t>, </a:t>
            </a:r>
            <a:r>
              <a:rPr lang="pt-BR" dirty="0" err="1" smtClean="0"/>
              <a:t>sider</a:t>
            </a:r>
            <a:r>
              <a:rPr lang="pt-BR" dirty="0" smtClean="0"/>
              <a:t>, </a:t>
            </a:r>
            <a:r>
              <a:rPr lang="pt-BR" dirty="0" err="1" smtClean="0"/>
              <a:t>drugbank</a:t>
            </a:r>
            <a:r>
              <a:rPr lang="pt-BR" dirty="0" smtClean="0"/>
              <a:t>, </a:t>
            </a:r>
            <a:r>
              <a:rPr lang="pt-BR" dirty="0" err="1" smtClean="0"/>
              <a:t>dblp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err="1" smtClean="0"/>
              <a:t>linkedgeodata</a:t>
            </a:r>
            <a:r>
              <a:rPr lang="pt-BR" dirty="0" smtClean="0"/>
              <a:t> e </a:t>
            </a:r>
            <a:r>
              <a:rPr lang="pt-BR" dirty="0" err="1" smtClean="0"/>
              <a:t>dbpedia</a:t>
            </a:r>
            <a:r>
              <a:rPr lang="pt-BR" dirty="0" smtClean="0"/>
              <a:t>.</a:t>
            </a:r>
          </a:p>
        </p:txBody>
      </p:sp>
      <p:pic>
        <p:nvPicPr>
          <p:cNvPr id="361475" name="Imagem 3" descr="results_01.jpg"/>
          <p:cNvPicPr>
            <a:picLocks noChangeAspect="1"/>
          </p:cNvPicPr>
          <p:nvPr/>
        </p:nvPicPr>
        <p:blipFill>
          <a:blip r:embed="rId3"/>
          <a:srcRect l="13858" t="10078" b="2521"/>
          <a:stretch>
            <a:fillRect/>
          </a:stretch>
        </p:blipFill>
        <p:spPr bwMode="auto">
          <a:xfrm>
            <a:off x="5835650" y="642938"/>
            <a:ext cx="330835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Q1 – Join – 43016 resultados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1472" y="2143116"/>
            <a:ext cx="7402989" cy="3693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PREFIX </a:t>
            </a:r>
            <a:r>
              <a:rPr lang="pt-BR" dirty="0" err="1">
                <a:latin typeface="Consolas" pitchFamily="49" charset="0"/>
              </a:rPr>
              <a:t>owl</a:t>
            </a:r>
            <a:r>
              <a:rPr lang="pt-BR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PREFIX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 &lt;http://www.w3.org/2003/01/geo/wgs84_pos#&gt;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SELECT ?s ?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SERVICE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</a:rPr>
              <a:t>&lt;http://linkedgeodata.arida.ufc.br/sparql&gt;  </a:t>
            </a:r>
            <a:r>
              <a:rPr lang="pt-BR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?s </a:t>
            </a:r>
            <a:r>
              <a:rPr lang="pt-BR" dirty="0" err="1">
                <a:latin typeface="Consolas" pitchFamily="49" charset="0"/>
              </a:rPr>
              <a:t>owl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sameAs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geo</a:t>
            </a:r>
            <a:r>
              <a:rPr lang="pt-BR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SERVICE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</a:rPr>
              <a:t>&lt;http://dbpedia.arida.ufc.br/sparql&gt; </a:t>
            </a:r>
            <a:r>
              <a:rPr lang="pt-BR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?</a:t>
            </a:r>
            <a:r>
              <a:rPr lang="pt-BR" dirty="0" err="1">
                <a:latin typeface="Consolas" pitchFamily="49" charset="0"/>
              </a:rPr>
              <a:t>geo</a:t>
            </a:r>
            <a:r>
              <a:rPr lang="pt-BR" dirty="0">
                <a:latin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    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Título 3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Q1 – Join – 43016 resultados 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71438" y="1142984"/>
          <a:ext cx="4500562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1142984"/>
          <a:ext cx="4357686" cy="271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1405" y="3971948"/>
          <a:ext cx="45005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4714874" y="3971948"/>
          <a:ext cx="4357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Q2 – Join – 6124 resultados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8596" y="2000240"/>
            <a:ext cx="8234947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diseasome</a:t>
            </a:r>
            <a:r>
              <a:rPr lang="pt-BR" sz="1400" dirty="0"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SELECT DISTINCT ?</a:t>
            </a:r>
            <a:r>
              <a:rPr lang="pt-BR" sz="1400" dirty="0" err="1">
                <a:latin typeface="Consolas" pitchFamily="49" charset="0"/>
              </a:rPr>
              <a:t>ds</a:t>
            </a:r>
            <a:r>
              <a:rPr lang="pt-BR" sz="1400" dirty="0">
                <a:latin typeface="Consolas" pitchFamily="49" charset="0"/>
              </a:rPr>
              <a:t> ?dg ?</a:t>
            </a:r>
            <a:r>
              <a:rPr lang="pt-BR" sz="1400" dirty="0" err="1">
                <a:latin typeface="Consolas" pitchFamily="49" charset="0"/>
              </a:rPr>
              <a:t>dgn</a:t>
            </a:r>
            <a:r>
              <a:rPr lang="pt-BR" sz="14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&lt;http://diseasome.arida.ufc.br/sparql&gt;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ds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diseasome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possibleDrug</a:t>
            </a:r>
            <a:r>
              <a:rPr lang="pt-BR" sz="1400" dirty="0">
                <a:latin typeface="Consolas" pitchFamily="49" charset="0"/>
              </a:rPr>
              <a:t> ?dg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fullName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bi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3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NoSemant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8050" y="249237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Q2 – Join – 6124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38" y="1071546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4714876" y="1071546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71438" y="3929066"/>
          <a:ext cx="4500562" cy="2857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3929066"/>
          <a:ext cx="4357686" cy="2857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Q3 – Join – 86516 resultados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571472" y="1523607"/>
            <a:ext cx="7643866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drugbank</a:t>
            </a:r>
            <a:r>
              <a:rPr lang="pt-BR" sz="140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 &lt;http://www4.wiwiss.fu-berlin.de/sider/resource/sider/&gt;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SELECT ?</a:t>
            </a:r>
            <a:r>
              <a:rPr lang="pt-BR" sz="1400" dirty="0" err="1">
                <a:latin typeface="Consolas" pitchFamily="49" charset="0"/>
              </a:rPr>
              <a:t>dgain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dgcf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sen</a:t>
            </a: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 </a:t>
            </a:r>
            <a:r>
              <a:rPr lang="pt-BR" sz="1400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activeIngredient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label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genericDrug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sameAs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&lt;http://sider.arida.ufc.br/sparql&gt;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sideEffect</a:t>
            </a:r>
            <a:r>
              <a:rPr lang="pt-BR" sz="1400" dirty="0">
                <a:latin typeface="Consolas" pitchFamily="49" charset="0"/>
              </a:rPr>
              <a:t> ?se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?se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sideEffectName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sen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drugbank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chemicalFormula</a:t>
            </a:r>
            <a:r>
              <a:rPr lang="pt-BR" sz="1400" dirty="0">
                <a:latin typeface="Consolas" pitchFamily="49" charset="0"/>
              </a:rPr>
              <a:t>  ?</a:t>
            </a:r>
            <a:r>
              <a:rPr lang="pt-BR" sz="1400" dirty="0" err="1">
                <a:latin typeface="Consolas" pitchFamily="49" charset="0"/>
              </a:rPr>
              <a:t>dgcf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Q3 – Join – 86516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38" y="1142984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4714876" y="1142984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71438" y="4000504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4000504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Título 3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Q4 – Left Join – 103631 resultados 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786314" y="1142984"/>
            <a:ext cx="4214841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 &lt;http://www.w3.org/2003/01/geo/wgs84_pos#&gt;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?s ?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&lt;http://linkedgeodata.arida.ufc.br/sparql&gt;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?s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sameAs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geo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&lt;http://dbpedia.arida.ufc.br/sparql&gt;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geo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    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4313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Q5 – Left Join – 14325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0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7140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786314" y="1142984"/>
            <a:ext cx="4286280" cy="251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diseasome</a:t>
            </a:r>
            <a:r>
              <a:rPr lang="pt-BR" sz="1050" dirty="0"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DISTINCT ?</a:t>
            </a:r>
            <a:r>
              <a:rPr lang="pt-BR" sz="1050" dirty="0" err="1">
                <a:latin typeface="Consolas" pitchFamily="49" charset="0"/>
              </a:rPr>
              <a:t>ds</a:t>
            </a:r>
            <a:r>
              <a:rPr lang="pt-BR" sz="1050" dirty="0">
                <a:latin typeface="Consolas" pitchFamily="49" charset="0"/>
              </a:rPr>
              <a:t> ?dg ?</a:t>
            </a:r>
            <a:r>
              <a:rPr lang="pt-BR" sz="1050" dirty="0" err="1">
                <a:latin typeface="Consolas" pitchFamily="49" charset="0"/>
              </a:rPr>
              <a:t>dgn</a:t>
            </a: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&lt;http://diseasome.arida.ufc.br/sparql&gt;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?</a:t>
            </a:r>
            <a:r>
              <a:rPr lang="pt-BR" sz="1050" dirty="0" err="1">
                <a:latin typeface="Consolas" pitchFamily="49" charset="0"/>
              </a:rPr>
              <a:t>ds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diseasome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possibleDrug</a:t>
            </a:r>
            <a:r>
              <a:rPr lang="pt-BR" sz="1050" dirty="0">
                <a:latin typeface="Consolas" pitchFamily="49" charset="0"/>
              </a:rPr>
              <a:t> ?dg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fullName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Q6 – Left Join – 99222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786314" y="1142984"/>
            <a:ext cx="4214842" cy="47782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rdfs</a:t>
            </a:r>
            <a:r>
              <a:rPr lang="pt-BR" sz="105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drugbank</a:t>
            </a:r>
            <a:r>
              <a:rPr lang="pt-BR" sz="105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 &lt;http://www4.wiwiss.fu-berlin.de/sider/resource/sider/&gt;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?</a:t>
            </a:r>
            <a:r>
              <a:rPr lang="pt-BR" sz="1050" dirty="0" err="1">
                <a:latin typeface="Consolas" pitchFamily="49" charset="0"/>
              </a:rPr>
              <a:t>dgain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dgcf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sen</a:t>
            </a: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activeIngredient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dgai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</a:t>
            </a:r>
            <a:r>
              <a:rPr lang="pt-BR" sz="1050" dirty="0" err="1">
                <a:latin typeface="Consolas" pitchFamily="49" charset="0"/>
              </a:rPr>
              <a:t>dgai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rdfs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label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dgain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genericDrug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gdg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sameAs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sa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&lt;http://sider.arida.ufc.br/sparql&gt;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sa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sideEffect</a:t>
            </a:r>
            <a:r>
              <a:rPr lang="pt-BR" sz="1050" dirty="0">
                <a:latin typeface="Consolas" pitchFamily="49" charset="0"/>
              </a:rPr>
              <a:t> ?se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?se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sideEffectName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sen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gdg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drugbank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chemicalFormula</a:t>
            </a:r>
            <a:r>
              <a:rPr lang="pt-BR" sz="1050" dirty="0">
                <a:latin typeface="Consolas" pitchFamily="49" charset="0"/>
              </a:rPr>
              <a:t>  ?</a:t>
            </a:r>
            <a:r>
              <a:rPr lang="pt-BR" sz="1050" dirty="0" err="1">
                <a:latin typeface="Consolas" pitchFamily="49" charset="0"/>
              </a:rPr>
              <a:t>dgcf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Q7 – Union – 5146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857752" y="1142984"/>
            <a:ext cx="4214842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owl</a:t>
            </a:r>
            <a:r>
              <a:rPr lang="pt-BR" sz="11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1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SELECT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?</a:t>
            </a:r>
            <a:r>
              <a:rPr lang="pt-BR" sz="1100" dirty="0" err="1">
                <a:latin typeface="Consolas" pitchFamily="49" charset="0"/>
              </a:rPr>
              <a:t>dn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genericName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?</a:t>
            </a:r>
            <a:r>
              <a:rPr lang="pt-BR" sz="1100" dirty="0" err="1">
                <a:latin typeface="Consolas" pitchFamily="49" charset="0"/>
              </a:rPr>
              <a:t>dn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 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Q8 – Union – 18327 resultados 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42844" y="10715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42844" y="39719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ângulo 8"/>
          <p:cNvSpPr/>
          <p:nvPr/>
        </p:nvSpPr>
        <p:spPr>
          <a:xfrm>
            <a:off x="4857752" y="1071825"/>
            <a:ext cx="4214842" cy="57861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PREFIX dc:   &lt;http://purl.org/dc/elements/1.1/&gt;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PREFIX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SELECT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where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&lt;http://dblp01.arida.ufc.br/sparql&gt;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^Aab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&lt;http://dblp02.arida.ufc.br/sparql&gt;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^Bab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&lt;http://dblp09.arida.ufc.br/sparql&gt;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^Iab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&lt;http://dblp10.arida.ufc.br/sparql&gt;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^Jab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/>
          <a:p>
            <a:pPr eaLnBrk="1" hangingPunct="1"/>
            <a:r>
              <a:rPr lang="pt-BR" sz="4400" smtClean="0">
                <a:solidFill>
                  <a:schemeClr val="bg1"/>
                </a:solidFill>
              </a:rPr>
              <a:t>8. Conclusão</a:t>
            </a:r>
          </a:p>
        </p:txBody>
      </p:sp>
      <p:sp>
        <p:nvSpPr>
          <p:cNvPr id="386050" name="Subtítulo 4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7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Considerações finais</a:t>
            </a:r>
          </a:p>
        </p:txBody>
      </p:sp>
      <p:sp>
        <p:nvSpPr>
          <p:cNvPr id="38809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QEF-LD 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Processador eficiente para planos de consulta federados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Usado em diferentes arquiteturas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Mediador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LIDMS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LEXEN - Ambiente de execução de LIDMS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Planos de consulta parametrizados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Cache de planos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0722" name="Picture 3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5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Experimentos em ambiente web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Melhorias de desempenho no 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Operadores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err="1" smtClean="0"/>
              <a:t>SetBindLeftJoin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</a:t>
            </a:r>
            <a:r>
              <a:rPr lang="pt-BR" dirty="0" err="1" smtClean="0"/>
              <a:t>adaptatividade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paralelismo </a:t>
            </a:r>
            <a:r>
              <a:rPr lang="pt-BR" dirty="0" err="1" smtClean="0"/>
              <a:t>interoperador</a:t>
            </a:r>
            <a:endParaRPr lang="pt-BR" dirty="0" smtClean="0"/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Implementar formas de consulta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 CONSTRUCT, DESCRIBE e ASK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err="1" smtClean="0"/>
              <a:t>Cache</a:t>
            </a:r>
            <a:r>
              <a:rPr lang="pt-BR" dirty="0" smtClean="0"/>
              <a:t> de dados e índices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Interface gráfica para criação / manipulação dos planos.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3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9219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LEXEN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Adicionar mais formatos de saída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RDF Store para metadados e visões materializadas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Ferramenta para construção de LIMDS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Construção de mediador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Links virtuais entre ontologias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Título 2"/>
          <p:cNvSpPr>
            <a:spLocks noGrp="1"/>
          </p:cNvSpPr>
          <p:nvPr>
            <p:ph type="title"/>
          </p:nvPr>
        </p:nvSpPr>
        <p:spPr>
          <a:xfrm>
            <a:off x="214313" y="2143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Referências</a:t>
            </a:r>
          </a:p>
        </p:txBody>
      </p:sp>
      <p:sp>
        <p:nvSpPr>
          <p:cNvPr id="394242" name="Espaço Reservado para Conteúdo 3"/>
          <p:cNvSpPr>
            <a:spLocks noGrp="1"/>
          </p:cNvSpPr>
          <p:nvPr>
            <p:ph idx="1"/>
          </p:nvPr>
        </p:nvSpPr>
        <p:spPr>
          <a:xfrm>
            <a:off x="142875" y="1285875"/>
            <a:ext cx="8858250" cy="52863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GÖRLITZ, O.; STAAB, S. Federated Data Management and Query Optimization for Linked Open Data. In: VAKALI, A.; JAIN, L. (Ed.). New Directions in Web Data Management 1. [S.l.]: Springer Berlin / Heidelberg, 2011, (Studies in Computational Intelligence, v. 331). p. 109–137. ISBN 978-3-642-17550-3.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GRAEFE, G. Encapsulation of parallelism in the volcano query processing system. In: Proceedings of the 1990 ACM SIGMOD international conference on Management of data. New York, NY, USA: ACM, 1990. (SIGMOD ’90), p. 102–111. ISBN 0-89791-365-5.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HARTIG, O.; BIZER, C.; FREYTAG, J.-C. Executing SPARQL Queries over the Web of Linked Data. In: BERNSTEIN, A. et al. (Ed.). The Semantic Web - ISWC 2009. [S.l.]: Springer Berlin / Heidelberg, 2009, (Lecture Notes in Computer Science, v. 5823). p. 293–309.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HEATH, T.; BIZER, C. Linked Data: Evolving the Web into a Global Data Space. 1st. ed. [S.l.]: Morgan &amp; Claypool, 2011. 136 p. ISBN 9781608454303.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JARRAR, M.; DIKAIAKOS, M. D. A Query Formulation Language for the Data Web. IEEE Transactions on Knowledge and Data Engineering, IEEE Computer Society, 2010.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LANGEGGER, A. A Flexible Architecture for Virtual Information Integration based on Semantic Web Concepts. Tese (Doutorado) — J. Kepler University Linz, 2010.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LENZERINI, M. Data integration: a theoretical perspective. In: Proceedings of the twenty-first ACM SIGMOD-SIGACT-SIGART symposium on Principles of database systems. New York, NY, USA: ACM, 2002. (PODS ’02), p. 233–246. ISBN 1-58113-507-6.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LE-PHUOC, D. et al. Rapid prototyping of semantic mash-ups through semantic web pipes. In: Proceedings of the 18th international conference on World wide web - WWW ’09. [S.l.]: ACM Press, 2009. p. 581–590. ISBN 9781605584874.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OLIVEIRA, D. E. de; PORTO, F. QEF User Manual. September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337" name="Imagem 13" descr="puzz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6072198" y="5500702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313" y="5572125"/>
            <a:ext cx="6035675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3600" i="1" dirty="0">
                <a:solidFill>
                  <a:srgbClr val="000000"/>
                </a:solidFill>
                <a:latin typeface="+mj-lt"/>
                <a:cs typeface="+mn-cs"/>
              </a:rPr>
              <a:t>Regis Pires Magalhães</a:t>
            </a:r>
          </a:p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2800" dirty="0">
                <a:solidFill>
                  <a:srgbClr val="000000"/>
                </a:solidFill>
                <a:latin typeface="Consolas" pitchFamily="49" charset="0"/>
                <a:cs typeface="+mn-cs"/>
              </a:rPr>
              <a:t>regispires@lia.ufc.br</a:t>
            </a:r>
          </a:p>
        </p:txBody>
      </p:sp>
      <p:grpSp>
        <p:nvGrpSpPr>
          <p:cNvPr id="398343" name="Group 7"/>
          <p:cNvGrpSpPr>
            <a:grpSpLocks/>
          </p:cNvGrpSpPr>
          <p:nvPr/>
        </p:nvGrpSpPr>
        <p:grpSpPr bwMode="auto">
          <a:xfrm>
            <a:off x="6175375" y="5668963"/>
            <a:ext cx="2728913" cy="927100"/>
            <a:chOff x="4770" y="3960"/>
            <a:chExt cx="924" cy="314"/>
          </a:xfrm>
        </p:grpSpPr>
        <p:pic>
          <p:nvPicPr>
            <p:cNvPr id="398345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70" y="3960"/>
              <a:ext cx="242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98346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7" y="4071"/>
              <a:ext cx="358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98347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37" y="4020"/>
              <a:ext cx="276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73250" y="96838"/>
            <a:ext cx="719931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Obrigado!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Dúvidas ou sugestões?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10177</TotalTime>
  <Words>2856</Words>
  <Application>Microsoft Office PowerPoint</Application>
  <PresentationFormat>On-screen Show (4:3)</PresentationFormat>
  <Paragraphs>767</Paragraphs>
  <Slides>93</Slides>
  <Notes>93</Notes>
  <HiddenSlides>0</HiddenSlides>
  <MMClips>0</MMClips>
  <ScaleCrop>false</ScaleCrop>
  <HeadingPairs>
    <vt:vector size="10" baseType="variant">
      <vt:variant>
        <vt:lpstr>Fontes usadas</vt:lpstr>
      </vt:variant>
      <vt:variant>
        <vt:i4>8</vt:i4>
      </vt:variant>
      <vt:variant>
        <vt:lpstr>Modelo de design</vt:lpstr>
      </vt:variant>
      <vt:variant>
        <vt:i4>2</vt:i4>
      </vt:variant>
      <vt:variant>
        <vt:lpstr>Vínculos</vt:lpstr>
      </vt:variant>
      <vt:variant>
        <vt:i4>15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19" baseType="lpstr">
      <vt:lpstr>Arial</vt:lpstr>
      <vt:lpstr>Trebuchet MS</vt:lpstr>
      <vt:lpstr>Georgia</vt:lpstr>
      <vt:lpstr>Wingdings 2</vt:lpstr>
      <vt:lpstr>Calibri</vt:lpstr>
      <vt:lpstr>Consolas</vt:lpstr>
      <vt:lpstr>Wingdings</vt:lpstr>
      <vt:lpstr>Courier New</vt:lpstr>
      <vt:lpstr>Urbano</vt:lpstr>
      <vt:lpstr>Urbano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Visio</vt:lpstr>
      <vt:lpstr>Uma Abordagem para Publicação de Visões RDF de Dados Relacionais</vt:lpstr>
      <vt:lpstr>Slide 2</vt:lpstr>
      <vt:lpstr>Agenda</vt:lpstr>
      <vt:lpstr>1. Introdução</vt:lpstr>
      <vt:lpstr>Slide 5</vt:lpstr>
      <vt:lpstr>Slide 6</vt:lpstr>
      <vt:lpstr>Slide 7</vt:lpstr>
      <vt:lpstr>Slide 8</vt:lpstr>
      <vt:lpstr>Slide 9</vt:lpstr>
      <vt:lpstr>Slide 10</vt:lpstr>
      <vt:lpstr>Slide 11</vt:lpstr>
      <vt:lpstr>Conceitos básicos</vt:lpstr>
      <vt:lpstr>Conceitos básicos</vt:lpstr>
      <vt:lpstr>Estudo de Caso</vt:lpstr>
      <vt:lpstr>Slide 15</vt:lpstr>
      <vt:lpstr>Problema</vt:lpstr>
      <vt:lpstr>Contribuições</vt:lpstr>
      <vt:lpstr>2. Fundamentação Teórica</vt:lpstr>
      <vt:lpstr>Web Semântica</vt:lpstr>
      <vt:lpstr>Resource Description Framework (RDF)</vt:lpstr>
      <vt:lpstr>RDF – Exemplo de um Grafo</vt:lpstr>
      <vt:lpstr>RDF - Sintaxes</vt:lpstr>
      <vt:lpstr>RDF Schema (RDFS)</vt:lpstr>
      <vt:lpstr>Web Ontology Language (OWL)</vt:lpstr>
      <vt:lpstr>Infraestrutura de Linked Data</vt:lpstr>
      <vt:lpstr>RDB to RDF Mapping Language (R2RML) </vt:lpstr>
      <vt:lpstr>R2RML</vt:lpstr>
      <vt:lpstr>R2RML – Visão Geral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3. Trabalhos Relacionados</vt:lpstr>
      <vt:lpstr>Estratégias para integração de dados sobre Linked Data</vt:lpstr>
      <vt:lpstr>Estratégias para integração de dados sobre Linked Data</vt:lpstr>
      <vt:lpstr>4. Arquitetura de Linked Data Mashups baseada no uso de Mediadores</vt:lpstr>
      <vt:lpstr>Arquitetura de três níveis baseada em ontologias  [PINHEIRO, 2011]</vt:lpstr>
      <vt:lpstr>Ontologia de Domínio para o mashup D&amp;D</vt:lpstr>
      <vt:lpstr>Consulta SPARQL parametrizada Q sobre a OD do mashup D&amp;D</vt:lpstr>
      <vt:lpstr>Ontologias de Aplicação do mashup D&amp;D</vt:lpstr>
      <vt:lpstr>Mapeamentos de mediação para o mashup de Drogas</vt:lpstr>
      <vt:lpstr>Slide 47</vt:lpstr>
      <vt:lpstr>Componentes de um mediador</vt:lpstr>
      <vt:lpstr>Processo para geração do plano de execução da consulta</vt:lpstr>
      <vt:lpstr>Tradução</vt:lpstr>
      <vt:lpstr>Reformulação da consulta</vt:lpstr>
      <vt:lpstr>Otimização</vt:lpstr>
      <vt:lpstr>5. Arquitetura de Linked Data Mashups baseada no uso de LIDMS</vt:lpstr>
      <vt:lpstr>LIDMS – Linked Data Mashup Services</vt:lpstr>
      <vt:lpstr>Arquitetura baseada no uso de LIDMS</vt:lpstr>
      <vt:lpstr>LEXEN – LIDMS Execution Environment</vt:lpstr>
      <vt:lpstr>Geração de LIDMS</vt:lpstr>
      <vt:lpstr>Geração de LIDMS</vt:lpstr>
      <vt:lpstr>LIDMS relacionados a consultas parametrizadas sobre a Ontologia de Domínio</vt:lpstr>
      <vt:lpstr>Especificação conceitual do LIDMS Drug Details</vt:lpstr>
      <vt:lpstr>Plano de consulta federado</vt:lpstr>
      <vt:lpstr>Plano de Execução de Consulta representado como QEF Template</vt:lpstr>
      <vt:lpstr>Plano de Execução de Consulta representado como QEF Template</vt:lpstr>
      <vt:lpstr>6. Execução de Planos de Consulta Federados sobre a Web de Dados</vt:lpstr>
      <vt:lpstr>QEF</vt:lpstr>
      <vt:lpstr>QEF - Planos de Execução de Consultas</vt:lpstr>
      <vt:lpstr>QEF-LD</vt:lpstr>
      <vt:lpstr>QEF-LD</vt:lpstr>
      <vt:lpstr>Operador Service em QEF Template</vt:lpstr>
      <vt:lpstr>BindJoin</vt:lpstr>
      <vt:lpstr>SetBindJoin</vt:lpstr>
      <vt:lpstr>SetBindJoin</vt:lpstr>
      <vt:lpstr>SetBindJoin</vt:lpstr>
      <vt:lpstr>Union</vt:lpstr>
      <vt:lpstr>7. Experimentos e Resultados</vt:lpstr>
      <vt:lpstr>Experimentos</vt:lpstr>
      <vt:lpstr>Q1 – Join – 43016 resultados </vt:lpstr>
      <vt:lpstr>Q1 – Join – 43016 resultados </vt:lpstr>
      <vt:lpstr>Q2 – Join – 6124 resultados </vt:lpstr>
      <vt:lpstr>Q2 – Join – 6124 resultados </vt:lpstr>
      <vt:lpstr>Q3 – Join – 86516 resultados </vt:lpstr>
      <vt:lpstr>Q3 – Join – 86516 resultados </vt:lpstr>
      <vt:lpstr>Q4 – Left Join – 103631 resultados </vt:lpstr>
      <vt:lpstr>Q5 – Left Join – 14325 resultados </vt:lpstr>
      <vt:lpstr>Q6 – Left Join – 99222 resultados </vt:lpstr>
      <vt:lpstr>Q7 – Union – 5146 resultados </vt:lpstr>
      <vt:lpstr>Q8 – Union – 18327 resultados </vt:lpstr>
      <vt:lpstr>8. Conclusão</vt:lpstr>
      <vt:lpstr>Considerações finais</vt:lpstr>
      <vt:lpstr>Trabalhos futuros</vt:lpstr>
      <vt:lpstr>Trabalhos futuros</vt:lpstr>
      <vt:lpstr>Referências</vt:lpstr>
      <vt:lpstr>Slide 93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rpm</dc:creator>
  <cp:lastModifiedBy>Luis</cp:lastModifiedBy>
  <cp:revision>1113</cp:revision>
  <dcterms:created xsi:type="dcterms:W3CDTF">2011-02-01T12:34:05Z</dcterms:created>
  <dcterms:modified xsi:type="dcterms:W3CDTF">2014-01-03T01:05:22Z</dcterms:modified>
</cp:coreProperties>
</file>