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7" r:id="rId5"/>
    <p:sldId id="281" r:id="rId6"/>
    <p:sldId id="296" r:id="rId7"/>
    <p:sldId id="289" r:id="rId8"/>
    <p:sldId id="260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07"/>
    <a:srgbClr val="FF7A02"/>
    <a:srgbClr val="0492D2"/>
    <a:srgbClr val="C4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28"/>
  </p:normalViewPr>
  <p:slideViewPr>
    <p:cSldViewPr snapToGrid="0" snapToObjects="1">
      <p:cViewPr>
        <p:scale>
          <a:sx n="50" d="100"/>
          <a:sy n="50" d="100"/>
        </p:scale>
        <p:origin x="3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D7725-3EE8-475A-B36C-7BC25DF70B9E}" type="doc">
      <dgm:prSet loTypeId="urn:microsoft.com/office/officeart/2005/8/layout/chevron1" loCatId="process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EFD45AE9-BA16-4F25-AEC9-2528DCEEBD99}">
      <dgm:prSet phldr="0"/>
      <dgm:spPr/>
      <dgm:t>
        <a:bodyPr/>
        <a:lstStyle/>
        <a:p>
          <a:r>
            <a:rPr lang="es-ES" dirty="0">
              <a:latin typeface="Avenir Book"/>
            </a:rPr>
            <a:t>El análisis del comportamiento delictivo a través de datos estructurados permite identificar patrones sociales y territoriales. Este proyecto busca comprender mejor las dinámicas de criminalidad en Ecuador usando información oficial y socioeconómica.</a:t>
          </a:r>
        </a:p>
      </dgm:t>
    </dgm:pt>
    <dgm:pt modelId="{5694A879-8FB7-459B-BA67-5589E95241B5}" type="parTrans" cxnId="{4791A515-985E-45CB-8FB5-BBFE5F0564F5}">
      <dgm:prSet/>
      <dgm:spPr/>
      <dgm:t>
        <a:bodyPr/>
        <a:lstStyle/>
        <a:p>
          <a:endParaRPr lang="es-EC"/>
        </a:p>
      </dgm:t>
    </dgm:pt>
    <dgm:pt modelId="{BCE9FB22-EACD-4224-8FD2-B338AD688CB8}" type="sibTrans" cxnId="{4791A515-985E-45CB-8FB5-BBFE5F0564F5}">
      <dgm:prSet/>
      <dgm:spPr/>
      <dgm:t>
        <a:bodyPr/>
        <a:lstStyle/>
        <a:p>
          <a:endParaRPr lang="es-EC"/>
        </a:p>
      </dgm:t>
    </dgm:pt>
    <dgm:pt modelId="{78D9F610-BF16-420F-94EA-D60BCCA7C6FB}">
      <dgm:prSet phldr="0"/>
      <dgm:spPr/>
      <dgm:t>
        <a:bodyPr/>
        <a:lstStyle/>
        <a:p>
          <a:r>
            <a:rPr lang="es-ES" dirty="0">
              <a:latin typeface="Avenir Book"/>
            </a:rPr>
            <a:t>Tecnologías: Apache Zeppelin, </a:t>
          </a:r>
          <a:r>
            <a:rPr lang="es-ES" dirty="0" err="1">
              <a:latin typeface="Avenir Book"/>
            </a:rPr>
            <a:t>Spark</a:t>
          </a:r>
          <a:r>
            <a:rPr lang="es-ES" dirty="0">
              <a:latin typeface="Avenir Book"/>
            </a:rPr>
            <a:t>, MySQL
-Datos: Encuesta Nacional de Empleo (ENEMDU)
Registros de personas detenidas y aprehendidas en Ecuador. Variables clave: nacionalidad, arma, instrucción, migración, etc.</a:t>
          </a:r>
        </a:p>
      </dgm:t>
    </dgm:pt>
    <dgm:pt modelId="{F27EC934-DBF8-4CCE-911B-1E54337FA29E}" type="sibTrans" cxnId="{DD92F82A-7D94-45A7-921A-6AEEEA78FC94}">
      <dgm:prSet/>
      <dgm:spPr/>
      <dgm:t>
        <a:bodyPr/>
        <a:lstStyle/>
        <a:p>
          <a:endParaRPr lang="es-EC"/>
        </a:p>
      </dgm:t>
    </dgm:pt>
    <dgm:pt modelId="{09447205-C254-4A7B-98F4-5AD617B6B27F}" type="parTrans" cxnId="{DD92F82A-7D94-45A7-921A-6AEEEA78FC94}">
      <dgm:prSet/>
      <dgm:spPr/>
      <dgm:t>
        <a:bodyPr/>
        <a:lstStyle/>
        <a:p>
          <a:endParaRPr lang="es-EC"/>
        </a:p>
      </dgm:t>
    </dgm:pt>
    <dgm:pt modelId="{7C29B928-6977-4CAD-BB01-B4564E5151F0}">
      <dgm:prSet phldr="0"/>
      <dgm:spPr/>
      <dgm:t>
        <a:bodyPr/>
        <a:lstStyle/>
        <a:p>
          <a:r>
            <a:rPr lang="es-ES">
              <a:latin typeface="Avenir Book"/>
            </a:rPr>
            <a:t>Generar </a:t>
          </a:r>
          <a:r>
            <a:rPr lang="es-ES" dirty="0">
              <a:latin typeface="Avenir Book"/>
            </a:rPr>
            <a:t>conocimiento útil a partir de datos reales para enfocarse en zonas críticas y fortalecer estrategias de prevención con base técnica y territorial.</a:t>
          </a:r>
        </a:p>
      </dgm:t>
    </dgm:pt>
    <dgm:pt modelId="{635B00A6-726B-421A-87CE-7F9462A7C351}" type="sibTrans" cxnId="{870FF8BA-E7C3-43F1-9036-ADCBC0E46DD8}">
      <dgm:prSet/>
      <dgm:spPr/>
      <dgm:t>
        <a:bodyPr/>
        <a:lstStyle/>
        <a:p>
          <a:endParaRPr lang="es-EC"/>
        </a:p>
      </dgm:t>
    </dgm:pt>
    <dgm:pt modelId="{A831E7D0-B18B-4737-860D-AB551C262707}" type="parTrans" cxnId="{870FF8BA-E7C3-43F1-9036-ADCBC0E46DD8}">
      <dgm:prSet/>
      <dgm:spPr/>
      <dgm:t>
        <a:bodyPr/>
        <a:lstStyle/>
        <a:p>
          <a:endParaRPr lang="es-EC"/>
        </a:p>
      </dgm:t>
    </dgm:pt>
    <dgm:pt modelId="{50AF7D8C-CBE3-40FF-BFA1-1A44F34F83D2}" type="pres">
      <dgm:prSet presAssocID="{B0BD7725-3EE8-475A-B36C-7BC25DF70B9E}" presName="Name0" presStyleCnt="0">
        <dgm:presLayoutVars>
          <dgm:dir/>
          <dgm:animLvl val="lvl"/>
          <dgm:resizeHandles val="exact"/>
        </dgm:presLayoutVars>
      </dgm:prSet>
      <dgm:spPr/>
    </dgm:pt>
    <dgm:pt modelId="{7A182D8D-F336-4AC2-9789-0B1DE7ABF80B}" type="pres">
      <dgm:prSet presAssocID="{EFD45AE9-BA16-4F25-AEC9-2528DCEEBD9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AA0E756-0244-42B1-81A1-857C54FC64A1}" type="pres">
      <dgm:prSet presAssocID="{BCE9FB22-EACD-4224-8FD2-B338AD688CB8}" presName="parTxOnlySpace" presStyleCnt="0"/>
      <dgm:spPr/>
    </dgm:pt>
    <dgm:pt modelId="{D77DE1DA-9164-4356-B454-82344CA71F82}" type="pres">
      <dgm:prSet presAssocID="{78D9F610-BF16-420F-94EA-D60BCCA7C6F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24A811-F05D-4DB9-91F7-4249F080EBC5}" type="pres">
      <dgm:prSet presAssocID="{F27EC934-DBF8-4CCE-911B-1E54337FA29E}" presName="parTxOnlySpace" presStyleCnt="0"/>
      <dgm:spPr/>
    </dgm:pt>
    <dgm:pt modelId="{D753F3B3-3F6B-4268-AB43-CE96603A5C4B}" type="pres">
      <dgm:prSet presAssocID="{7C29B928-6977-4CAD-BB01-B4564E5151F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91A515-985E-45CB-8FB5-BBFE5F0564F5}" srcId="{B0BD7725-3EE8-475A-B36C-7BC25DF70B9E}" destId="{EFD45AE9-BA16-4F25-AEC9-2528DCEEBD99}" srcOrd="0" destOrd="0" parTransId="{5694A879-8FB7-459B-BA67-5589E95241B5}" sibTransId="{BCE9FB22-EACD-4224-8FD2-B338AD688CB8}"/>
    <dgm:cxn modelId="{4FC32C19-19C7-46A9-9DF2-AA659BE55C5C}" type="presOf" srcId="{EFD45AE9-BA16-4F25-AEC9-2528DCEEBD99}" destId="{7A182D8D-F336-4AC2-9789-0B1DE7ABF80B}" srcOrd="0" destOrd="0" presId="urn:microsoft.com/office/officeart/2005/8/layout/chevron1"/>
    <dgm:cxn modelId="{DD92F82A-7D94-45A7-921A-6AEEEA78FC94}" srcId="{B0BD7725-3EE8-475A-B36C-7BC25DF70B9E}" destId="{78D9F610-BF16-420F-94EA-D60BCCA7C6FB}" srcOrd="1" destOrd="0" parTransId="{09447205-C254-4A7B-98F4-5AD617B6B27F}" sibTransId="{F27EC934-DBF8-4CCE-911B-1E54337FA29E}"/>
    <dgm:cxn modelId="{A7151E70-39E7-4342-937D-EFA694527C4B}" type="presOf" srcId="{B0BD7725-3EE8-475A-B36C-7BC25DF70B9E}" destId="{50AF7D8C-CBE3-40FF-BFA1-1A44F34F83D2}" srcOrd="0" destOrd="0" presId="urn:microsoft.com/office/officeart/2005/8/layout/chevron1"/>
    <dgm:cxn modelId="{AA52B2AC-6922-4BD3-827C-95801A913EBA}" type="presOf" srcId="{7C29B928-6977-4CAD-BB01-B4564E5151F0}" destId="{D753F3B3-3F6B-4268-AB43-CE96603A5C4B}" srcOrd="0" destOrd="0" presId="urn:microsoft.com/office/officeart/2005/8/layout/chevron1"/>
    <dgm:cxn modelId="{870FF8BA-E7C3-43F1-9036-ADCBC0E46DD8}" srcId="{B0BD7725-3EE8-475A-B36C-7BC25DF70B9E}" destId="{7C29B928-6977-4CAD-BB01-B4564E5151F0}" srcOrd="2" destOrd="0" parTransId="{A831E7D0-B18B-4737-860D-AB551C262707}" sibTransId="{635B00A6-726B-421A-87CE-7F9462A7C351}"/>
    <dgm:cxn modelId="{3D84C8C0-3B21-4D9B-8A05-C840A0177B95}" type="presOf" srcId="{78D9F610-BF16-420F-94EA-D60BCCA7C6FB}" destId="{D77DE1DA-9164-4356-B454-82344CA71F82}" srcOrd="0" destOrd="0" presId="urn:microsoft.com/office/officeart/2005/8/layout/chevron1"/>
    <dgm:cxn modelId="{52657836-FE9A-4326-BA14-80162696F7B7}" type="presParOf" srcId="{50AF7D8C-CBE3-40FF-BFA1-1A44F34F83D2}" destId="{7A182D8D-F336-4AC2-9789-0B1DE7ABF80B}" srcOrd="0" destOrd="0" presId="urn:microsoft.com/office/officeart/2005/8/layout/chevron1"/>
    <dgm:cxn modelId="{703252F9-7A0B-4D06-8CC0-699CB42353AA}" type="presParOf" srcId="{50AF7D8C-CBE3-40FF-BFA1-1A44F34F83D2}" destId="{3AA0E756-0244-42B1-81A1-857C54FC64A1}" srcOrd="1" destOrd="0" presId="urn:microsoft.com/office/officeart/2005/8/layout/chevron1"/>
    <dgm:cxn modelId="{8042B222-5E05-4DD6-9B0E-7FDA88354360}" type="presParOf" srcId="{50AF7D8C-CBE3-40FF-BFA1-1A44F34F83D2}" destId="{D77DE1DA-9164-4356-B454-82344CA71F82}" srcOrd="2" destOrd="0" presId="urn:microsoft.com/office/officeart/2005/8/layout/chevron1"/>
    <dgm:cxn modelId="{5A1BA938-51D2-4B53-9DE4-9358EA6C0FF0}" type="presParOf" srcId="{50AF7D8C-CBE3-40FF-BFA1-1A44F34F83D2}" destId="{0C24A811-F05D-4DB9-91F7-4249F080EBC5}" srcOrd="3" destOrd="0" presId="urn:microsoft.com/office/officeart/2005/8/layout/chevron1"/>
    <dgm:cxn modelId="{7A3A72A1-22AE-41F8-AE89-81E6EB962F57}" type="presParOf" srcId="{50AF7D8C-CBE3-40FF-BFA1-1A44F34F83D2}" destId="{D753F3B3-3F6B-4268-AB43-CE96603A5C4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82D8D-F336-4AC2-9789-0B1DE7ABF80B}">
      <dsp:nvSpPr>
        <dsp:cNvPr id="0" name=""/>
        <dsp:cNvSpPr/>
      </dsp:nvSpPr>
      <dsp:spPr>
        <a:xfrm>
          <a:off x="2639" y="2581028"/>
          <a:ext cx="3216203" cy="1286481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venir Book"/>
            </a:rPr>
            <a:t>El análisis del comportamiento delictivo a través de datos estructurados permite identificar patrones sociales y territoriales. Este proyecto busca comprender mejor las dinámicas de criminalidad en Ecuador usando información oficial y socioeconómica.</a:t>
          </a:r>
        </a:p>
      </dsp:txBody>
      <dsp:txXfrm>
        <a:off x="645880" y="2581028"/>
        <a:ext cx="1929722" cy="1286481"/>
      </dsp:txXfrm>
    </dsp:sp>
    <dsp:sp modelId="{D77DE1DA-9164-4356-B454-82344CA71F82}">
      <dsp:nvSpPr>
        <dsp:cNvPr id="0" name=""/>
        <dsp:cNvSpPr/>
      </dsp:nvSpPr>
      <dsp:spPr>
        <a:xfrm>
          <a:off x="2897223" y="2581028"/>
          <a:ext cx="3216203" cy="1286481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>
              <a:latin typeface="Avenir Book"/>
            </a:rPr>
            <a:t>Tecnologías: Apache Zeppelin, </a:t>
          </a:r>
          <a:r>
            <a:rPr lang="es-ES" sz="1100" kern="1200" dirty="0" err="1">
              <a:latin typeface="Avenir Book"/>
            </a:rPr>
            <a:t>Spark</a:t>
          </a:r>
          <a:r>
            <a:rPr lang="es-ES" sz="1100" kern="1200" dirty="0">
              <a:latin typeface="Avenir Book"/>
            </a:rPr>
            <a:t>, MySQL
-Datos: Encuesta Nacional de Empleo (ENEMDU)
Registros de personas detenidas y aprehendidas en Ecuador. Variables clave: nacionalidad, arma, instrucción, migración, etc.</a:t>
          </a:r>
        </a:p>
      </dsp:txBody>
      <dsp:txXfrm>
        <a:off x="3540464" y="2581028"/>
        <a:ext cx="1929722" cy="1286481"/>
      </dsp:txXfrm>
    </dsp:sp>
    <dsp:sp modelId="{D753F3B3-3F6B-4268-AB43-CE96603A5C4B}">
      <dsp:nvSpPr>
        <dsp:cNvPr id="0" name=""/>
        <dsp:cNvSpPr/>
      </dsp:nvSpPr>
      <dsp:spPr>
        <a:xfrm>
          <a:off x="5791806" y="2581028"/>
          <a:ext cx="3216203" cy="1286481"/>
        </a:xfrm>
        <a:prstGeom prst="chevron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Avenir Book"/>
            </a:rPr>
            <a:t>Generar </a:t>
          </a:r>
          <a:r>
            <a:rPr lang="es-ES" sz="1100" kern="1200" dirty="0">
              <a:latin typeface="Avenir Book"/>
            </a:rPr>
            <a:t>conocimiento útil a partir de datos reales para enfocarse en zonas críticas y fortalecer estrategias de prevención con base técnica y territorial.</a:t>
          </a:r>
        </a:p>
      </dsp:txBody>
      <dsp:txXfrm>
        <a:off x="6435047" y="2581028"/>
        <a:ext cx="1929722" cy="1286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5C0-0030-3A4F-AC87-AA7E15384AB9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9B5C5-C7D3-7D4A-9831-7FEA362E93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BC4A6-58CE-1A42-AEBC-3C083FC98C1B}" type="datetimeFigureOut">
              <a:rPr lang="es-EC" smtClean="0"/>
              <a:t>25/7/2025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6A32-C3AE-EA4D-B481-059ABDF01A91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56A32-C3AE-EA4D-B481-059ABDF01A91}" type="slidenum">
              <a:rPr lang="es-EC" smtClean="0"/>
              <a:t>1</a:t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C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GRACIAS</a:t>
            </a:r>
            <a:endParaRPr lang="es-EC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42899" y="4032421"/>
            <a:ext cx="8619175" cy="17461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C" altLang="es-ES" sz="2500" dirty="0">
                <a:solidFill>
                  <a:schemeClr val="bg1"/>
                </a:solidFill>
                <a:latin typeface="Avenir Medium" panose="02000503020000020003" pitchFamily="2" charset="0"/>
              </a:rPr>
              <a:t>Integrantes</a:t>
            </a:r>
            <a:r>
              <a:rPr lang="es-ES" sz="2500" dirty="0">
                <a:solidFill>
                  <a:schemeClr val="bg1"/>
                </a:solidFill>
                <a:latin typeface="Avenir Medium" panose="02000503020000020003" pitchFamily="2" charset="0"/>
              </a:rPr>
              <a:t>: </a:t>
            </a:r>
            <a:r>
              <a:rPr lang="es-ES" sz="2500" dirty="0">
                <a:solidFill>
                  <a:schemeClr val="bg1"/>
                </a:solidFill>
                <a:latin typeface="Avenir Book" panose="02000503020000020003" pitchFamily="2" charset="0"/>
              </a:rPr>
              <a:t>	- Córdova Carrión Luis Fernando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2500" dirty="0">
                <a:solidFill>
                  <a:schemeClr val="bg1"/>
                </a:solidFill>
                <a:latin typeface="Avenir Book" panose="02000503020000020003" pitchFamily="2" charset="0"/>
              </a:rPr>
              <a:t>		- Villamagua Alvarado Juan Diego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2500" b="1" dirty="0">
                <a:solidFill>
                  <a:schemeClr val="bg1"/>
                </a:solidFill>
                <a:latin typeface="Avenir Book" panose="02000503020000020003" pitchFamily="2" charset="0"/>
              </a:rPr>
              <a:t>		</a:t>
            </a:r>
            <a:r>
              <a:rPr lang="es-ES" sz="2500" dirty="0">
                <a:solidFill>
                  <a:schemeClr val="bg1"/>
                </a:solidFill>
                <a:latin typeface="Avenir Book" panose="02000503020000020003" pitchFamily="2" charset="0"/>
              </a:rPr>
              <a:t>-Jiménez Carrión Diego Nicolay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7651531" y="5108028"/>
            <a:ext cx="4540469" cy="912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 panose="02000503020000020003" pitchFamily="2" charset="0"/>
              </a:rPr>
              <a:t>Programación Avanzada</a:t>
            </a:r>
            <a:endParaRPr lang="es-EC" altLang="es-E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venir Medium" panose="02000503020000020003" pitchFamily="2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51531" y="4107415"/>
            <a:ext cx="4540469" cy="1000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Avenir Black" panose="02000503020000020003" pitchFamily="2" charset="0"/>
              </a:rPr>
              <a:t>Carrera de </a:t>
            </a:r>
            <a:r>
              <a:rPr lang="es-EC" altLang="es-ES" sz="2800" b="1" dirty="0">
                <a:solidFill>
                  <a:schemeClr val="accent1">
                    <a:lumMod val="75000"/>
                  </a:schemeClr>
                </a:solidFill>
                <a:latin typeface="Avenir Black" panose="02000503020000020003" pitchFamily="2" charset="0"/>
              </a:rPr>
              <a:t>Computación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42899" y="1571008"/>
            <a:ext cx="7574636" cy="1494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40" tIns="45720" rIns="91440" bIns="45720" anchor="ctr"/>
          <a:lstStyle/>
          <a:p>
            <a:pPr>
              <a:defRPr/>
            </a:pPr>
            <a:r>
              <a:rPr lang="es-419" sz="4400" b="1" dirty="0">
                <a:ln w="0"/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/>
              </a:rPr>
              <a:t>Proyecto Integrador – Segundo Bimestre</a:t>
            </a:r>
            <a:endParaRPr lang="en-US" altLang="en-US" sz="4400" b="1" dirty="0">
              <a:ln w="0"/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veni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C6245-F9AC-8732-E9E7-D9DB8DE3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09;p3">
            <a:extLst>
              <a:ext uri="{FF2B5EF4-FFF2-40B4-BE49-F238E27FC236}">
                <a16:creationId xmlns:a16="http://schemas.microsoft.com/office/drawing/2014/main" id="{8C5773DF-2A29-0D44-5694-3B94F4C81B90}"/>
              </a:ext>
            </a:extLst>
          </p:cNvPr>
          <p:cNvSpPr txBox="1"/>
          <p:nvPr/>
        </p:nvSpPr>
        <p:spPr>
          <a:xfrm>
            <a:off x="544068" y="625839"/>
            <a:ext cx="4700594" cy="59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PE" sz="3600" b="1" i="0" u="none" strike="noStrike" cap="none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Introducción</a:t>
            </a:r>
            <a:endParaRPr sz="3600" b="1" i="0" u="none" strike="noStrike" cap="none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47;p4">
            <a:extLst>
              <a:ext uri="{FF2B5EF4-FFF2-40B4-BE49-F238E27FC236}">
                <a16:creationId xmlns:a16="http://schemas.microsoft.com/office/drawing/2014/main" id="{CAC343E9-5FCC-21DF-3ED2-0BB6F1C9315D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5DB56FB-DB73-A68D-CE2C-EB20986C9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898884"/>
              </p:ext>
            </p:extLst>
          </p:nvPr>
        </p:nvGraphicFramePr>
        <p:xfrm>
          <a:off x="2442015" y="257060"/>
          <a:ext cx="9010650" cy="6448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2" descr="Vector illustration of a lightbulb made up of colorful jigsaw puzzle pieces cut out on transparent png background">
            <a:extLst>
              <a:ext uri="{FF2B5EF4-FFF2-40B4-BE49-F238E27FC236}">
                <a16:creationId xmlns:a16="http://schemas.microsoft.com/office/drawing/2014/main" id="{3CCA760D-C4E2-F10D-CBF4-165AFE43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6" y="2225827"/>
            <a:ext cx="1895814" cy="21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pache Zeppelin - Zimetrics">
            <a:extLst>
              <a:ext uri="{FF2B5EF4-FFF2-40B4-BE49-F238E27FC236}">
                <a16:creationId xmlns:a16="http://schemas.microsoft.com/office/drawing/2014/main" id="{28E4A3A9-5460-5A0F-A680-A3DC654C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11" y="4780248"/>
            <a:ext cx="2558201" cy="1170175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érie Spark e Databricks Parte 1 - Arquitetura e Componentes do Apache  Spark - Data Science Academy">
            <a:extLst>
              <a:ext uri="{FF2B5EF4-FFF2-40B4-BE49-F238E27FC236}">
                <a16:creationId xmlns:a16="http://schemas.microsoft.com/office/drawing/2014/main" id="{463B74FC-1759-A79B-C864-D252105A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92" y="4780249"/>
            <a:ext cx="1895815" cy="1170175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é es MySQL? | OVHcloud Global">
            <a:extLst>
              <a:ext uri="{FF2B5EF4-FFF2-40B4-BE49-F238E27FC236}">
                <a16:creationId xmlns:a16="http://schemas.microsoft.com/office/drawing/2014/main" id="{D7DB154D-3B79-6DFE-FC1C-111583E7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15" y="4780249"/>
            <a:ext cx="2730407" cy="1170174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56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70831-4D35-A50A-D3BC-41C2BC24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09;p3">
            <a:extLst>
              <a:ext uri="{FF2B5EF4-FFF2-40B4-BE49-F238E27FC236}">
                <a16:creationId xmlns:a16="http://schemas.microsoft.com/office/drawing/2014/main" id="{DD552087-5A4B-4A27-AFCD-BE5577D45643}"/>
              </a:ext>
            </a:extLst>
          </p:cNvPr>
          <p:cNvSpPr txBox="1"/>
          <p:nvPr/>
        </p:nvSpPr>
        <p:spPr>
          <a:xfrm>
            <a:off x="544067" y="625839"/>
            <a:ext cx="2745233" cy="59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002060"/>
              </a:buClr>
              <a:buSzPts val="3600"/>
            </a:pPr>
            <a:r>
              <a:rPr lang="es-PE" sz="3600" b="1" dirty="0">
                <a:latin typeface="Avenir Book"/>
                <a:ea typeface="Arial" panose="020B0604020202020204"/>
                <a:cs typeface="Arial" panose="020B0604020202020204"/>
                <a:sym typeface="Arial" panose="020B0604020202020204"/>
              </a:rPr>
              <a:t>Limpieza</a:t>
            </a:r>
            <a:endParaRPr sz="3600" b="1" i="0" u="none" strike="noStrike" cap="none" dirty="0">
              <a:latin typeface="Avenir Book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47;p4">
            <a:extLst>
              <a:ext uri="{FF2B5EF4-FFF2-40B4-BE49-F238E27FC236}">
                <a16:creationId xmlns:a16="http://schemas.microsoft.com/office/drawing/2014/main" id="{8F95D14E-EDBC-DED6-0682-20F46B418E5C}"/>
              </a:ext>
            </a:extLst>
          </p:cNvPr>
          <p:cNvSpPr/>
          <p:nvPr/>
        </p:nvSpPr>
        <p:spPr>
          <a:xfrm>
            <a:off x="-1" y="1433020"/>
            <a:ext cx="2633663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343;p4">
            <a:extLst>
              <a:ext uri="{FF2B5EF4-FFF2-40B4-BE49-F238E27FC236}">
                <a16:creationId xmlns:a16="http://schemas.microsoft.com/office/drawing/2014/main" id="{FED21877-5BE7-17B8-4CB9-AE857D39261B}"/>
              </a:ext>
            </a:extLst>
          </p:cNvPr>
          <p:cNvSpPr/>
          <p:nvPr/>
        </p:nvSpPr>
        <p:spPr>
          <a:xfrm rot="-5400000" flipH="1">
            <a:off x="2173015" y="547407"/>
            <a:ext cx="973250" cy="42311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lang="es-EC" sz="2400" b="0" i="0" u="none" strike="noStrike" cap="none" dirty="0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18754-C0C4-8FE6-EDEB-93FD90271589}"/>
              </a:ext>
            </a:extLst>
          </p:cNvPr>
          <p:cNvSpPr txBox="1"/>
          <p:nvPr/>
        </p:nvSpPr>
        <p:spPr>
          <a:xfrm flipH="1">
            <a:off x="217713" y="1738354"/>
            <a:ext cx="2748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solidFill>
                  <a:srgbClr val="002060"/>
                </a:solidFill>
              </a:rPr>
              <a:t>Preparación de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DE915D-9809-B8E3-29E3-9EAAF27738F7}"/>
              </a:ext>
            </a:extLst>
          </p:cNvPr>
          <p:cNvSpPr txBox="1"/>
          <p:nvPr/>
        </p:nvSpPr>
        <p:spPr>
          <a:xfrm flipH="1">
            <a:off x="769256" y="2294843"/>
            <a:ext cx="373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-Se crea una tabla </a:t>
            </a:r>
            <a:r>
              <a:rPr lang="es-ES" sz="2000" dirty="0" err="1">
                <a:solidFill>
                  <a:schemeClr val="bg1"/>
                </a:solidFill>
              </a:rPr>
              <a:t>detenidos_copy</a:t>
            </a:r>
            <a:r>
              <a:rPr lang="es-ES" sz="2000" dirty="0">
                <a:solidFill>
                  <a:schemeClr val="bg1"/>
                </a:solidFill>
              </a:rPr>
              <a:t> basada en detenido</a:t>
            </a:r>
            <a:endParaRPr lang="es-EC" sz="2000" dirty="0">
              <a:solidFill>
                <a:schemeClr val="bg1"/>
              </a:solidFill>
            </a:endParaRPr>
          </a:p>
        </p:txBody>
      </p:sp>
      <p:sp>
        <p:nvSpPr>
          <p:cNvPr id="7" name="Google Shape;343;p4">
            <a:extLst>
              <a:ext uri="{FF2B5EF4-FFF2-40B4-BE49-F238E27FC236}">
                <a16:creationId xmlns:a16="http://schemas.microsoft.com/office/drawing/2014/main" id="{52DB3334-28AC-ACFD-A3FE-32F47898A35E}"/>
              </a:ext>
            </a:extLst>
          </p:cNvPr>
          <p:cNvSpPr/>
          <p:nvPr/>
        </p:nvSpPr>
        <p:spPr>
          <a:xfrm rot="-5400000" flipH="1">
            <a:off x="2116546" y="1695623"/>
            <a:ext cx="1086189" cy="42311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lang="es-EC"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3470F7-079C-5B2F-84BB-77C338223745}"/>
              </a:ext>
            </a:extLst>
          </p:cNvPr>
          <p:cNvSpPr txBox="1"/>
          <p:nvPr/>
        </p:nvSpPr>
        <p:spPr>
          <a:xfrm flipH="1">
            <a:off x="646684" y="3424473"/>
            <a:ext cx="4025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-Agrega un campo </a:t>
            </a:r>
            <a:r>
              <a:rPr lang="es-ES" sz="2000" dirty="0" err="1">
                <a:solidFill>
                  <a:schemeClr val="bg1"/>
                </a:solidFill>
              </a:rPr>
              <a:t>id_detenido</a:t>
            </a:r>
            <a:r>
              <a:rPr lang="es-ES" sz="2000" dirty="0">
                <a:solidFill>
                  <a:schemeClr val="bg1"/>
                </a:solidFill>
              </a:rPr>
              <a:t> como clave primaria </a:t>
            </a:r>
            <a:r>
              <a:rPr lang="es-ES" sz="2000" dirty="0" err="1">
                <a:solidFill>
                  <a:schemeClr val="bg1"/>
                </a:solidFill>
              </a:rPr>
              <a:t>autoincremental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  <a:endParaRPr lang="es-EC" sz="2000" dirty="0">
              <a:solidFill>
                <a:schemeClr val="bg1"/>
              </a:solidFill>
            </a:endParaRPr>
          </a:p>
        </p:txBody>
      </p:sp>
      <p:sp>
        <p:nvSpPr>
          <p:cNvPr id="11" name="Google Shape;343;p4">
            <a:extLst>
              <a:ext uri="{FF2B5EF4-FFF2-40B4-BE49-F238E27FC236}">
                <a16:creationId xmlns:a16="http://schemas.microsoft.com/office/drawing/2014/main" id="{9570C8A1-0714-F78A-1E0E-4602E1B81542}"/>
              </a:ext>
            </a:extLst>
          </p:cNvPr>
          <p:cNvSpPr/>
          <p:nvPr/>
        </p:nvSpPr>
        <p:spPr>
          <a:xfrm rot="-5400000" flipH="1">
            <a:off x="1997922" y="3018936"/>
            <a:ext cx="1323441" cy="42311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lang="es-EC"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863B1A-D6B7-0BA1-8A1F-A9B5F2ED8B68}"/>
              </a:ext>
            </a:extLst>
          </p:cNvPr>
          <p:cNvSpPr txBox="1"/>
          <p:nvPr/>
        </p:nvSpPr>
        <p:spPr>
          <a:xfrm flipH="1">
            <a:off x="923471" y="4530664"/>
            <a:ext cx="3749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-Se formatean los códigos de provincia, cantón y parroquia (ej. LPAD) para mantener la integridad estructural.</a:t>
            </a:r>
            <a:endParaRPr lang="es-EC" sz="2000" dirty="0">
              <a:solidFill>
                <a:schemeClr val="bg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6B930F0-1A19-30B9-9A3C-983C53964E66}"/>
              </a:ext>
            </a:extLst>
          </p:cNvPr>
          <p:cNvCxnSpPr>
            <a:cxnSpLocks/>
          </p:cNvCxnSpPr>
          <p:nvPr/>
        </p:nvCxnSpPr>
        <p:spPr>
          <a:xfrm flipH="1">
            <a:off x="217713" y="1922827"/>
            <a:ext cx="29027" cy="39312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oogle Shape;356;p4">
            <a:extLst>
              <a:ext uri="{FF2B5EF4-FFF2-40B4-BE49-F238E27FC236}">
                <a16:creationId xmlns:a16="http://schemas.microsoft.com/office/drawing/2014/main" id="{F42281A2-99BE-42D7-905F-BF3CAB72CBC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6740" y="2662975"/>
            <a:ext cx="297332" cy="0"/>
          </a:xfrm>
          <a:prstGeom prst="straightConnector1">
            <a:avLst/>
          </a:prstGeom>
          <a:ln w="19050"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oogle Shape;356;p4">
            <a:extLst>
              <a:ext uri="{FF2B5EF4-FFF2-40B4-BE49-F238E27FC236}">
                <a16:creationId xmlns:a16="http://schemas.microsoft.com/office/drawing/2014/main" id="{BD91D68C-B121-A3B8-B4E9-0955F6DE48FC}"/>
              </a:ext>
            </a:extLst>
          </p:cNvPr>
          <p:cNvCxnSpPr>
            <a:cxnSpLocks/>
          </p:cNvCxnSpPr>
          <p:nvPr/>
        </p:nvCxnSpPr>
        <p:spPr>
          <a:xfrm>
            <a:off x="232226" y="3811191"/>
            <a:ext cx="297332" cy="0"/>
          </a:xfrm>
          <a:prstGeom prst="straightConnector1">
            <a:avLst/>
          </a:prstGeom>
          <a:ln w="19050"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oogle Shape;356;p4">
            <a:extLst>
              <a:ext uri="{FF2B5EF4-FFF2-40B4-BE49-F238E27FC236}">
                <a16:creationId xmlns:a16="http://schemas.microsoft.com/office/drawing/2014/main" id="{F431317F-C8F8-6AE3-A7D2-76BF2330A6FE}"/>
              </a:ext>
            </a:extLst>
          </p:cNvPr>
          <p:cNvCxnSpPr>
            <a:cxnSpLocks/>
          </p:cNvCxnSpPr>
          <p:nvPr/>
        </p:nvCxnSpPr>
        <p:spPr>
          <a:xfrm>
            <a:off x="217713" y="5078016"/>
            <a:ext cx="297332" cy="0"/>
          </a:xfrm>
          <a:prstGeom prst="straightConnector1">
            <a:avLst/>
          </a:prstGeom>
          <a:ln w="19050"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343;p4">
            <a:extLst>
              <a:ext uri="{FF2B5EF4-FFF2-40B4-BE49-F238E27FC236}">
                <a16:creationId xmlns:a16="http://schemas.microsoft.com/office/drawing/2014/main" id="{E14C00E0-993B-64F0-388B-F2D6EF67B38E}"/>
              </a:ext>
            </a:extLst>
          </p:cNvPr>
          <p:cNvSpPr/>
          <p:nvPr/>
        </p:nvSpPr>
        <p:spPr>
          <a:xfrm rot="-5400000" flipH="1">
            <a:off x="8683115" y="684844"/>
            <a:ext cx="1248122" cy="4231136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lang="es-EC" sz="2400" b="0" i="0" u="none" strike="noStrike" cap="none" dirty="0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ADD2BBF-368C-3853-CAA2-92F1A8844DE9}"/>
              </a:ext>
            </a:extLst>
          </p:cNvPr>
          <p:cNvSpPr txBox="1"/>
          <p:nvPr/>
        </p:nvSpPr>
        <p:spPr>
          <a:xfrm flipH="1">
            <a:off x="7191608" y="1499527"/>
            <a:ext cx="4231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02060"/>
                </a:solidFill>
              </a:rPr>
              <a:t> Normalización por niveles territoriales</a:t>
            </a:r>
            <a:endParaRPr lang="es-EC" sz="2000" b="1" dirty="0">
              <a:solidFill>
                <a:srgbClr val="00206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5B1EB0E-8CF7-F5CB-7FCD-719AE3509D14}"/>
              </a:ext>
            </a:extLst>
          </p:cNvPr>
          <p:cNvSpPr txBox="1"/>
          <p:nvPr/>
        </p:nvSpPr>
        <p:spPr>
          <a:xfrm flipH="1">
            <a:off x="7856146" y="2294843"/>
            <a:ext cx="2902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>
                <a:solidFill>
                  <a:schemeClr val="bg1"/>
                </a:solidFill>
              </a:rPr>
              <a:t>- Tabla </a:t>
            </a:r>
            <a:r>
              <a:rPr lang="es-EC" sz="2000" dirty="0" err="1">
                <a:solidFill>
                  <a:schemeClr val="bg1"/>
                </a:solidFill>
              </a:rPr>
              <a:t>provincias_copy</a:t>
            </a:r>
            <a:endParaRPr lang="es-EC" sz="2000" dirty="0">
              <a:solidFill>
                <a:schemeClr val="bg1"/>
              </a:solidFill>
            </a:endParaRPr>
          </a:p>
          <a:p>
            <a:r>
              <a:rPr lang="es-EC" sz="2000" dirty="0">
                <a:solidFill>
                  <a:schemeClr val="bg1"/>
                </a:solidFill>
              </a:rPr>
              <a:t>- Tabla </a:t>
            </a:r>
            <a:r>
              <a:rPr lang="es-EC" sz="2000" dirty="0" err="1">
                <a:solidFill>
                  <a:schemeClr val="bg1"/>
                </a:solidFill>
              </a:rPr>
              <a:t>cantones_copy</a:t>
            </a:r>
            <a:endParaRPr lang="es-EC" sz="2000" dirty="0">
              <a:solidFill>
                <a:schemeClr val="bg1"/>
              </a:solidFill>
            </a:endParaRPr>
          </a:p>
          <a:p>
            <a:r>
              <a:rPr lang="es-EC" sz="2000" dirty="0">
                <a:solidFill>
                  <a:schemeClr val="bg1"/>
                </a:solidFill>
              </a:rPr>
              <a:t>- Tabla </a:t>
            </a:r>
            <a:r>
              <a:rPr lang="es-EC" sz="2000" dirty="0" err="1">
                <a:solidFill>
                  <a:schemeClr val="bg1"/>
                </a:solidFill>
              </a:rPr>
              <a:t>parroquias_copy</a:t>
            </a:r>
            <a:endParaRPr lang="es-EC" sz="20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0AEA880-2CCE-3D67-FB33-2A8F8ED34DBF}"/>
              </a:ext>
            </a:extLst>
          </p:cNvPr>
          <p:cNvSpPr txBox="1"/>
          <p:nvPr/>
        </p:nvSpPr>
        <p:spPr>
          <a:xfrm flipH="1">
            <a:off x="7416792" y="3575544"/>
            <a:ext cx="400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002060"/>
                </a:solidFill>
              </a:rPr>
              <a:t> Limpieza final</a:t>
            </a:r>
            <a:endParaRPr lang="es-EC" sz="2000" b="1" dirty="0">
              <a:solidFill>
                <a:srgbClr val="002060"/>
              </a:solidFill>
            </a:endParaRPr>
          </a:p>
        </p:txBody>
      </p:sp>
      <p:sp>
        <p:nvSpPr>
          <p:cNvPr id="34" name="Google Shape;343;p4">
            <a:extLst>
              <a:ext uri="{FF2B5EF4-FFF2-40B4-BE49-F238E27FC236}">
                <a16:creationId xmlns:a16="http://schemas.microsoft.com/office/drawing/2014/main" id="{258857D6-DDEB-CEE4-36C6-875BB67218CD}"/>
              </a:ext>
            </a:extLst>
          </p:cNvPr>
          <p:cNvSpPr/>
          <p:nvPr/>
        </p:nvSpPr>
        <p:spPr>
          <a:xfrm rot="-5400000" flipH="1">
            <a:off x="8048997" y="2276266"/>
            <a:ext cx="1631214" cy="5116287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lang="es-EC" sz="2400" b="0" i="0" u="none" strike="noStrike" cap="none" dirty="0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CC49FFE-9A6A-BF0B-BE3D-0AA356BD294B}"/>
              </a:ext>
            </a:extLst>
          </p:cNvPr>
          <p:cNvSpPr txBox="1"/>
          <p:nvPr/>
        </p:nvSpPr>
        <p:spPr>
          <a:xfrm flipH="1">
            <a:off x="6753094" y="4095745"/>
            <a:ext cx="48948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900" dirty="0">
                <a:solidFill>
                  <a:schemeClr val="bg1"/>
                </a:solidFill>
              </a:rPr>
              <a:t>- </a:t>
            </a:r>
            <a:r>
              <a:rPr lang="es-ES" sz="1900" dirty="0">
                <a:solidFill>
                  <a:schemeClr val="bg1"/>
                </a:solidFill>
              </a:rPr>
              <a:t>Se eliminan columnas redundantes en </a:t>
            </a:r>
            <a:r>
              <a:rPr lang="es-ES" sz="1900" dirty="0" err="1">
                <a:solidFill>
                  <a:schemeClr val="bg1"/>
                </a:solidFill>
              </a:rPr>
              <a:t>detenidos_copy</a:t>
            </a:r>
            <a:r>
              <a:rPr lang="es-ES" sz="1900" dirty="0">
                <a:solidFill>
                  <a:schemeClr val="bg1"/>
                </a:solidFill>
              </a:rPr>
              <a:t> como </a:t>
            </a:r>
            <a:r>
              <a:rPr lang="es-ES" sz="1900" dirty="0" err="1">
                <a:solidFill>
                  <a:schemeClr val="bg1"/>
                </a:solidFill>
              </a:rPr>
              <a:t>nombre_parroquia</a:t>
            </a:r>
            <a:r>
              <a:rPr lang="es-ES" sz="1900" dirty="0">
                <a:solidFill>
                  <a:schemeClr val="bg1"/>
                </a:solidFill>
              </a:rPr>
              <a:t>, </a:t>
            </a:r>
            <a:r>
              <a:rPr lang="es-ES" sz="1900" dirty="0" err="1">
                <a:solidFill>
                  <a:schemeClr val="bg1"/>
                </a:solidFill>
              </a:rPr>
              <a:t>nombre_canton</a:t>
            </a:r>
            <a:r>
              <a:rPr lang="es-ES" sz="1900" dirty="0">
                <a:solidFill>
                  <a:schemeClr val="bg1"/>
                </a:solidFill>
              </a:rPr>
              <a:t>, latitud, etc.</a:t>
            </a:r>
          </a:p>
          <a:p>
            <a:r>
              <a:rPr lang="es-ES" sz="1900" dirty="0">
                <a:solidFill>
                  <a:schemeClr val="bg1"/>
                </a:solidFill>
              </a:rPr>
              <a:t>-Se crea relación final FOREIGN KEY entre </a:t>
            </a:r>
            <a:r>
              <a:rPr lang="es-ES" sz="1900" dirty="0" err="1">
                <a:solidFill>
                  <a:schemeClr val="bg1"/>
                </a:solidFill>
              </a:rPr>
              <a:t>detenidos_copy</a:t>
            </a:r>
            <a:r>
              <a:rPr lang="es-ES" sz="1900" dirty="0">
                <a:solidFill>
                  <a:schemeClr val="bg1"/>
                </a:solidFill>
              </a:rPr>
              <a:t> y </a:t>
            </a:r>
            <a:r>
              <a:rPr lang="es-ES" sz="1900" dirty="0" err="1">
                <a:solidFill>
                  <a:schemeClr val="bg1"/>
                </a:solidFill>
              </a:rPr>
              <a:t>parroquias_copy</a:t>
            </a:r>
            <a:r>
              <a:rPr lang="es-ES" sz="1900" dirty="0">
                <a:solidFill>
                  <a:schemeClr val="bg1"/>
                </a:solidFill>
              </a:rPr>
              <a:t>.</a:t>
            </a:r>
            <a:endParaRPr lang="es-EC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5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E7E46-AFD8-DB0E-0220-324077E3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47;p4">
            <a:extLst>
              <a:ext uri="{FF2B5EF4-FFF2-40B4-BE49-F238E27FC236}">
                <a16:creationId xmlns:a16="http://schemas.microsoft.com/office/drawing/2014/main" id="{AE868613-CE6B-6023-209A-4A64AB7CDA1D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Google Shape;309;p3">
            <a:extLst>
              <a:ext uri="{FF2B5EF4-FFF2-40B4-BE49-F238E27FC236}">
                <a16:creationId xmlns:a16="http://schemas.microsoft.com/office/drawing/2014/main" id="{994B3DA5-B550-ECDD-D2F0-D9ECEEA7FE9A}"/>
              </a:ext>
            </a:extLst>
          </p:cNvPr>
          <p:cNvSpPr txBox="1"/>
          <p:nvPr/>
        </p:nvSpPr>
        <p:spPr>
          <a:xfrm>
            <a:off x="544068" y="625839"/>
            <a:ext cx="2846832" cy="54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PE" sz="3600" b="1" dirty="0">
                <a:latin typeface="Avenir Book"/>
                <a:cs typeface="Arial" panose="020B0604020202020204"/>
                <a:sym typeface="Arial" panose="020B0604020202020204"/>
              </a:rPr>
              <a:t>Conclusiones</a:t>
            </a:r>
            <a:endParaRPr lang="es-ES" dirty="0"/>
          </a:p>
        </p:txBody>
      </p:sp>
      <p:grpSp>
        <p:nvGrpSpPr>
          <p:cNvPr id="5" name="Google Shape;349;p4">
            <a:extLst>
              <a:ext uri="{FF2B5EF4-FFF2-40B4-BE49-F238E27FC236}">
                <a16:creationId xmlns:a16="http://schemas.microsoft.com/office/drawing/2014/main" id="{89A81F3B-04D6-F3A6-E235-29F2CF2AC01D}"/>
              </a:ext>
            </a:extLst>
          </p:cNvPr>
          <p:cNvGrpSpPr/>
          <p:nvPr/>
        </p:nvGrpSpPr>
        <p:grpSpPr>
          <a:xfrm>
            <a:off x="754121" y="3106057"/>
            <a:ext cx="1800000" cy="1800000"/>
            <a:chOff x="4448748" y="3060629"/>
            <a:chExt cx="1632181" cy="1632181"/>
          </a:xfrm>
        </p:grpSpPr>
        <p:sp>
          <p:nvSpPr>
            <p:cNvPr id="6" name="Google Shape;350;p4">
              <a:extLst>
                <a:ext uri="{FF2B5EF4-FFF2-40B4-BE49-F238E27FC236}">
                  <a16:creationId xmlns:a16="http://schemas.microsoft.com/office/drawing/2014/main" id="{017671DD-DA5F-03AD-24FC-8E72B644B91D}"/>
                </a:ext>
              </a:extLst>
            </p:cNvPr>
            <p:cNvSpPr/>
            <p:nvPr/>
          </p:nvSpPr>
          <p:spPr>
            <a:xfrm flipH="1">
              <a:off x="4448748" y="3060629"/>
              <a:ext cx="1632181" cy="163218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s-EC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7" name="Google Shape;351;p4">
              <a:extLst>
                <a:ext uri="{FF2B5EF4-FFF2-40B4-BE49-F238E27FC236}">
                  <a16:creationId xmlns:a16="http://schemas.microsoft.com/office/drawing/2014/main" id="{88724079-E2F1-D0A3-CA5B-96F83AA04866}"/>
                </a:ext>
              </a:extLst>
            </p:cNvPr>
            <p:cNvGrpSpPr/>
            <p:nvPr/>
          </p:nvGrpSpPr>
          <p:grpSpPr>
            <a:xfrm rot="2700000" flipH="1">
              <a:off x="5051054" y="3363161"/>
              <a:ext cx="515216" cy="1097283"/>
              <a:chOff x="6777274" y="1831285"/>
              <a:chExt cx="552841" cy="1177413"/>
            </a:xfrm>
          </p:grpSpPr>
          <p:grpSp>
            <p:nvGrpSpPr>
              <p:cNvPr id="8" name="Google Shape;352;p4">
                <a:extLst>
                  <a:ext uri="{FF2B5EF4-FFF2-40B4-BE49-F238E27FC236}">
                    <a16:creationId xmlns:a16="http://schemas.microsoft.com/office/drawing/2014/main" id="{45AFF2D9-923A-6AE7-5562-A6088C664CF8}"/>
                  </a:ext>
                </a:extLst>
              </p:cNvPr>
              <p:cNvGrpSpPr/>
              <p:nvPr/>
            </p:nvGrpSpPr>
            <p:grpSpPr>
              <a:xfrm>
                <a:off x="6939980" y="1831285"/>
                <a:ext cx="385719" cy="718118"/>
                <a:chOff x="6783521" y="1654812"/>
                <a:chExt cx="726841" cy="1353205"/>
              </a:xfrm>
            </p:grpSpPr>
            <p:sp>
              <p:nvSpPr>
                <p:cNvPr id="10" name="Google Shape;353;p4">
                  <a:extLst>
                    <a:ext uri="{FF2B5EF4-FFF2-40B4-BE49-F238E27FC236}">
                      <a16:creationId xmlns:a16="http://schemas.microsoft.com/office/drawing/2014/main" id="{D362D5BC-E40E-18E5-A502-8482F2AEB0D7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 extrusionOk="0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C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 panose="020F0502020204030204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venir Book" panose="02000503020000020003" pitchFamily="2" charset="0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11" name="Google Shape;354;p4">
                  <a:extLst>
                    <a:ext uri="{FF2B5EF4-FFF2-40B4-BE49-F238E27FC236}">
                      <a16:creationId xmlns:a16="http://schemas.microsoft.com/office/drawing/2014/main" id="{3786E68C-EF6A-D722-DE66-ED25CCDA15B9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 extrusionOk="0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>
                  <a:defPPr>
                    <a:defRPr lang="es-EC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 panose="020F0502020204030204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venir Book" panose="02000503020000020003" pitchFamily="2" charset="0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9" name="Google Shape;355;p4">
                <a:extLst>
                  <a:ext uri="{FF2B5EF4-FFF2-40B4-BE49-F238E27FC236}">
                    <a16:creationId xmlns:a16="http://schemas.microsoft.com/office/drawing/2014/main" id="{C4C0D132-7918-41D1-BF56-AC1884AB883B}"/>
                  </a:ext>
                </a:extLst>
              </p:cNvPr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 extrusionOk="0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s-EC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 panose="020F0502020204030204"/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Avenir Book" panose="02000503020000020003" pitchFamily="2" charset="0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sp>
        <p:nvSpPr>
          <p:cNvPr id="12" name="Google Shape;343;p4">
            <a:extLst>
              <a:ext uri="{FF2B5EF4-FFF2-40B4-BE49-F238E27FC236}">
                <a16:creationId xmlns:a16="http://schemas.microsoft.com/office/drawing/2014/main" id="{4EEACE80-68CD-8EFD-40EE-77FC691D8EED}"/>
              </a:ext>
            </a:extLst>
          </p:cNvPr>
          <p:cNvSpPr/>
          <p:nvPr/>
        </p:nvSpPr>
        <p:spPr>
          <a:xfrm rot="-5400000" flipH="1">
            <a:off x="7381445" y="-1062402"/>
            <a:ext cx="1252655" cy="63765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lang="es-EC"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344;p4">
            <a:extLst>
              <a:ext uri="{FF2B5EF4-FFF2-40B4-BE49-F238E27FC236}">
                <a16:creationId xmlns:a16="http://schemas.microsoft.com/office/drawing/2014/main" id="{7E97E4EA-55BD-7D47-08FA-96B229CA3627}"/>
              </a:ext>
            </a:extLst>
          </p:cNvPr>
          <p:cNvSpPr/>
          <p:nvPr/>
        </p:nvSpPr>
        <p:spPr>
          <a:xfrm flipH="1">
            <a:off x="4663825" y="1776454"/>
            <a:ext cx="685939" cy="698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9;p4">
            <a:extLst>
              <a:ext uri="{FF2B5EF4-FFF2-40B4-BE49-F238E27FC236}">
                <a16:creationId xmlns:a16="http://schemas.microsoft.com/office/drawing/2014/main" id="{962057EE-F9DE-F400-3CCA-D5E63469579D}"/>
              </a:ext>
            </a:extLst>
          </p:cNvPr>
          <p:cNvSpPr/>
          <p:nvPr/>
        </p:nvSpPr>
        <p:spPr>
          <a:xfrm rot="-5400000" flipH="1">
            <a:off x="7379517" y="456452"/>
            <a:ext cx="1256513" cy="637652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accent1">
                  <a:lumMod val="50000"/>
                </a:schemeClr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334;p4">
            <a:extLst>
              <a:ext uri="{FF2B5EF4-FFF2-40B4-BE49-F238E27FC236}">
                <a16:creationId xmlns:a16="http://schemas.microsoft.com/office/drawing/2014/main" id="{36444D93-34C6-7AED-B479-7EF9126A94D0}"/>
              </a:ext>
            </a:extLst>
          </p:cNvPr>
          <p:cNvSpPr txBox="1"/>
          <p:nvPr/>
        </p:nvSpPr>
        <p:spPr>
          <a:xfrm flipH="1">
            <a:off x="4663825" y="1867820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 dirty="0">
                <a:solidFill>
                  <a:srgbClr val="00206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2665" b="1" i="0" u="none" strike="noStrike" cap="none" dirty="0">
              <a:solidFill>
                <a:srgbClr val="00206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" name="Google Shape;356;p4">
            <a:extLst>
              <a:ext uri="{FF2B5EF4-FFF2-40B4-BE49-F238E27FC236}">
                <a16:creationId xmlns:a16="http://schemas.microsoft.com/office/drawing/2014/main" id="{9DBF436F-81DF-F8FB-9478-4D030D14BCA6}"/>
              </a:ext>
            </a:extLst>
          </p:cNvPr>
          <p:cNvCxnSpPr>
            <a:cxnSpLocks/>
          </p:cNvCxnSpPr>
          <p:nvPr/>
        </p:nvCxnSpPr>
        <p:spPr>
          <a:xfrm flipV="1">
            <a:off x="2646555" y="2125858"/>
            <a:ext cx="1924836" cy="1303142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343;p4">
            <a:extLst>
              <a:ext uri="{FF2B5EF4-FFF2-40B4-BE49-F238E27FC236}">
                <a16:creationId xmlns:a16="http://schemas.microsoft.com/office/drawing/2014/main" id="{23F94B9D-A91B-B885-7AE4-12332FE5FDD4}"/>
              </a:ext>
            </a:extLst>
          </p:cNvPr>
          <p:cNvSpPr/>
          <p:nvPr/>
        </p:nvSpPr>
        <p:spPr>
          <a:xfrm rot="-5400000" flipH="1">
            <a:off x="7381445" y="2004451"/>
            <a:ext cx="1252655" cy="637652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s-EC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" name="Google Shape;356;p4">
            <a:extLst>
              <a:ext uri="{FF2B5EF4-FFF2-40B4-BE49-F238E27FC236}">
                <a16:creationId xmlns:a16="http://schemas.microsoft.com/office/drawing/2014/main" id="{B9B4E422-688F-EE8C-9F56-9D0F7BD148FE}"/>
              </a:ext>
            </a:extLst>
          </p:cNvPr>
          <p:cNvCxnSpPr>
            <a:cxnSpLocks/>
          </p:cNvCxnSpPr>
          <p:nvPr/>
        </p:nvCxnSpPr>
        <p:spPr>
          <a:xfrm>
            <a:off x="2708922" y="3762832"/>
            <a:ext cx="1828836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356;p4">
            <a:extLst>
              <a:ext uri="{FF2B5EF4-FFF2-40B4-BE49-F238E27FC236}">
                <a16:creationId xmlns:a16="http://schemas.microsoft.com/office/drawing/2014/main" id="{BA78AAB8-4F50-B8B1-ECEA-48B3C339D631}"/>
              </a:ext>
            </a:extLst>
          </p:cNvPr>
          <p:cNvCxnSpPr>
            <a:cxnSpLocks/>
          </p:cNvCxnSpPr>
          <p:nvPr/>
        </p:nvCxnSpPr>
        <p:spPr>
          <a:xfrm>
            <a:off x="2694998" y="4288539"/>
            <a:ext cx="1868983" cy="980974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344;p4">
            <a:extLst>
              <a:ext uri="{FF2B5EF4-FFF2-40B4-BE49-F238E27FC236}">
                <a16:creationId xmlns:a16="http://schemas.microsoft.com/office/drawing/2014/main" id="{880239A4-0AA4-4E65-B4E8-6F464B277AF2}"/>
              </a:ext>
            </a:extLst>
          </p:cNvPr>
          <p:cNvSpPr/>
          <p:nvPr/>
        </p:nvSpPr>
        <p:spPr>
          <a:xfrm flipH="1">
            <a:off x="4726192" y="3295308"/>
            <a:ext cx="685939" cy="698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34;p4">
            <a:extLst>
              <a:ext uri="{FF2B5EF4-FFF2-40B4-BE49-F238E27FC236}">
                <a16:creationId xmlns:a16="http://schemas.microsoft.com/office/drawing/2014/main" id="{AEFF2028-1447-FD13-912F-806D12CBDA4F}"/>
              </a:ext>
            </a:extLst>
          </p:cNvPr>
          <p:cNvSpPr txBox="1"/>
          <p:nvPr/>
        </p:nvSpPr>
        <p:spPr>
          <a:xfrm flipH="1">
            <a:off x="4726192" y="3393329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 dirty="0">
                <a:solidFill>
                  <a:srgbClr val="00206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2665" b="1" i="0" u="none" strike="noStrike" cap="none" dirty="0">
              <a:solidFill>
                <a:srgbClr val="00206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" name="Google Shape;344;p4">
            <a:extLst>
              <a:ext uri="{FF2B5EF4-FFF2-40B4-BE49-F238E27FC236}">
                <a16:creationId xmlns:a16="http://schemas.microsoft.com/office/drawing/2014/main" id="{C5D0BADF-2778-9626-8319-4F6C7C4C85D4}"/>
              </a:ext>
            </a:extLst>
          </p:cNvPr>
          <p:cNvSpPr/>
          <p:nvPr/>
        </p:nvSpPr>
        <p:spPr>
          <a:xfrm flipH="1">
            <a:off x="4726192" y="4840427"/>
            <a:ext cx="685939" cy="698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 dirty="0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34;p4">
            <a:extLst>
              <a:ext uri="{FF2B5EF4-FFF2-40B4-BE49-F238E27FC236}">
                <a16:creationId xmlns:a16="http://schemas.microsoft.com/office/drawing/2014/main" id="{82B94E67-5FA9-FCFD-696A-55069351C52E}"/>
              </a:ext>
            </a:extLst>
          </p:cNvPr>
          <p:cNvSpPr txBox="1"/>
          <p:nvPr/>
        </p:nvSpPr>
        <p:spPr>
          <a:xfrm flipH="1">
            <a:off x="4743854" y="4925358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 dirty="0">
                <a:solidFill>
                  <a:srgbClr val="00206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2665" b="1" i="0" u="none" strike="noStrike" cap="none" dirty="0">
              <a:solidFill>
                <a:srgbClr val="00206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B9FAF93-6973-0FDC-F7A9-C556E90F759B}"/>
              </a:ext>
            </a:extLst>
          </p:cNvPr>
          <p:cNvSpPr txBox="1"/>
          <p:nvPr/>
        </p:nvSpPr>
        <p:spPr>
          <a:xfrm flipH="1">
            <a:off x="5470125" y="1532398"/>
            <a:ext cx="556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data cruda no sirve si no se limpia</a:t>
            </a:r>
          </a:p>
          <a:p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 proceso de limpieza, estandarización y normalización de los datos fue clave para garantizar la integridad referencial entre detenidos y ubicaciones geográficas. 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FDE308A-D8E5-6CB4-F2CB-F5EF0B46A52F}"/>
              </a:ext>
            </a:extLst>
          </p:cNvPr>
          <p:cNvSpPr txBox="1"/>
          <p:nvPr/>
        </p:nvSpPr>
        <p:spPr>
          <a:xfrm flipH="1">
            <a:off x="5438863" y="3075001"/>
            <a:ext cx="58018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s-E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 Zeppelin hacen magia con grandes volúmenes de datos</a:t>
            </a:r>
            <a:endParaRPr lang="es-EC" sz="17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s-E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integración de Apache </a:t>
            </a:r>
            <a:r>
              <a:rPr lang="es-E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Spark</a:t>
            </a:r>
            <a:r>
              <a:rPr lang="es-E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Zeppelin facilitó el análisis distribuido y la visualización de grandes cantidades de datos. </a:t>
            </a:r>
            <a:endParaRPr lang="es-EC" sz="17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254ED8-20CD-BED9-53B6-3C984488B87E}"/>
              </a:ext>
            </a:extLst>
          </p:cNvPr>
          <p:cNvSpPr txBox="1"/>
          <p:nvPr/>
        </p:nvSpPr>
        <p:spPr>
          <a:xfrm flipH="1">
            <a:off x="5487787" y="4589666"/>
            <a:ext cx="5381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calidad de los datos determina la calidad del análisis</a:t>
            </a:r>
            <a:b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s-EC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 un proceso previo de limpieza, normalización y estandarización, cualquier análisis pierde fiabilidad. </a:t>
            </a:r>
            <a:endParaRPr lang="es-EC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1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2421"/>
            <a:ext cx="10515600" cy="1325563"/>
          </a:xfrm>
        </p:spPr>
        <p:txBody>
          <a:bodyPr/>
          <a:lstStyle/>
          <a:p>
            <a:r>
              <a:rPr lang="es-EC" dirty="0">
                <a:solidFill>
                  <a:schemeClr val="accent4"/>
                </a:solidFill>
                <a:latin typeface="Avenir Book" panose="02000503020000020003" pitchFamily="2" charset="0"/>
              </a:rPr>
              <a:t>¡Gracias por su atención!</a:t>
            </a:r>
          </a:p>
        </p:txBody>
      </p:sp>
      <p:sp>
        <p:nvSpPr>
          <p:cNvPr id="4" name="Título 1"/>
          <p:cNvSpPr txBox="1"/>
          <p:nvPr/>
        </p:nvSpPr>
        <p:spPr>
          <a:xfrm>
            <a:off x="838200" y="380862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>
                <a:latin typeface="Avenir Book" panose="02000503020000020003" pitchFamily="2" charset="0"/>
              </a:rPr>
              <a:t>¿Preguntas?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4ECEEE-58CD-5314-8847-166C50C635CD}"/>
              </a:ext>
            </a:extLst>
          </p:cNvPr>
          <p:cNvSpPr txBox="1">
            <a:spLocks/>
          </p:cNvSpPr>
          <p:nvPr/>
        </p:nvSpPr>
        <p:spPr>
          <a:xfrm>
            <a:off x="841704" y="4812434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>
                <a:solidFill>
                  <a:schemeClr val="accent4"/>
                </a:solidFill>
                <a:latin typeface="Avenir Book"/>
              </a:rPr>
              <a:t>Equipo de trabajo</a:t>
            </a:r>
            <a:endParaRPr lang="es-EC" sz="2800" dirty="0">
              <a:solidFill>
                <a:schemeClr val="accent4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4597DDC-0B14-E8F8-D90B-1D6088BABAEC}"/>
              </a:ext>
            </a:extLst>
          </p:cNvPr>
          <p:cNvSpPr txBox="1">
            <a:spLocks/>
          </p:cNvSpPr>
          <p:nvPr/>
        </p:nvSpPr>
        <p:spPr>
          <a:xfrm>
            <a:off x="4804506" y="4482783"/>
            <a:ext cx="2582985" cy="44633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800" dirty="0">
                <a:solidFill>
                  <a:srgbClr val="FFFFFF"/>
                </a:solidFill>
                <a:latin typeface="Avenir Book"/>
              </a:rPr>
              <a:t>Diego</a:t>
            </a:r>
            <a:endParaRPr lang="es-ES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93B45EC-7857-E14E-234F-607EB57C69B3}"/>
              </a:ext>
            </a:extLst>
          </p:cNvPr>
          <p:cNvSpPr txBox="1">
            <a:spLocks/>
          </p:cNvSpPr>
          <p:nvPr/>
        </p:nvSpPr>
        <p:spPr>
          <a:xfrm>
            <a:off x="6705641" y="4500618"/>
            <a:ext cx="2582985" cy="44633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800" dirty="0">
                <a:solidFill>
                  <a:srgbClr val="FFFFFF"/>
                </a:solidFill>
                <a:latin typeface="Avenir Book"/>
              </a:rPr>
              <a:t>Juan</a:t>
            </a:r>
            <a:endParaRPr lang="es-ES" dirty="0"/>
          </a:p>
        </p:txBody>
      </p:sp>
      <p:pic>
        <p:nvPicPr>
          <p:cNvPr id="14" name="Imagen 13" descr="Un hombre sonriendo&#10;&#10;Descripción generada automáticamente">
            <a:extLst>
              <a:ext uri="{FF2B5EF4-FFF2-40B4-BE49-F238E27FC236}">
                <a16:creationId xmlns:a16="http://schemas.microsoft.com/office/drawing/2014/main" id="{7767D9F9-02EC-1F6E-5B55-A34868A0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64" y="2704288"/>
            <a:ext cx="1119067" cy="15531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Imagen 17" descr="Un joven con una sudadera de color gris&#10;&#10;Descripción generada automáticamente con confianza media">
            <a:extLst>
              <a:ext uri="{FF2B5EF4-FFF2-40B4-BE49-F238E27FC236}">
                <a16:creationId xmlns:a16="http://schemas.microsoft.com/office/drawing/2014/main" id="{8842AF13-CA39-901D-27E9-7E132ACC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68" y="2643710"/>
            <a:ext cx="1177933" cy="1570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15EC4A3-F3B0-530D-FDE9-E47F3C777390}"/>
              </a:ext>
            </a:extLst>
          </p:cNvPr>
          <p:cNvSpPr txBox="1">
            <a:spLocks/>
          </p:cNvSpPr>
          <p:nvPr/>
        </p:nvSpPr>
        <p:spPr>
          <a:xfrm>
            <a:off x="3085204" y="4482783"/>
            <a:ext cx="2582985" cy="44633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1800" dirty="0">
                <a:solidFill>
                  <a:srgbClr val="FFFFFF"/>
                </a:solidFill>
                <a:latin typeface="Avenir Book"/>
              </a:rPr>
              <a:t>Luis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E2C6627-4E6A-3849-FBFF-1CAFA4138D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1" r="4664"/>
          <a:stretch/>
        </p:blipFill>
        <p:spPr>
          <a:xfrm>
            <a:off x="5497508" y="2704288"/>
            <a:ext cx="1177933" cy="15705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8BE5C4E4952640A844E50EC56ACC47" ma:contentTypeVersion="9" ma:contentTypeDescription="Crear nuevo documento." ma:contentTypeScope="" ma:versionID="afd13e1949392a0c33d16daa94604c8d">
  <xsd:schema xmlns:xsd="http://www.w3.org/2001/XMLSchema" xmlns:xs="http://www.w3.org/2001/XMLSchema" xmlns:p="http://schemas.microsoft.com/office/2006/metadata/properties" xmlns:ns3="aaa4bfa5-066e-4e0e-95db-a2f8b7e5a8db" targetNamespace="http://schemas.microsoft.com/office/2006/metadata/properties" ma:root="true" ma:fieldsID="c05c8dd66b16f489f051c166cd72a43e" ns3:_="">
    <xsd:import namespace="aaa4bfa5-066e-4e0e-95db-a2f8b7e5a8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4bfa5-066e-4e0e-95db-a2f8b7e5a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a4bfa5-066e-4e0e-95db-a2f8b7e5a8db" xsi:nil="true"/>
  </documentManagement>
</p:properties>
</file>

<file path=customXml/itemProps1.xml><?xml version="1.0" encoding="utf-8"?>
<ds:datastoreItem xmlns:ds="http://schemas.openxmlformats.org/officeDocument/2006/customXml" ds:itemID="{D19E3F93-C044-41BE-B1E0-93B8AB247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a4bfa5-066e-4e0e-95db-a2f8b7e5a8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AE67A9-FC20-4B60-A062-E36EF95729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20276D-E27D-4A10-A817-9F790A20F963}">
  <ds:schemaRefs>
    <ds:schemaRef ds:uri="http://purl.org/dc/dcmitype/"/>
    <ds:schemaRef ds:uri="http://purl.org/dc/elements/1.1/"/>
    <ds:schemaRef ds:uri="http://schemas.openxmlformats.org/package/2006/metadata/core-properties"/>
    <ds:schemaRef ds:uri="aaa4bfa5-066e-4e0e-95db-a2f8b7e5a8db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353</Words>
  <Application>Microsoft Office PowerPoint</Application>
  <PresentationFormat>Panorámica</PresentationFormat>
  <Paragraphs>38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Avenir Black</vt:lpstr>
      <vt:lpstr>Avenir Book</vt:lpstr>
      <vt:lpstr>Avenir Medium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Maria Paula Guallo Zhapa</cp:lastModifiedBy>
  <cp:revision>206</cp:revision>
  <dcterms:created xsi:type="dcterms:W3CDTF">2022-04-18T16:36:00Z</dcterms:created>
  <dcterms:modified xsi:type="dcterms:W3CDTF">2025-07-25T18:20:48Z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B7FA0C3CB6E04F83B90EB55E4DE505EA_12</vt:lpwstr>
  </property>
  <property fmtid="{D5CDD505-2E9C-101B-9397-08002B2CF9AE}" pid="3" name="KSOProductBuildVer">
    <vt:lpwstr>1033-12.2.0.19307</vt:lpwstr>
  </property>
  <property fmtid="{D5CDD505-2E9C-101B-9397-08002B2CF9AE}" pid="4" name="ContentTypeId">
    <vt:lpwstr>0x010100598BE5C4E4952640A844E50EC56ACC47</vt:lpwstr>
  </property>
</Properties>
</file>