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hdphoto1.wdp" ContentType="image/vnd.ms-photo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13.png"/><Relationship Id="rId1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1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8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7054560" y="813960"/>
            <a:ext cx="4751640" cy="561600"/>
          </a:xfrm>
          <a:prstGeom prst="rect">
            <a:avLst/>
          </a:prstGeom>
          <a:ln w="0">
            <a:noFill/>
          </a:ln>
        </p:spPr>
      </p:pic>
      <p:sp>
        <p:nvSpPr>
          <p:cNvPr id="39" name="Retângulo: Cantos Arredondados 26"/>
          <p:cNvSpPr/>
          <p:nvPr/>
        </p:nvSpPr>
        <p:spPr>
          <a:xfrm>
            <a:off x="2673000" y="4111200"/>
            <a:ext cx="1715040" cy="205524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40" name="Retângulo: Cantos Arredondados 27"/>
          <p:cNvSpPr/>
          <p:nvPr/>
        </p:nvSpPr>
        <p:spPr>
          <a:xfrm>
            <a:off x="769320" y="4111200"/>
            <a:ext cx="1715040" cy="205524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41" name="Retângulo: Cantos Arredondados 25"/>
          <p:cNvSpPr/>
          <p:nvPr/>
        </p:nvSpPr>
        <p:spPr>
          <a:xfrm>
            <a:off x="2673000" y="1676880"/>
            <a:ext cx="1715040" cy="205524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42" name="Retângulo: Cantos Arredondados 24"/>
          <p:cNvSpPr/>
          <p:nvPr/>
        </p:nvSpPr>
        <p:spPr>
          <a:xfrm>
            <a:off x="769320" y="1676880"/>
            <a:ext cx="1715040" cy="205524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43" name="CaixaDeTexto 21"/>
          <p:cNvSpPr/>
          <p:nvPr/>
        </p:nvSpPr>
        <p:spPr>
          <a:xfrm>
            <a:off x="912600" y="2061000"/>
            <a:ext cx="1571760" cy="16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ffffff"/>
                </a:solidFill>
                <a:latin typeface="Nunito Sans"/>
                <a:ea typeface="DejaVu Sans"/>
              </a:rPr>
              <a:t>Microserviços precisam agregar segurança robusta de manutenção de acesso e autenticação no uso no consumo de seus serviços.</a:t>
            </a:r>
            <a:endParaRPr b="0" lang="pt-BR" sz="1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Retângulo: Cantos Arredondados 28"/>
          <p:cNvSpPr/>
          <p:nvPr/>
        </p:nvSpPr>
        <p:spPr>
          <a:xfrm>
            <a:off x="4576680" y="1676880"/>
            <a:ext cx="1715040" cy="205524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300" spc="-1" strike="noStrike">
                <a:solidFill>
                  <a:schemeClr val="lt1"/>
                </a:solidFill>
                <a:latin typeface="Nunito Sans"/>
                <a:ea typeface="DejaVu Sans"/>
              </a:rPr>
              <a:t>Deve estar inegrado ao Keycloak. Deve manter uma base de usuários nativa na solução.</a:t>
            </a:r>
            <a:r>
              <a:rPr b="0" lang="pt-BR" sz="1800" spc="-1" strike="noStrike">
                <a:solidFill>
                  <a:schemeClr val="lt1"/>
                </a:solidFill>
                <a:latin typeface="Nunito Sans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tângulo: Cantos Arredondados 29"/>
          <p:cNvSpPr/>
          <p:nvPr/>
        </p:nvSpPr>
        <p:spPr>
          <a:xfrm>
            <a:off x="4576680" y="4107600"/>
            <a:ext cx="1715040" cy="205524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Nunito Sans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tângulo: Cantos Arredondados 30"/>
          <p:cNvSpPr/>
          <p:nvPr/>
        </p:nvSpPr>
        <p:spPr>
          <a:xfrm>
            <a:off x="6477120" y="1676880"/>
            <a:ext cx="1715040" cy="4485960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Nunito Sans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aixaDeTexto 31"/>
          <p:cNvSpPr/>
          <p:nvPr/>
        </p:nvSpPr>
        <p:spPr>
          <a:xfrm>
            <a:off x="2751120" y="2061000"/>
            <a:ext cx="157176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Desenvolvedores de software;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Analistas de Infra relacionado a   segurança da informação.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aixaDeTexto 32"/>
          <p:cNvSpPr/>
          <p:nvPr/>
        </p:nvSpPr>
        <p:spPr>
          <a:xfrm>
            <a:off x="912600" y="4502880"/>
            <a:ext cx="15717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Aumento potencial de seguraça dos dados.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CaixaDeTexto 33"/>
          <p:cNvSpPr/>
          <p:nvPr/>
        </p:nvSpPr>
        <p:spPr>
          <a:xfrm>
            <a:off x="2751120" y="4502880"/>
            <a:ext cx="157176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Microsoft YaHei"/>
              </a:rPr>
              <a:t>Permitirá m</a:t>
            </a: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aior controle de  quem acessa e o que pode ser acessado.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CaixaDeTexto 34"/>
          <p:cNvSpPr/>
          <p:nvPr/>
        </p:nvSpPr>
        <p:spPr>
          <a:xfrm>
            <a:off x="4648320" y="2061000"/>
            <a:ext cx="157176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CaixaDeTexto 35"/>
          <p:cNvSpPr/>
          <p:nvPr/>
        </p:nvSpPr>
        <p:spPr>
          <a:xfrm>
            <a:off x="4648320" y="4502880"/>
            <a:ext cx="157176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Retângulo: Cantos Arredondados 36"/>
          <p:cNvSpPr/>
          <p:nvPr/>
        </p:nvSpPr>
        <p:spPr>
          <a:xfrm>
            <a:off x="8383680" y="1676880"/>
            <a:ext cx="3400200" cy="4485960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53" name="Retângulo: Cantos Arredondados 40"/>
          <p:cNvSpPr/>
          <p:nvPr/>
        </p:nvSpPr>
        <p:spPr>
          <a:xfrm>
            <a:off x="8377560" y="3832920"/>
            <a:ext cx="3406680" cy="2329920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54" name="Retângulo: Cantos Arredondados 41"/>
          <p:cNvSpPr/>
          <p:nvPr/>
        </p:nvSpPr>
        <p:spPr>
          <a:xfrm>
            <a:off x="10390320" y="4248000"/>
            <a:ext cx="1393920" cy="1915200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55" name="Retângulo: Cantos Arredondados 42"/>
          <p:cNvSpPr/>
          <p:nvPr/>
        </p:nvSpPr>
        <p:spPr>
          <a:xfrm>
            <a:off x="8377560" y="4248000"/>
            <a:ext cx="1393920" cy="1915200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56" name="Retângulo: Cantos Arredondados 43"/>
          <p:cNvSpPr/>
          <p:nvPr/>
        </p:nvSpPr>
        <p:spPr>
          <a:xfrm>
            <a:off x="9380880" y="5779440"/>
            <a:ext cx="1393920" cy="383760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57" name="CaixaDeTexto 44"/>
          <p:cNvSpPr/>
          <p:nvPr/>
        </p:nvSpPr>
        <p:spPr>
          <a:xfrm>
            <a:off x="6548760" y="2061000"/>
            <a:ext cx="157176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8" name="CaixaDeTexto 45"/>
          <p:cNvSpPr/>
          <p:nvPr/>
        </p:nvSpPr>
        <p:spPr>
          <a:xfrm>
            <a:off x="8578080" y="2240280"/>
            <a:ext cx="3063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  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CaixaDeTexto 46"/>
          <p:cNvSpPr/>
          <p:nvPr/>
        </p:nvSpPr>
        <p:spPr>
          <a:xfrm>
            <a:off x="8421120" y="4659840"/>
            <a:ext cx="1393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Nunito Sans"/>
                <a:ea typeface="DejaVu Sans"/>
              </a:rPr>
              <a:t> 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CaixaDeTexto 47"/>
          <p:cNvSpPr/>
          <p:nvPr/>
        </p:nvSpPr>
        <p:spPr>
          <a:xfrm>
            <a:off x="10460160" y="4659840"/>
            <a:ext cx="13939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" name="CaixaDeTexto 37"/>
          <p:cNvSpPr/>
          <p:nvPr/>
        </p:nvSpPr>
        <p:spPr>
          <a:xfrm>
            <a:off x="8121960" y="811440"/>
            <a:ext cx="37825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Servidor de Identidade integrado ao Keycloak.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Imagem 22" descr=""/>
          <p:cNvPicPr/>
          <p:nvPr/>
        </p:nvPicPr>
        <p:blipFill>
          <a:blip r:embed="rId3"/>
          <a:stretch/>
        </p:blipFill>
        <p:spPr>
          <a:xfrm>
            <a:off x="964080" y="1792800"/>
            <a:ext cx="1510920" cy="441720"/>
          </a:xfrm>
          <a:prstGeom prst="rect">
            <a:avLst/>
          </a:prstGeom>
          <a:ln w="0">
            <a:noFill/>
          </a:ln>
        </p:spPr>
      </p:pic>
      <p:pic>
        <p:nvPicPr>
          <p:cNvPr id="63" name="Imagem 48" descr=""/>
          <p:cNvPicPr/>
          <p:nvPr/>
        </p:nvPicPr>
        <p:blipFill>
          <a:blip r:embed="rId4"/>
          <a:stretch/>
        </p:blipFill>
        <p:spPr>
          <a:xfrm>
            <a:off x="2860200" y="1807920"/>
            <a:ext cx="1322280" cy="247320"/>
          </a:xfrm>
          <a:prstGeom prst="rect">
            <a:avLst/>
          </a:prstGeom>
          <a:ln w="0">
            <a:noFill/>
          </a:ln>
        </p:spPr>
      </p:pic>
      <p:pic>
        <p:nvPicPr>
          <p:cNvPr id="64" name="Imagem 54" descr=""/>
          <p:cNvPicPr/>
          <p:nvPr/>
        </p:nvPicPr>
        <p:blipFill>
          <a:blip r:embed="rId5"/>
          <a:stretch/>
        </p:blipFill>
        <p:spPr>
          <a:xfrm>
            <a:off x="995400" y="4226760"/>
            <a:ext cx="1233720" cy="627480"/>
          </a:xfrm>
          <a:prstGeom prst="rect">
            <a:avLst/>
          </a:prstGeom>
          <a:ln w="0">
            <a:noFill/>
          </a:ln>
        </p:spPr>
      </p:pic>
      <p:pic>
        <p:nvPicPr>
          <p:cNvPr id="65" name="Imagem 60" descr=""/>
          <p:cNvPicPr/>
          <p:nvPr/>
        </p:nvPicPr>
        <p:blipFill>
          <a:blip r:embed="rId6"/>
          <a:stretch/>
        </p:blipFill>
        <p:spPr>
          <a:xfrm>
            <a:off x="10549800" y="4341600"/>
            <a:ext cx="1256760" cy="396000"/>
          </a:xfrm>
          <a:prstGeom prst="rect">
            <a:avLst/>
          </a:prstGeom>
          <a:ln w="0">
            <a:noFill/>
          </a:ln>
        </p:spPr>
      </p:pic>
      <p:pic>
        <p:nvPicPr>
          <p:cNvPr id="66" name="Imagem 62" descr=""/>
          <p:cNvPicPr/>
          <p:nvPr/>
        </p:nvPicPr>
        <p:blipFill>
          <a:blip r:embed="rId7"/>
          <a:stretch/>
        </p:blipFill>
        <p:spPr>
          <a:xfrm>
            <a:off x="2847960" y="4253760"/>
            <a:ext cx="1319400" cy="230040"/>
          </a:xfrm>
          <a:prstGeom prst="rect">
            <a:avLst/>
          </a:prstGeom>
          <a:ln w="0">
            <a:noFill/>
          </a:ln>
        </p:spPr>
      </p:pic>
      <p:pic>
        <p:nvPicPr>
          <p:cNvPr id="67" name="Imagem 64" descr=""/>
          <p:cNvPicPr/>
          <p:nvPr/>
        </p:nvPicPr>
        <p:blipFill>
          <a:blip r:embed="rId8"/>
          <a:stretch/>
        </p:blipFill>
        <p:spPr>
          <a:xfrm>
            <a:off x="4738680" y="1782000"/>
            <a:ext cx="1082160" cy="272880"/>
          </a:xfrm>
          <a:prstGeom prst="rect">
            <a:avLst/>
          </a:prstGeom>
          <a:ln w="0">
            <a:noFill/>
          </a:ln>
        </p:spPr>
      </p:pic>
      <p:pic>
        <p:nvPicPr>
          <p:cNvPr id="68" name="Imagem 66" descr=""/>
          <p:cNvPicPr/>
          <p:nvPr/>
        </p:nvPicPr>
        <p:blipFill>
          <a:blip r:embed="rId9"/>
          <a:stretch/>
        </p:blipFill>
        <p:spPr>
          <a:xfrm>
            <a:off x="4744800" y="4217760"/>
            <a:ext cx="953640" cy="275760"/>
          </a:xfrm>
          <a:prstGeom prst="rect">
            <a:avLst/>
          </a:prstGeom>
          <a:ln w="0">
            <a:noFill/>
          </a:ln>
        </p:spPr>
      </p:pic>
      <p:pic>
        <p:nvPicPr>
          <p:cNvPr id="69" name="Imagem 68" descr=""/>
          <p:cNvPicPr/>
          <p:nvPr/>
        </p:nvPicPr>
        <p:blipFill>
          <a:blip r:embed="rId10"/>
          <a:stretch/>
        </p:blipFill>
        <p:spPr>
          <a:xfrm>
            <a:off x="6645600" y="1821600"/>
            <a:ext cx="1322280" cy="198720"/>
          </a:xfrm>
          <a:prstGeom prst="rect">
            <a:avLst/>
          </a:prstGeom>
          <a:ln w="0">
            <a:noFill/>
          </a:ln>
        </p:spPr>
      </p:pic>
      <p:pic>
        <p:nvPicPr>
          <p:cNvPr id="70" name="Imagem 70" descr=""/>
          <p:cNvPicPr/>
          <p:nvPr/>
        </p:nvPicPr>
        <p:blipFill>
          <a:blip r:embed="rId11"/>
          <a:stretch/>
        </p:blipFill>
        <p:spPr>
          <a:xfrm>
            <a:off x="8645400" y="1800000"/>
            <a:ext cx="1902960" cy="644760"/>
          </a:xfrm>
          <a:prstGeom prst="rect">
            <a:avLst/>
          </a:prstGeom>
          <a:ln w="0">
            <a:noFill/>
          </a:ln>
        </p:spPr>
      </p:pic>
      <p:pic>
        <p:nvPicPr>
          <p:cNvPr id="71" name="Imagem 72" descr=""/>
          <p:cNvPicPr/>
          <p:nvPr/>
        </p:nvPicPr>
        <p:blipFill>
          <a:blip r:embed="rId12"/>
          <a:stretch/>
        </p:blipFill>
        <p:spPr>
          <a:xfrm>
            <a:off x="8521560" y="3928320"/>
            <a:ext cx="1288080" cy="261720"/>
          </a:xfrm>
          <a:prstGeom prst="rect">
            <a:avLst/>
          </a:prstGeom>
          <a:ln w="0">
            <a:noFill/>
          </a:ln>
        </p:spPr>
      </p:pic>
      <p:pic>
        <p:nvPicPr>
          <p:cNvPr id="72" name="Imagem 74" descr=""/>
          <p:cNvPicPr/>
          <p:nvPr/>
        </p:nvPicPr>
        <p:blipFill>
          <a:blip r:embed="rId13"/>
          <a:stretch/>
        </p:blipFill>
        <p:spPr>
          <a:xfrm>
            <a:off x="8573760" y="4348800"/>
            <a:ext cx="1219320" cy="230040"/>
          </a:xfrm>
          <a:prstGeom prst="rect">
            <a:avLst/>
          </a:prstGeom>
          <a:ln w="0">
            <a:noFill/>
          </a:ln>
        </p:spPr>
      </p:pic>
      <p:pic>
        <p:nvPicPr>
          <p:cNvPr id="73" name="Imagem 1" descr=""/>
          <p:cNvPicPr/>
          <p:nvPr/>
        </p:nvPicPr>
        <p:blipFill>
          <a:blip r:embed="rId14"/>
          <a:srcRect l="9976" t="9141" r="10825" b="14703"/>
          <a:stretch/>
        </p:blipFill>
        <p:spPr>
          <a:xfrm>
            <a:off x="769320" y="775080"/>
            <a:ext cx="839880" cy="496440"/>
          </a:xfrm>
          <a:prstGeom prst="rect">
            <a:avLst/>
          </a:prstGeom>
          <a:ln w="0">
            <a:noFill/>
          </a:ln>
        </p:spPr>
      </p:pic>
      <p:sp>
        <p:nvSpPr>
          <p:cNvPr id="74" name="CaixaDeTexto 2"/>
          <p:cNvSpPr/>
          <p:nvPr/>
        </p:nvSpPr>
        <p:spPr>
          <a:xfrm>
            <a:off x="1591560" y="873000"/>
            <a:ext cx="359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CANVAS DO PROJETO APLICADO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: Cantos Arredondados 47"/>
          <p:cNvSpPr/>
          <p:nvPr/>
        </p:nvSpPr>
        <p:spPr>
          <a:xfrm>
            <a:off x="74340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76" name="Retângulo: Cantos Arredondados 48"/>
          <p:cNvSpPr/>
          <p:nvPr/>
        </p:nvSpPr>
        <p:spPr>
          <a:xfrm>
            <a:off x="36216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77" name="Retângulo: Cantos Arredondados 51"/>
          <p:cNvSpPr/>
          <p:nvPr/>
        </p:nvSpPr>
        <p:spPr>
          <a:xfrm>
            <a:off x="315144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78" name="Retângulo: Cantos Arredondados 53"/>
          <p:cNvSpPr/>
          <p:nvPr/>
        </p:nvSpPr>
        <p:spPr>
          <a:xfrm>
            <a:off x="276984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79" name="Retângulo: Cantos Arredondados 54"/>
          <p:cNvSpPr/>
          <p:nvPr/>
        </p:nvSpPr>
        <p:spPr>
          <a:xfrm>
            <a:off x="555948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0" name="Retângulo: Cantos Arredondados 55"/>
          <p:cNvSpPr/>
          <p:nvPr/>
        </p:nvSpPr>
        <p:spPr>
          <a:xfrm>
            <a:off x="514980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1" name="Retângulo: Cantos Arredondados 56"/>
          <p:cNvSpPr/>
          <p:nvPr/>
        </p:nvSpPr>
        <p:spPr>
          <a:xfrm>
            <a:off x="790344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2" name="Retângulo: Cantos Arredondados 57"/>
          <p:cNvSpPr/>
          <p:nvPr/>
        </p:nvSpPr>
        <p:spPr>
          <a:xfrm>
            <a:off x="7488000" y="21672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3" name="Retângulo: Cantos Arredondados 58"/>
          <p:cNvSpPr/>
          <p:nvPr/>
        </p:nvSpPr>
        <p:spPr>
          <a:xfrm>
            <a:off x="1024740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4" name="Retângulo: Cantos Arredondados 59"/>
          <p:cNvSpPr/>
          <p:nvPr/>
        </p:nvSpPr>
        <p:spPr>
          <a:xfrm>
            <a:off x="983772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5" name="Retângulo: Cantos Arredondados 60"/>
          <p:cNvSpPr/>
          <p:nvPr/>
        </p:nvSpPr>
        <p:spPr>
          <a:xfrm>
            <a:off x="334080" y="3393720"/>
            <a:ext cx="2104920" cy="4334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6" name="Retângulo: Cantos Arredondados 62"/>
          <p:cNvSpPr/>
          <p:nvPr/>
        </p:nvSpPr>
        <p:spPr>
          <a:xfrm>
            <a:off x="5149800" y="3393720"/>
            <a:ext cx="2104920" cy="200592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7" name="Retângulo: Cantos Arredondados 63"/>
          <p:cNvSpPr/>
          <p:nvPr/>
        </p:nvSpPr>
        <p:spPr>
          <a:xfrm>
            <a:off x="7493760" y="3393720"/>
            <a:ext cx="2104920" cy="200592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8" name="Retângulo: Cantos Arredondados 64"/>
          <p:cNvSpPr/>
          <p:nvPr/>
        </p:nvSpPr>
        <p:spPr>
          <a:xfrm>
            <a:off x="9847080" y="3420000"/>
            <a:ext cx="2104920" cy="63900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89" name="CaixaDeTexto 53"/>
          <p:cNvSpPr/>
          <p:nvPr/>
        </p:nvSpPr>
        <p:spPr>
          <a:xfrm>
            <a:off x="461520" y="3507120"/>
            <a:ext cx="1850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Analistas de Requisitos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aixaDeTexto 55"/>
          <p:cNvSpPr/>
          <p:nvPr/>
        </p:nvSpPr>
        <p:spPr>
          <a:xfrm>
            <a:off x="5277240" y="3554640"/>
            <a:ext cx="18500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Ambiente pode ser: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Hibrido;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Todo provisionado em Cloud ou 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On Premisses.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CaixaDeTexto 56"/>
          <p:cNvSpPr/>
          <p:nvPr/>
        </p:nvSpPr>
        <p:spPr>
          <a:xfrm>
            <a:off x="7621200" y="3554640"/>
            <a:ext cx="18500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Reuniões para entendimento do papela das personas, escopo, elencar features e determinar aspectos de arquitetura que discriminem premissas e requisitos não funcionais.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CaixaDeTexto 57"/>
          <p:cNvSpPr/>
          <p:nvPr/>
        </p:nvSpPr>
        <p:spPr>
          <a:xfrm>
            <a:off x="9837000" y="3393720"/>
            <a:ext cx="22226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Documentação e condução das reuniões e entendimentos do time.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Imagem 41" descr=""/>
          <p:cNvPicPr/>
          <p:nvPr/>
        </p:nvPicPr>
        <p:blipFill>
          <a:blip r:embed="rId1"/>
          <a:stretch/>
        </p:blipFill>
        <p:spPr>
          <a:xfrm>
            <a:off x="10522080" y="1787400"/>
            <a:ext cx="846000" cy="209520"/>
          </a:xfrm>
          <a:prstGeom prst="rect">
            <a:avLst/>
          </a:prstGeom>
          <a:ln w="0">
            <a:noFill/>
          </a:ln>
        </p:spPr>
      </p:pic>
      <p:pic>
        <p:nvPicPr>
          <p:cNvPr id="94" name="Imagem 43" descr=""/>
          <p:cNvPicPr/>
          <p:nvPr/>
        </p:nvPicPr>
        <p:blipFill>
          <a:blip r:embed="rId2"/>
          <a:stretch/>
        </p:blipFill>
        <p:spPr>
          <a:xfrm>
            <a:off x="1054440" y="1787400"/>
            <a:ext cx="838080" cy="193680"/>
          </a:xfrm>
          <a:prstGeom prst="rect">
            <a:avLst/>
          </a:prstGeom>
          <a:ln w="0">
            <a:noFill/>
          </a:ln>
        </p:spPr>
      </p:pic>
      <p:pic>
        <p:nvPicPr>
          <p:cNvPr id="95" name="Imagem 44" descr=""/>
          <p:cNvPicPr/>
          <p:nvPr/>
        </p:nvPicPr>
        <p:blipFill>
          <a:blip r:embed="rId3"/>
          <a:stretch/>
        </p:blipFill>
        <p:spPr>
          <a:xfrm>
            <a:off x="3459960" y="1795320"/>
            <a:ext cx="802080" cy="185400"/>
          </a:xfrm>
          <a:prstGeom prst="rect">
            <a:avLst/>
          </a:prstGeom>
          <a:ln w="0">
            <a:noFill/>
          </a:ln>
        </p:spPr>
      </p:pic>
      <p:pic>
        <p:nvPicPr>
          <p:cNvPr id="96" name="Imagem 45" descr=""/>
          <p:cNvPicPr/>
          <p:nvPr/>
        </p:nvPicPr>
        <p:blipFill>
          <a:blip r:embed="rId4"/>
          <a:stretch/>
        </p:blipFill>
        <p:spPr>
          <a:xfrm>
            <a:off x="5826600" y="1787400"/>
            <a:ext cx="989280" cy="209520"/>
          </a:xfrm>
          <a:prstGeom prst="rect">
            <a:avLst/>
          </a:prstGeom>
          <a:ln w="0">
            <a:noFill/>
          </a:ln>
        </p:spPr>
      </p:pic>
      <p:pic>
        <p:nvPicPr>
          <p:cNvPr id="97" name="Imagem 46" descr=""/>
          <p:cNvPicPr/>
          <p:nvPr/>
        </p:nvPicPr>
        <p:blipFill>
          <a:blip r:embed="rId5"/>
          <a:stretch/>
        </p:blipFill>
        <p:spPr>
          <a:xfrm>
            <a:off x="8108640" y="1779480"/>
            <a:ext cx="989280" cy="209520"/>
          </a:xfrm>
          <a:prstGeom prst="rect">
            <a:avLst/>
          </a:prstGeom>
          <a:ln w="0">
            <a:noFill/>
          </a:ln>
        </p:spPr>
      </p:pic>
      <p:pic>
        <p:nvPicPr>
          <p:cNvPr id="98" name="Imagem 47" descr=""/>
          <p:cNvPicPr/>
          <p:nvPr/>
        </p:nvPicPr>
        <p:blipFill>
          <a:blip r:embed="rId6"/>
          <a:stretch/>
        </p:blipFill>
        <p:spPr>
          <a:xfrm>
            <a:off x="2877480" y="2352960"/>
            <a:ext cx="1841760" cy="682560"/>
          </a:xfrm>
          <a:prstGeom prst="rect">
            <a:avLst/>
          </a:prstGeom>
          <a:ln w="0">
            <a:noFill/>
          </a:ln>
        </p:spPr>
      </p:pic>
      <p:pic>
        <p:nvPicPr>
          <p:cNvPr id="99" name="Imagem 49" descr=""/>
          <p:cNvPicPr/>
          <p:nvPr/>
        </p:nvPicPr>
        <p:blipFill>
          <a:blip r:embed="rId7"/>
          <a:stretch/>
        </p:blipFill>
        <p:spPr>
          <a:xfrm>
            <a:off x="5295600" y="2352960"/>
            <a:ext cx="1841760" cy="69228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50" descr=""/>
          <p:cNvPicPr/>
          <p:nvPr/>
        </p:nvPicPr>
        <p:blipFill>
          <a:blip r:embed="rId8"/>
          <a:stretch/>
        </p:blipFill>
        <p:spPr>
          <a:xfrm>
            <a:off x="7544880" y="2454480"/>
            <a:ext cx="1994040" cy="654120"/>
          </a:xfrm>
          <a:prstGeom prst="rect">
            <a:avLst/>
          </a:prstGeom>
          <a:ln w="0">
            <a:noFill/>
          </a:ln>
        </p:spPr>
      </p:pic>
      <p:pic>
        <p:nvPicPr>
          <p:cNvPr id="101" name="Imagem 51" descr=""/>
          <p:cNvPicPr/>
          <p:nvPr/>
        </p:nvPicPr>
        <p:blipFill>
          <a:blip r:embed="rId9"/>
          <a:stretch/>
        </p:blipFill>
        <p:spPr>
          <a:xfrm>
            <a:off x="9973440" y="2454480"/>
            <a:ext cx="1841760" cy="65412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55" descr=""/>
          <p:cNvPicPr/>
          <p:nvPr/>
        </p:nvPicPr>
        <p:blipFill>
          <a:blip r:embed="rId10"/>
          <a:stretch/>
        </p:blipFill>
        <p:spPr>
          <a:xfrm>
            <a:off x="444240" y="2318400"/>
            <a:ext cx="1866960" cy="84024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56" descr=""/>
          <p:cNvPicPr/>
          <p:nvPr/>
        </p:nvPicPr>
        <p:blipFill>
          <a:blip r:embed="rId11"/>
          <a:srcRect l="9976" t="9141" r="10825" b="14703"/>
          <a:stretch/>
        </p:blipFill>
        <p:spPr>
          <a:xfrm>
            <a:off x="769320" y="775080"/>
            <a:ext cx="839880" cy="496440"/>
          </a:xfrm>
          <a:prstGeom prst="rect">
            <a:avLst/>
          </a:prstGeom>
          <a:ln w="0">
            <a:noFill/>
          </a:ln>
        </p:spPr>
      </p:pic>
      <p:sp>
        <p:nvSpPr>
          <p:cNvPr id="104" name="CaixaDeTexto 60"/>
          <p:cNvSpPr/>
          <p:nvPr/>
        </p:nvSpPr>
        <p:spPr>
          <a:xfrm>
            <a:off x="1591560" y="873000"/>
            <a:ext cx="5133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ANÁLISE DO CONTEXTO DO PROBLEMA - POEMS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Retângulo: Cantos Arredondados 2"/>
          <p:cNvSpPr/>
          <p:nvPr/>
        </p:nvSpPr>
        <p:spPr>
          <a:xfrm>
            <a:off x="360000" y="3960000"/>
            <a:ext cx="2104920" cy="4334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487440" y="4073400"/>
            <a:ext cx="1850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Arquiteto de Solução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Retângulo: Cantos Arredondados 7"/>
          <p:cNvSpPr/>
          <p:nvPr/>
        </p:nvSpPr>
        <p:spPr>
          <a:xfrm>
            <a:off x="360000" y="4500000"/>
            <a:ext cx="2104920" cy="4334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08" name="CaixaDeTexto 6"/>
          <p:cNvSpPr/>
          <p:nvPr/>
        </p:nvSpPr>
        <p:spPr>
          <a:xfrm>
            <a:off x="489600" y="4587120"/>
            <a:ext cx="1850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Arquiteto de Software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Retângulo: Cantos Arredondados 17"/>
          <p:cNvSpPr/>
          <p:nvPr/>
        </p:nvSpPr>
        <p:spPr>
          <a:xfrm>
            <a:off x="360000" y="5040000"/>
            <a:ext cx="2104920" cy="4334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10" name="CaixaDeTexto 8"/>
          <p:cNvSpPr/>
          <p:nvPr/>
        </p:nvSpPr>
        <p:spPr>
          <a:xfrm>
            <a:off x="489600" y="5127120"/>
            <a:ext cx="1850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Desenvolvedores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etângulo: Cantos Arredondados 33"/>
          <p:cNvSpPr/>
          <p:nvPr/>
        </p:nvSpPr>
        <p:spPr>
          <a:xfrm>
            <a:off x="2754720" y="3960000"/>
            <a:ext cx="2104920" cy="8996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12" name="CaixaDeTexto 19"/>
          <p:cNvSpPr/>
          <p:nvPr/>
        </p:nvSpPr>
        <p:spPr>
          <a:xfrm>
            <a:off x="2700000" y="3960000"/>
            <a:ext cx="23947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VPS de Infraestrutura de Segurança;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Equipamento de trabalho e desenvolvimento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Retângulo: Cantos Arredondados 34"/>
          <p:cNvSpPr/>
          <p:nvPr/>
        </p:nvSpPr>
        <p:spPr>
          <a:xfrm>
            <a:off x="2754720" y="3420000"/>
            <a:ext cx="2104920" cy="4334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14" name="CaixaDeTexto 29"/>
          <p:cNvSpPr/>
          <p:nvPr/>
        </p:nvSpPr>
        <p:spPr>
          <a:xfrm>
            <a:off x="2754720" y="3420000"/>
            <a:ext cx="21049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Equipamento de trabalho e desenvolvimento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Retângulo: Cantos Arredondados 35"/>
          <p:cNvSpPr/>
          <p:nvPr/>
        </p:nvSpPr>
        <p:spPr>
          <a:xfrm>
            <a:off x="2754720" y="5040000"/>
            <a:ext cx="2104920" cy="43344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16" name="CaixaDeTexto 39"/>
          <p:cNvSpPr/>
          <p:nvPr/>
        </p:nvSpPr>
        <p:spPr>
          <a:xfrm>
            <a:off x="2754720" y="5040000"/>
            <a:ext cx="21049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Equipamento de trabalho e desenvolvimento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Retângulo: Cantos Arredondados 37"/>
          <p:cNvSpPr/>
          <p:nvPr/>
        </p:nvSpPr>
        <p:spPr>
          <a:xfrm>
            <a:off x="9847080" y="4166280"/>
            <a:ext cx="2104920" cy="7930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18" name="CaixaDeTexto 40"/>
          <p:cNvSpPr/>
          <p:nvPr/>
        </p:nvSpPr>
        <p:spPr>
          <a:xfrm>
            <a:off x="9837000" y="4140000"/>
            <a:ext cx="2222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Modelagem;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Configuração;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Suporte e;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Implantação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Retângulo: Cantos Arredondados 38"/>
          <p:cNvSpPr/>
          <p:nvPr/>
        </p:nvSpPr>
        <p:spPr>
          <a:xfrm>
            <a:off x="9900000" y="5146560"/>
            <a:ext cx="2104920" cy="433080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0" name="CaixaDeTexto 42"/>
          <p:cNvSpPr/>
          <p:nvPr/>
        </p:nvSpPr>
        <p:spPr>
          <a:xfrm>
            <a:off x="9720000" y="5220000"/>
            <a:ext cx="2339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Desenvolvimento e Testes 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ângulo: Cantos Arredondados 39"/>
          <p:cNvSpPr/>
          <p:nvPr/>
        </p:nvSpPr>
        <p:spPr>
          <a:xfrm>
            <a:off x="74340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2" name="Retângulo: Cantos Arredondados 44"/>
          <p:cNvSpPr/>
          <p:nvPr/>
        </p:nvSpPr>
        <p:spPr>
          <a:xfrm>
            <a:off x="36216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3" name="Retângulo: Cantos Arredondados 45"/>
          <p:cNvSpPr/>
          <p:nvPr/>
        </p:nvSpPr>
        <p:spPr>
          <a:xfrm>
            <a:off x="315144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4" name="Retângulo: Cantos Arredondados 46"/>
          <p:cNvSpPr/>
          <p:nvPr/>
        </p:nvSpPr>
        <p:spPr>
          <a:xfrm>
            <a:off x="276984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5" name="Retângulo: Cantos Arredondados 49"/>
          <p:cNvSpPr/>
          <p:nvPr/>
        </p:nvSpPr>
        <p:spPr>
          <a:xfrm>
            <a:off x="555948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6" name="Retângulo: Cantos Arredondados 50"/>
          <p:cNvSpPr/>
          <p:nvPr/>
        </p:nvSpPr>
        <p:spPr>
          <a:xfrm>
            <a:off x="514980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7" name="Retângulo: Cantos Arredondados 61"/>
          <p:cNvSpPr/>
          <p:nvPr/>
        </p:nvSpPr>
        <p:spPr>
          <a:xfrm>
            <a:off x="790344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8" name="Retângulo: Cantos Arredondados 65"/>
          <p:cNvSpPr/>
          <p:nvPr/>
        </p:nvSpPr>
        <p:spPr>
          <a:xfrm>
            <a:off x="7488000" y="21672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29" name="Retângulo: Cantos Arredondados 66"/>
          <p:cNvSpPr/>
          <p:nvPr/>
        </p:nvSpPr>
        <p:spPr>
          <a:xfrm>
            <a:off x="10247400" y="1656360"/>
            <a:ext cx="1285920" cy="437040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30" name="Retângulo: Cantos Arredondados 67"/>
          <p:cNvSpPr/>
          <p:nvPr/>
        </p:nvSpPr>
        <p:spPr>
          <a:xfrm>
            <a:off x="9837720" y="2197800"/>
            <a:ext cx="2104920" cy="1057320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pic>
        <p:nvPicPr>
          <p:cNvPr id="131" name="Imagem 29" descr=""/>
          <p:cNvPicPr/>
          <p:nvPr/>
        </p:nvPicPr>
        <p:blipFill>
          <a:blip r:embed="rId1"/>
          <a:stretch/>
        </p:blipFill>
        <p:spPr>
          <a:xfrm>
            <a:off x="10522080" y="1787400"/>
            <a:ext cx="846000" cy="209520"/>
          </a:xfrm>
          <a:prstGeom prst="rect">
            <a:avLst/>
          </a:prstGeom>
          <a:ln w="0">
            <a:noFill/>
          </a:ln>
        </p:spPr>
      </p:pic>
      <p:pic>
        <p:nvPicPr>
          <p:cNvPr id="132" name="Imagem 33" descr=""/>
          <p:cNvPicPr/>
          <p:nvPr/>
        </p:nvPicPr>
        <p:blipFill>
          <a:blip r:embed="rId2"/>
          <a:stretch/>
        </p:blipFill>
        <p:spPr>
          <a:xfrm>
            <a:off x="1054440" y="1787400"/>
            <a:ext cx="838080" cy="19368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35" descr=""/>
          <p:cNvPicPr/>
          <p:nvPr/>
        </p:nvPicPr>
        <p:blipFill>
          <a:blip r:embed="rId3"/>
          <a:stretch/>
        </p:blipFill>
        <p:spPr>
          <a:xfrm>
            <a:off x="3459960" y="1795320"/>
            <a:ext cx="802080" cy="18540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37" descr=""/>
          <p:cNvPicPr/>
          <p:nvPr/>
        </p:nvPicPr>
        <p:blipFill>
          <a:blip r:embed="rId4"/>
          <a:stretch/>
        </p:blipFill>
        <p:spPr>
          <a:xfrm>
            <a:off x="5826600" y="1787400"/>
            <a:ext cx="989280" cy="20952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8" descr=""/>
          <p:cNvPicPr/>
          <p:nvPr/>
        </p:nvPicPr>
        <p:blipFill>
          <a:blip r:embed="rId5"/>
          <a:stretch/>
        </p:blipFill>
        <p:spPr>
          <a:xfrm>
            <a:off x="8108640" y="1779480"/>
            <a:ext cx="989280" cy="20952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39" descr=""/>
          <p:cNvPicPr/>
          <p:nvPr/>
        </p:nvPicPr>
        <p:blipFill>
          <a:blip r:embed="rId6"/>
          <a:stretch/>
        </p:blipFill>
        <p:spPr>
          <a:xfrm>
            <a:off x="2877480" y="2352960"/>
            <a:ext cx="1841760" cy="68256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40" descr=""/>
          <p:cNvPicPr/>
          <p:nvPr/>
        </p:nvPicPr>
        <p:blipFill>
          <a:blip r:embed="rId7"/>
          <a:stretch/>
        </p:blipFill>
        <p:spPr>
          <a:xfrm>
            <a:off x="5295600" y="2352960"/>
            <a:ext cx="1841760" cy="69228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42" descr=""/>
          <p:cNvPicPr/>
          <p:nvPr/>
        </p:nvPicPr>
        <p:blipFill>
          <a:blip r:embed="rId8"/>
          <a:stretch/>
        </p:blipFill>
        <p:spPr>
          <a:xfrm>
            <a:off x="7544880" y="2454480"/>
            <a:ext cx="1994040" cy="65412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52" descr=""/>
          <p:cNvPicPr/>
          <p:nvPr/>
        </p:nvPicPr>
        <p:blipFill>
          <a:blip r:embed="rId9"/>
          <a:stretch/>
        </p:blipFill>
        <p:spPr>
          <a:xfrm>
            <a:off x="9973440" y="2454480"/>
            <a:ext cx="1841760" cy="65412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53" descr=""/>
          <p:cNvPicPr/>
          <p:nvPr/>
        </p:nvPicPr>
        <p:blipFill>
          <a:blip r:embed="rId10"/>
          <a:stretch/>
        </p:blipFill>
        <p:spPr>
          <a:xfrm>
            <a:off x="444240" y="2318400"/>
            <a:ext cx="1866960" cy="84024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57" descr=""/>
          <p:cNvPicPr/>
          <p:nvPr/>
        </p:nvPicPr>
        <p:blipFill>
          <a:blip r:embed="rId11"/>
          <a:srcRect l="9976" t="9141" r="10825" b="14703"/>
          <a:stretch/>
        </p:blipFill>
        <p:spPr>
          <a:xfrm>
            <a:off x="769320" y="775080"/>
            <a:ext cx="839880" cy="496440"/>
          </a:xfrm>
          <a:prstGeom prst="rect">
            <a:avLst/>
          </a:prstGeom>
          <a:ln w="0">
            <a:noFill/>
          </a:ln>
        </p:spPr>
      </p:pic>
      <p:sp>
        <p:nvSpPr>
          <p:cNvPr id="142" name="CaixaDeTexto 59"/>
          <p:cNvSpPr/>
          <p:nvPr/>
        </p:nvSpPr>
        <p:spPr>
          <a:xfrm>
            <a:off x="1591560" y="873000"/>
            <a:ext cx="5133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ANÁLISE DO CONTEXTO DO PROBLEMA - POEMS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Retângulo: Cantos Arredondados 82"/>
          <p:cNvSpPr/>
          <p:nvPr/>
        </p:nvSpPr>
        <p:spPr>
          <a:xfrm>
            <a:off x="360000" y="3610080"/>
            <a:ext cx="5486760" cy="28695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44" name="Retângulo: Cantos Arredondados 83"/>
          <p:cNvSpPr/>
          <p:nvPr/>
        </p:nvSpPr>
        <p:spPr>
          <a:xfrm>
            <a:off x="6280200" y="3610080"/>
            <a:ext cx="5688720" cy="17895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45" name="CaixaDeTexto 43"/>
          <p:cNvSpPr/>
          <p:nvPr/>
        </p:nvSpPr>
        <p:spPr>
          <a:xfrm>
            <a:off x="955440" y="3969720"/>
            <a:ext cx="4583520" cy="26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As informações iniciais foram obtidas a partir do levantamento de escopo feito pelo time de Analistas de Requisitos com base em documentação de escopo feita pela area de Gestão de Segurança de Dados.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Contribuíram para complementar, os estudos feitos pela Arquitetura, que investigou os padrões adotados em modelos de aplicações de microserviços e os providers de Identity Server que atendessem a algumas premissas e restrições não funcionais elencadas no escopo.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CaixaDeTexto 48"/>
          <p:cNvSpPr/>
          <p:nvPr/>
        </p:nvSpPr>
        <p:spPr>
          <a:xfrm>
            <a:off x="6929640" y="3969720"/>
            <a:ext cx="462492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Nunito Sans"/>
                <a:ea typeface="DejaVu Sans"/>
              </a:rPr>
              <a:t>O time de Desenvolvedores estiveram envolvidos com os Arquitetos para auxiliar na escolha de um provider que pudesse melhor se adequar a stack já determinada para a construção do sistema de microserviços e aplicações que utilizariam esta solução de integração de autenticação de serviços. 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Imagem 58" descr=""/>
          <p:cNvPicPr/>
          <p:nvPr/>
        </p:nvPicPr>
        <p:blipFill>
          <a:blip r:embed="rId12"/>
          <a:stretch/>
        </p:blipFill>
        <p:spPr>
          <a:xfrm>
            <a:off x="6583680" y="3759840"/>
            <a:ext cx="1418040" cy="32004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59" descr=""/>
          <p:cNvPicPr/>
          <p:nvPr/>
        </p:nvPicPr>
        <p:blipFill>
          <a:blip r:embed="rId13"/>
          <a:stretch/>
        </p:blipFill>
        <p:spPr>
          <a:xfrm>
            <a:off x="628200" y="3776400"/>
            <a:ext cx="1427760" cy="30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riângulo isósceles 7"/>
          <p:cNvSpPr/>
          <p:nvPr/>
        </p:nvSpPr>
        <p:spPr>
          <a:xfrm>
            <a:off x="2750400" y="3428640"/>
            <a:ext cx="6690240" cy="204984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50" name="Triângulo isósceles 44"/>
          <p:cNvSpPr/>
          <p:nvPr/>
        </p:nvSpPr>
        <p:spPr>
          <a:xfrm rot="10800000">
            <a:off x="2751480" y="1378080"/>
            <a:ext cx="6690240" cy="204984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51" name="Triângulo isósceles 46"/>
          <p:cNvSpPr/>
          <p:nvPr/>
        </p:nvSpPr>
        <p:spPr>
          <a:xfrm rot="16200000">
            <a:off x="5717880" y="1757520"/>
            <a:ext cx="4100400" cy="334440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52" name="Triângulo isósceles 48"/>
          <p:cNvSpPr/>
          <p:nvPr/>
        </p:nvSpPr>
        <p:spPr>
          <a:xfrm rot="5400000">
            <a:off x="2373480" y="1754640"/>
            <a:ext cx="4100400" cy="3344400"/>
          </a:xfrm>
          <a:prstGeom prst="triangle">
            <a:avLst>
              <a:gd name="adj" fmla="val 50000"/>
            </a:avLst>
          </a:prstGeom>
          <a:solidFill>
            <a:srgbClr val="00a69c"/>
          </a:solidFill>
          <a:ln>
            <a:solidFill>
              <a:srgbClr val="008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53" name="CaixaDeTexto 11"/>
          <p:cNvSpPr/>
          <p:nvPr/>
        </p:nvSpPr>
        <p:spPr>
          <a:xfrm>
            <a:off x="5245920" y="2097360"/>
            <a:ext cx="16891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CaixaDeTexto 12"/>
          <p:cNvSpPr/>
          <p:nvPr/>
        </p:nvSpPr>
        <p:spPr>
          <a:xfrm>
            <a:off x="5250600" y="4100760"/>
            <a:ext cx="16891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CaixaDeTexto 13"/>
          <p:cNvSpPr/>
          <p:nvPr/>
        </p:nvSpPr>
        <p:spPr>
          <a:xfrm>
            <a:off x="6908040" y="3027240"/>
            <a:ext cx="16891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aixaDeTexto 16"/>
          <p:cNvSpPr/>
          <p:nvPr/>
        </p:nvSpPr>
        <p:spPr>
          <a:xfrm>
            <a:off x="3420360" y="3027240"/>
            <a:ext cx="16891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Retângulo 3"/>
          <p:cNvSpPr/>
          <p:nvPr/>
        </p:nvSpPr>
        <p:spPr>
          <a:xfrm>
            <a:off x="2745720" y="5471280"/>
            <a:ext cx="3379320" cy="936000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58" name="Retângulo 17"/>
          <p:cNvSpPr/>
          <p:nvPr/>
        </p:nvSpPr>
        <p:spPr>
          <a:xfrm>
            <a:off x="6095880" y="5471280"/>
            <a:ext cx="3349080" cy="936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pic>
        <p:nvPicPr>
          <p:cNvPr id="159" name="Imagem 8" descr=""/>
          <p:cNvPicPr/>
          <p:nvPr/>
        </p:nvPicPr>
        <p:blipFill>
          <a:blip r:embed="rId1"/>
          <a:stretch/>
        </p:blipFill>
        <p:spPr>
          <a:xfrm>
            <a:off x="4070160" y="5599080"/>
            <a:ext cx="713160" cy="23688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19" descr=""/>
          <p:cNvPicPr/>
          <p:nvPr/>
        </p:nvPicPr>
        <p:blipFill>
          <a:blip r:embed="rId2"/>
          <a:stretch/>
        </p:blipFill>
        <p:spPr>
          <a:xfrm>
            <a:off x="7327080" y="5590440"/>
            <a:ext cx="887040" cy="231840"/>
          </a:xfrm>
          <a:prstGeom prst="rect">
            <a:avLst/>
          </a:prstGeom>
          <a:ln w="0">
            <a:noFill/>
          </a:ln>
        </p:spPr>
      </p:pic>
      <p:sp>
        <p:nvSpPr>
          <p:cNvPr id="161" name="CaixaDeTexto 26"/>
          <p:cNvSpPr/>
          <p:nvPr/>
        </p:nvSpPr>
        <p:spPr>
          <a:xfrm>
            <a:off x="3172320" y="5818320"/>
            <a:ext cx="2509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aixaDeTexto 27"/>
          <p:cNvSpPr/>
          <p:nvPr/>
        </p:nvSpPr>
        <p:spPr>
          <a:xfrm>
            <a:off x="6516000" y="5818320"/>
            <a:ext cx="2509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Imagem 21" descr=""/>
          <p:cNvPicPr/>
          <p:nvPr/>
        </p:nvPicPr>
        <p:blipFill>
          <a:blip r:embed="rId3"/>
          <a:stretch/>
        </p:blipFill>
        <p:spPr>
          <a:xfrm>
            <a:off x="5267160" y="5078520"/>
            <a:ext cx="1668240" cy="25992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28" descr=""/>
          <p:cNvPicPr/>
          <p:nvPr/>
        </p:nvPicPr>
        <p:blipFill>
          <a:blip r:embed="rId4"/>
          <a:stretch/>
        </p:blipFill>
        <p:spPr>
          <a:xfrm rot="5400000">
            <a:off x="8902800" y="3291120"/>
            <a:ext cx="588600" cy="26568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30" descr=""/>
          <p:cNvPicPr/>
          <p:nvPr/>
        </p:nvPicPr>
        <p:blipFill>
          <a:blip r:embed="rId5"/>
          <a:stretch/>
        </p:blipFill>
        <p:spPr>
          <a:xfrm>
            <a:off x="5110920" y="1518480"/>
            <a:ext cx="1991880" cy="28260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32" descr=""/>
          <p:cNvPicPr/>
          <p:nvPr/>
        </p:nvPicPr>
        <p:blipFill>
          <a:blip r:embed="rId6"/>
          <a:stretch/>
        </p:blipFill>
        <p:spPr>
          <a:xfrm rot="16200000">
            <a:off x="2561040" y="3268080"/>
            <a:ext cx="867240" cy="26568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20" descr=""/>
          <p:cNvPicPr/>
          <p:nvPr/>
        </p:nvPicPr>
        <p:blipFill>
          <a:blip r:embed="rId7"/>
          <a:srcRect l="9976" t="9141" r="10825" b="14703"/>
          <a:stretch/>
        </p:blipFill>
        <p:spPr>
          <a:xfrm>
            <a:off x="769320" y="775080"/>
            <a:ext cx="839880" cy="496440"/>
          </a:xfrm>
          <a:prstGeom prst="rect">
            <a:avLst/>
          </a:prstGeom>
          <a:ln w="0">
            <a:noFill/>
          </a:ln>
        </p:spPr>
      </p:pic>
      <p:sp>
        <p:nvSpPr>
          <p:cNvPr id="168" name="CaixaDeTexto 22"/>
          <p:cNvSpPr/>
          <p:nvPr/>
        </p:nvSpPr>
        <p:spPr>
          <a:xfrm>
            <a:off x="1591560" y="873000"/>
            <a:ext cx="359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MAPA DE EMPATIA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tângulo 2"/>
          <p:cNvSpPr/>
          <p:nvPr/>
        </p:nvSpPr>
        <p:spPr>
          <a:xfrm>
            <a:off x="1341000" y="1769040"/>
            <a:ext cx="4490640" cy="4490640"/>
          </a:xfrm>
          <a:prstGeom prst="rect">
            <a:avLst/>
          </a:prstGeom>
          <a:solidFill>
            <a:srgbClr val="00bdb3"/>
          </a:solidFill>
          <a:ln>
            <a:solidFill>
              <a:srgbClr val="008b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70" name="Triângulo isósceles 7"/>
          <p:cNvSpPr/>
          <p:nvPr/>
        </p:nvSpPr>
        <p:spPr>
          <a:xfrm rot="5400000">
            <a:off x="374040" y="2734200"/>
            <a:ext cx="4490640" cy="2557440"/>
          </a:xfrm>
          <a:prstGeom prst="triangle">
            <a:avLst>
              <a:gd name="adj" fmla="val 5000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71" name="Triângulo isósceles 8"/>
          <p:cNvSpPr/>
          <p:nvPr/>
        </p:nvSpPr>
        <p:spPr>
          <a:xfrm rot="10800000">
            <a:off x="1342440" y="1770480"/>
            <a:ext cx="4490640" cy="3953880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72" name="Triângulo isósceles 9"/>
          <p:cNvSpPr/>
          <p:nvPr/>
        </p:nvSpPr>
        <p:spPr>
          <a:xfrm flipV="1" rot="10800000">
            <a:off x="1342440" y="2298600"/>
            <a:ext cx="4490640" cy="3953880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cxnSp>
        <p:nvCxnSpPr>
          <p:cNvPr id="173" name="Conector reto 11"/>
          <p:cNvCxnSpPr/>
          <p:nvPr/>
        </p:nvCxnSpPr>
        <p:spPr>
          <a:xfrm>
            <a:off x="3586680" y="3982680"/>
            <a:ext cx="2247480" cy="1440"/>
          </a:xfrm>
          <a:prstGeom prst="straightConnector1">
            <a:avLst/>
          </a:prstGeom>
          <a:ln w="38100">
            <a:solidFill>
              <a:srgbClr val="1b75bb"/>
            </a:solidFill>
            <a:round/>
          </a:ln>
        </p:spPr>
      </p:cxnSp>
      <p:sp>
        <p:nvSpPr>
          <p:cNvPr id="174" name="Elipse 13"/>
          <p:cNvSpPr/>
          <p:nvPr/>
        </p:nvSpPr>
        <p:spPr>
          <a:xfrm>
            <a:off x="3084120" y="3438360"/>
            <a:ext cx="1004400" cy="100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75" name="Elipse 10"/>
          <p:cNvSpPr/>
          <p:nvPr/>
        </p:nvSpPr>
        <p:spPr>
          <a:xfrm>
            <a:off x="6751080" y="1704600"/>
            <a:ext cx="4471920" cy="4471920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sp>
        <p:nvSpPr>
          <p:cNvPr id="176" name="Elipse 12"/>
          <p:cNvSpPr/>
          <p:nvPr/>
        </p:nvSpPr>
        <p:spPr>
          <a:xfrm>
            <a:off x="8490240" y="3438360"/>
            <a:ext cx="1004400" cy="100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Nunito Sans"/>
              <a:ea typeface="DejaVu Sans"/>
            </a:endParaRPr>
          </a:p>
        </p:txBody>
      </p:sp>
      <p:cxnSp>
        <p:nvCxnSpPr>
          <p:cNvPr id="177" name="Conector reto 14"/>
          <p:cNvCxnSpPr>
            <a:endCxn id="175" idx="5"/>
          </p:cNvCxnSpPr>
          <p:nvPr/>
        </p:nvCxnSpPr>
        <p:spPr>
          <a:xfrm>
            <a:off x="8954640" y="3980880"/>
            <a:ext cx="1613880" cy="154116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78" name="Conector reto 15"/>
          <p:cNvCxnSpPr>
            <a:endCxn id="175" idx="7"/>
          </p:cNvCxnSpPr>
          <p:nvPr/>
        </p:nvCxnSpPr>
        <p:spPr>
          <a:xfrm flipV="1">
            <a:off x="8987400" y="2359440"/>
            <a:ext cx="1581120" cy="154332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79" name="Conector reto 18"/>
          <p:cNvCxnSpPr/>
          <p:nvPr/>
        </p:nvCxnSpPr>
        <p:spPr>
          <a:xfrm>
            <a:off x="6750720" y="3940920"/>
            <a:ext cx="2247480" cy="144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sp>
        <p:nvSpPr>
          <p:cNvPr id="180" name="CaixaDeTexto 20"/>
          <p:cNvSpPr/>
          <p:nvPr/>
        </p:nvSpPr>
        <p:spPr>
          <a:xfrm>
            <a:off x="4048560" y="2158200"/>
            <a:ext cx="17456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CaixaDeTexto 21"/>
          <p:cNvSpPr/>
          <p:nvPr/>
        </p:nvSpPr>
        <p:spPr>
          <a:xfrm>
            <a:off x="4048560" y="5081400"/>
            <a:ext cx="17240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aixaDeTexto 22"/>
          <p:cNvSpPr/>
          <p:nvPr/>
        </p:nvSpPr>
        <p:spPr>
          <a:xfrm>
            <a:off x="1575000" y="3826440"/>
            <a:ext cx="14184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CaixaDeTexto 23"/>
          <p:cNvSpPr/>
          <p:nvPr/>
        </p:nvSpPr>
        <p:spPr>
          <a:xfrm>
            <a:off x="7540200" y="2575800"/>
            <a:ext cx="18154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CaixaDeTexto 24"/>
          <p:cNvSpPr/>
          <p:nvPr/>
        </p:nvSpPr>
        <p:spPr>
          <a:xfrm>
            <a:off x="7587720" y="4651560"/>
            <a:ext cx="18154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aixaDeTexto 25"/>
          <p:cNvSpPr/>
          <p:nvPr/>
        </p:nvSpPr>
        <p:spPr>
          <a:xfrm>
            <a:off x="9739800" y="3590640"/>
            <a:ext cx="138492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Lorem ipsum dolor sitamet, consectetur adipiscing elit, sed do.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6" name="Imagem 6" descr=""/>
          <p:cNvPicPr/>
          <p:nvPr/>
        </p:nvPicPr>
        <p:blipFill>
          <a:blip r:embed="rId1"/>
          <a:stretch/>
        </p:blipFill>
        <p:spPr>
          <a:xfrm>
            <a:off x="1673640" y="3274920"/>
            <a:ext cx="1076040" cy="550080"/>
          </a:xfrm>
          <a:prstGeom prst="rect">
            <a:avLst/>
          </a:prstGeom>
          <a:ln w="0">
            <a:noFill/>
          </a:ln>
        </p:spPr>
      </p:pic>
      <p:pic>
        <p:nvPicPr>
          <p:cNvPr id="187" name="Imagem 17" descr=""/>
          <p:cNvPicPr/>
          <p:nvPr/>
        </p:nvPicPr>
        <p:blipFill>
          <a:blip r:embed="rId2"/>
          <a:stretch/>
        </p:blipFill>
        <p:spPr>
          <a:xfrm>
            <a:off x="2786040" y="2250720"/>
            <a:ext cx="1076040" cy="55008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31" descr=""/>
          <p:cNvPicPr/>
          <p:nvPr/>
        </p:nvPicPr>
        <p:blipFill>
          <a:blip r:embed="rId3"/>
          <a:stretch/>
        </p:blipFill>
        <p:spPr>
          <a:xfrm>
            <a:off x="2765880" y="5306760"/>
            <a:ext cx="1076040" cy="25380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34" descr=""/>
          <p:cNvPicPr/>
          <p:nvPr/>
        </p:nvPicPr>
        <p:blipFill>
          <a:blip r:embed="rId4"/>
          <a:stretch/>
        </p:blipFill>
        <p:spPr>
          <a:xfrm>
            <a:off x="8448480" y="2102400"/>
            <a:ext cx="933120" cy="27432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36" descr=""/>
          <p:cNvPicPr/>
          <p:nvPr/>
        </p:nvPicPr>
        <p:blipFill>
          <a:blip r:embed="rId5"/>
          <a:stretch/>
        </p:blipFill>
        <p:spPr>
          <a:xfrm>
            <a:off x="7242480" y="4278600"/>
            <a:ext cx="749160" cy="24372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3" descr=""/>
          <p:cNvPicPr/>
          <p:nvPr/>
        </p:nvPicPr>
        <p:blipFill>
          <a:blip r:embed="rId6"/>
          <a:stretch/>
        </p:blipFill>
        <p:spPr>
          <a:xfrm>
            <a:off x="9834480" y="3285000"/>
            <a:ext cx="966960" cy="26424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26" descr=""/>
          <p:cNvPicPr/>
          <p:nvPr/>
        </p:nvPicPr>
        <p:blipFill>
          <a:blip r:embed="rId7"/>
          <a:srcRect l="9976" t="9141" r="10825" b="14703"/>
          <a:stretch/>
        </p:blipFill>
        <p:spPr>
          <a:xfrm>
            <a:off x="769320" y="775080"/>
            <a:ext cx="839880" cy="49644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27"/>
          <p:cNvSpPr/>
          <p:nvPr/>
        </p:nvSpPr>
        <p:spPr>
          <a:xfrm>
            <a:off x="1591560" y="873000"/>
            <a:ext cx="4670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unito Sans"/>
                <a:ea typeface="DejaVu Sans"/>
              </a:rPr>
              <a:t>EXPLICAÇÃO DE PROPOSIÇÃO DE VALOR</a:t>
            </a:r>
            <a:endParaRPr b="0" lang="pt-B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1101</TotalTime>
  <Application>LibreOffice/7.5.5.2$Windows_X86_64 LibreOffice_project/ca8fe7424262805f223b9a2334bc7181abbcbf5e</Application>
  <AppVersion>15.0000</AppVersion>
  <Words>633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2020-02-28T17:01:50Z</dcterms:created>
  <dc:creator>Luís Felipe Silva Amaral</dc:creator>
  <dc:description/>
  <dc:language>pt-BR</dc:language>
  <cp:lastModifiedBy/>
  <dcterms:modified xsi:type="dcterms:W3CDTF">2023-10-15T16:46:34Z</dcterms:modified>
  <cp:revision>78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