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0"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9" autoAdjust="0"/>
    <p:restoredTop sz="94660"/>
  </p:normalViewPr>
  <p:slideViewPr>
    <p:cSldViewPr>
      <p:cViewPr varScale="1">
        <p:scale>
          <a:sx n="88" d="100"/>
          <a:sy n="88" d="100"/>
        </p:scale>
        <p:origin x="-80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F00C69-CADB-4651-9496-A8E646A6644C}" type="datetimeFigureOut">
              <a:rPr lang="es-PE" smtClean="0"/>
              <a:t>11/08/2015</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40257B-1321-491B-ABD2-A6D96E278AB8}" type="slidenum">
              <a:rPr lang="es-PE" smtClean="0"/>
              <a:t>‹Nº›</a:t>
            </a:fld>
            <a:endParaRPr lang="es-PE"/>
          </a:p>
        </p:txBody>
      </p:sp>
    </p:spTree>
    <p:extLst>
      <p:ext uri="{BB962C8B-B14F-4D97-AF65-F5344CB8AC3E}">
        <p14:creationId xmlns:p14="http://schemas.microsoft.com/office/powerpoint/2010/main" val="2932473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Subtitle 2"/>
          <p:cNvSpPr>
            <a:spLocks noGrp="1"/>
          </p:cNvSpPr>
          <p:nvPr>
            <p:ph type="subTitle" idx="1"/>
          </p:nvPr>
        </p:nvSpPr>
        <p:spPr>
          <a:xfrm>
            <a:off x="1473795" y="5052547"/>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
        <p:nvSpPr>
          <p:cNvPr id="2" name="Title 1"/>
          <p:cNvSpPr>
            <a:spLocks noGrp="1"/>
          </p:cNvSpPr>
          <p:nvPr>
            <p:ph type="ctrTitle"/>
          </p:nvPr>
        </p:nvSpPr>
        <p:spPr>
          <a:xfrm>
            <a:off x="817582" y="3132290"/>
            <a:ext cx="7175351" cy="1793167"/>
          </a:xfrm>
          <a:effectLst/>
        </p:spPr>
        <p:txBody>
          <a:bodyPr>
            <a:noAutofit/>
          </a:bodyPr>
          <a:lstStyle>
            <a:lvl1pPr marL="640080" indent="-457200" algn="l">
              <a:defRPr sz="5400"/>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36425937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157351088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9"/>
            <a:ext cx="2057400" cy="5238339"/>
          </a:xfrm>
          <a:effectLst/>
        </p:spPr>
        <p:txBody>
          <a:bodyPr vert="eaVert"/>
          <a:lstStyle>
            <a:lvl1pPr algn="l">
              <a:defRPr/>
            </a:lvl1p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3324114" y="731521"/>
            <a:ext cx="4829287" cy="489472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28852319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extLst>
      <p:ext uri="{BB962C8B-B14F-4D97-AF65-F5344CB8AC3E}">
        <p14:creationId xmlns:p14="http://schemas.microsoft.com/office/powerpoint/2010/main" val="1156238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1"/>
          <p:cNvSpPr>
            <a:spLocks noGrp="1"/>
          </p:cNvSpPr>
          <p:nvPr>
            <p:ph type="title"/>
          </p:nvPr>
        </p:nvSpPr>
        <p:spPr>
          <a:xfrm>
            <a:off x="2033196" y="2172648"/>
            <a:ext cx="5966666" cy="2423346"/>
          </a:xfrm>
          <a:effectLst/>
        </p:spPr>
        <p:txBody>
          <a:bodyPr anchor="b"/>
          <a:lstStyle>
            <a:lvl1pPr algn="r">
              <a:defRPr sz="4600" b="1"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22439"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50000"/>
                  <a:lumOff val="50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6168197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
        <p:nvSpPr>
          <p:cNvPr id="8" name="Title 7"/>
          <p:cNvSpPr>
            <a:spLocks noGrp="1"/>
          </p:cNvSpPr>
          <p:nvPr>
            <p:ph type="title"/>
          </p:nvPr>
        </p:nvSpPr>
        <p:spPr/>
        <p:txBody>
          <a:bodyPr/>
          <a:lstStyle/>
          <a:p>
            <a:r>
              <a:rPr lang="es-ES" smtClean="0"/>
              <a:t>Haga clic para modificar el estilo de título del patrón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val="2941019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s-ES" smtClean="0"/>
              <a:t>Haga clic para modificar el estilo de texto del patrón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50000"/>
                  <a:lumOff val="50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
        <p:nvSpPr>
          <p:cNvPr id="10" name="Title 9"/>
          <p:cNvSpPr>
            <a:spLocks noGrp="1"/>
          </p:cNvSpPr>
          <p:nvPr>
            <p:ph type="title"/>
          </p:nvPr>
        </p:nvSpPr>
        <p:spPr/>
        <p:txBody>
          <a:body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90764637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50000"/>
                  <a:lumOff val="50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231340087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50000"/>
                  <a:lumOff val="50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5750629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096" y="2209802"/>
            <a:ext cx="3636085" cy="1258493"/>
          </a:xfrm>
          <a:effectLst/>
        </p:spPr>
        <p:txBody>
          <a:bodyPr anchor="b">
            <a:noAutofit/>
          </a:bodyPr>
          <a:lstStyle>
            <a:lvl1pPr marL="228600" indent="-228600" algn="l">
              <a:defRPr sz="2800" b="1">
                <a:effectLst/>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593516"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5766"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17292269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lumMod val="50000"/>
                    <a:lumOff val="50000"/>
                  </a:prstClr>
                </a:solidFill>
              </a:rPr>
              <a:pPr/>
              <a:t>8/11/2015</a:t>
            </a:fld>
            <a:endParaRPr lang="en-US" dirty="0">
              <a:solidFill>
                <a:prstClr val="black">
                  <a:lumMod val="50000"/>
                  <a:lumOff val="50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50000"/>
                  <a:lumOff val="50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50000"/>
                    <a:lumOff val="50000"/>
                  </a:prstClr>
                </a:solidFill>
              </a:rPr>
              <a:pPr/>
              <a:t>‹Nº›</a:t>
            </a:fld>
            <a:endParaRPr lang="en-US" dirty="0">
              <a:solidFill>
                <a:prstClr val="black">
                  <a:lumMod val="50000"/>
                  <a:lumOff val="50000"/>
                </a:prstClr>
              </a:solidFill>
            </a:endParaRP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s-ES" smtClean="0"/>
              <a:t>Haga clic para modificar el estilo de título del patrón</a:t>
            </a:r>
            <a:endParaRPr lang="en-US" dirty="0"/>
          </a:p>
        </p:txBody>
      </p:sp>
    </p:spTree>
    <p:extLst>
      <p:ext uri="{BB962C8B-B14F-4D97-AF65-F5344CB8AC3E}">
        <p14:creationId xmlns:p14="http://schemas.microsoft.com/office/powerpoint/2010/main" val="20085138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dirty="0">
              <a:solidFill>
                <a:prstClr val="white"/>
              </a:solidFill>
            </a:endParaRPr>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2" name="Title Placeholder 1"/>
          <p:cNvSpPr>
            <a:spLocks noGrp="1"/>
          </p:cNvSpPr>
          <p:nvPr>
            <p:ph type="title"/>
          </p:nvPr>
        </p:nvSpPr>
        <p:spPr>
          <a:xfrm>
            <a:off x="1793290" y="4372168"/>
            <a:ext cx="6512511" cy="1143000"/>
          </a:xfrm>
          <a:prstGeom prst="rect">
            <a:avLst/>
          </a:prstGeom>
          <a:effectLst/>
        </p:spPr>
        <p:txBody>
          <a:bodyPr vert="horz" lIns="91440" tIns="45720" rIns="91440" bIns="45720" rtlCol="0" anchor="t" anchorCtr="0">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172200" y="6172202"/>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pPr defTabSz="457200"/>
            <a:fld id="{B61BEF0D-F0BB-DE4B-95CE-6DB70DBA9567}" type="datetimeFigureOut">
              <a:rPr lang="en-US" smtClean="0">
                <a:solidFill>
                  <a:prstClr val="black">
                    <a:lumMod val="50000"/>
                    <a:lumOff val="50000"/>
                  </a:prstClr>
                </a:solidFill>
              </a:rPr>
              <a:pPr defTabSz="457200"/>
              <a:t>8/11/2015</a:t>
            </a:fld>
            <a:endParaRPr lang="en-US" dirty="0">
              <a:solidFill>
                <a:prstClr val="black">
                  <a:lumMod val="50000"/>
                  <a:lumOff val="50000"/>
                </a:prstClr>
              </a:solidFill>
            </a:endParaRPr>
          </a:p>
        </p:txBody>
      </p:sp>
      <p:sp>
        <p:nvSpPr>
          <p:cNvPr id="5" name="Footer Placeholder 4"/>
          <p:cNvSpPr>
            <a:spLocks noGrp="1"/>
          </p:cNvSpPr>
          <p:nvPr>
            <p:ph type="ftr" sz="quarter" idx="3"/>
          </p:nvPr>
        </p:nvSpPr>
        <p:spPr>
          <a:xfrm>
            <a:off x="457200" y="6172202"/>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pPr defTabSz="457200"/>
            <a:endParaRPr lang="en-US" dirty="0">
              <a:solidFill>
                <a:prstClr val="black">
                  <a:lumMod val="50000"/>
                  <a:lumOff val="50000"/>
                </a:prstClr>
              </a:solidFill>
            </a:endParaRPr>
          </a:p>
        </p:txBody>
      </p:sp>
      <p:sp>
        <p:nvSpPr>
          <p:cNvPr id="6" name="Slide Number Placeholder 5"/>
          <p:cNvSpPr>
            <a:spLocks noGrp="1"/>
          </p:cNvSpPr>
          <p:nvPr>
            <p:ph type="sldNum" sz="quarter" idx="4"/>
          </p:nvPr>
        </p:nvSpPr>
        <p:spPr>
          <a:xfrm>
            <a:off x="3810000" y="6172202"/>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pPr defTabSz="457200"/>
            <a:fld id="{D57F1E4F-1CFF-5643-939E-217C01CDF565}" type="slidenum">
              <a:rPr lang="en-US" smtClean="0">
                <a:solidFill>
                  <a:prstClr val="black">
                    <a:lumMod val="50000"/>
                    <a:lumOff val="50000"/>
                  </a:prstClr>
                </a:solidFill>
              </a:rPr>
              <a:pPr defTabSz="457200"/>
              <a:t>‹Nº›</a:t>
            </a:fld>
            <a:endParaRPr lang="en-US" dirty="0">
              <a:solidFill>
                <a:prstClr val="black">
                  <a:lumMod val="50000"/>
                  <a:lumOff val="50000"/>
                </a:prstClr>
              </a:solidFill>
            </a:endParaRPr>
          </a:p>
        </p:txBody>
      </p:sp>
    </p:spTree>
    <p:extLst>
      <p:ext uri="{BB962C8B-B14F-4D97-AF65-F5344CB8AC3E}">
        <p14:creationId xmlns:p14="http://schemas.microsoft.com/office/powerpoint/2010/main" val="28362055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15616" y="921242"/>
            <a:ext cx="6980517" cy="644098"/>
          </a:xfrm>
          <a:prstGeom prst="rect">
            <a:avLst/>
          </a:prstGeom>
          <a:effectLst/>
        </p:spPr>
        <p:txBody>
          <a:bodyPr vert="horz" lIns="91440" tIns="45720" rIns="91440" bIns="45720" rtlCol="0" anchor="t" anchorCtr="0">
            <a:noAutofit/>
          </a:bodyPr>
          <a:lstStyle/>
          <a:p>
            <a:pPr algn="ctr">
              <a:spcBef>
                <a:spcPct val="0"/>
              </a:spcBef>
              <a:buClr>
                <a:schemeClr val="accent6">
                  <a:lumMod val="75000"/>
                </a:schemeClr>
              </a:buClr>
              <a:buSzPct val="128000"/>
              <a:buFont typeface="Georgia" pitchFamily="18" charset="0"/>
              <a:buNone/>
            </a:pPr>
            <a:r>
              <a:rPr lang="es-PE" sz="4000" b="1" dirty="0" smtClean="0">
                <a:solidFill>
                  <a:schemeClr val="accent1">
                    <a:lumMod val="75000"/>
                  </a:schemeClr>
                </a:solidFill>
                <a:effectLst>
                  <a:reflection blurRad="6350" stA="55000" endA="300" endPos="45500" dir="5400000" sy="-100000" algn="bl" rotWithShape="0"/>
                </a:effectLst>
                <a:latin typeface="Arial Narrow" pitchFamily="34" charset="0"/>
                <a:ea typeface="+mj-ea"/>
                <a:cs typeface="+mj-cs"/>
              </a:rPr>
              <a:t>MENSAJERÍA </a:t>
            </a:r>
            <a:r>
              <a:rPr lang="es-PE" sz="4000" b="1" dirty="0">
                <a:solidFill>
                  <a:schemeClr val="accent1">
                    <a:lumMod val="75000"/>
                  </a:schemeClr>
                </a:solidFill>
                <a:effectLst>
                  <a:reflection blurRad="6350" stA="55000" endA="300" endPos="45500" dir="5400000" sy="-100000" algn="bl" rotWithShape="0"/>
                </a:effectLst>
                <a:latin typeface="Arial Narrow" pitchFamily="34" charset="0"/>
                <a:ea typeface="+mj-ea"/>
                <a:cs typeface="+mj-cs"/>
              </a:rPr>
              <a:t>INTERNA </a:t>
            </a:r>
            <a:endParaRPr lang="es-PE" sz="4000" b="1" dirty="0" smtClean="0">
              <a:solidFill>
                <a:schemeClr val="accent1">
                  <a:lumMod val="75000"/>
                </a:schemeClr>
              </a:solidFill>
              <a:effectLst>
                <a:reflection blurRad="6350" stA="55000" endA="300" endPos="45500" dir="5400000" sy="-100000" algn="bl" rotWithShape="0"/>
              </a:effectLst>
              <a:latin typeface="Arial Narrow" pitchFamily="34" charset="0"/>
              <a:ea typeface="+mj-ea"/>
              <a:cs typeface="+mj-cs"/>
            </a:endParaRPr>
          </a:p>
          <a:p>
            <a:pPr algn="ctr">
              <a:spcBef>
                <a:spcPct val="0"/>
              </a:spcBef>
              <a:buClr>
                <a:schemeClr val="accent6">
                  <a:lumMod val="75000"/>
                </a:schemeClr>
              </a:buClr>
              <a:buSzPct val="128000"/>
              <a:buFont typeface="Georgia" pitchFamily="18" charset="0"/>
              <a:buNone/>
            </a:pPr>
            <a:r>
              <a:rPr lang="es-PE" sz="4000" b="1" dirty="0" smtClean="0">
                <a:solidFill>
                  <a:schemeClr val="accent1">
                    <a:lumMod val="75000"/>
                  </a:schemeClr>
                </a:solidFill>
                <a:effectLst>
                  <a:reflection blurRad="6350" stA="55000" endA="300" endPos="45500" dir="5400000" sy="-100000" algn="bl" rotWithShape="0"/>
                </a:effectLst>
                <a:latin typeface="Arial Narrow" pitchFamily="34" charset="0"/>
                <a:ea typeface="+mj-ea"/>
                <a:cs typeface="+mj-cs"/>
              </a:rPr>
              <a:t>EN </a:t>
            </a:r>
            <a:r>
              <a:rPr lang="es-PE" sz="4000" b="1" dirty="0">
                <a:solidFill>
                  <a:schemeClr val="accent1">
                    <a:lumMod val="75000"/>
                  </a:schemeClr>
                </a:solidFill>
                <a:effectLst>
                  <a:reflection blurRad="6350" stA="55000" endA="300" endPos="45500" dir="5400000" sy="-100000" algn="bl" rotWithShape="0"/>
                </a:effectLst>
                <a:latin typeface="Arial Narrow" pitchFamily="34" charset="0"/>
                <a:ea typeface="+mj-ea"/>
                <a:cs typeface="+mj-cs"/>
              </a:rPr>
              <a:t>INEI</a:t>
            </a:r>
            <a:endParaRPr lang="es-ES" sz="4000" b="1" dirty="0">
              <a:solidFill>
                <a:schemeClr val="accent1">
                  <a:lumMod val="75000"/>
                </a:schemeClr>
              </a:solidFill>
              <a:effectLst>
                <a:reflection blurRad="6350" stA="55000" endA="300" endPos="45500" dir="5400000" sy="-100000" algn="bl" rotWithShape="0"/>
              </a:effectLst>
              <a:latin typeface="Arial Narrow" pitchFamily="34" charset="0"/>
              <a:ea typeface="+mj-ea"/>
              <a:cs typeface="+mj-cs"/>
            </a:endParaRPr>
          </a:p>
        </p:txBody>
      </p:sp>
      <p:pic>
        <p:nvPicPr>
          <p:cNvPr id="6146" name="Picture 2" descr="http://www.edukanda.es/mediatecaweb/data/zip/1073/images/pic0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775" y="2204864"/>
            <a:ext cx="3926553" cy="3068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6" name="6 Marcador de pie de página"/>
          <p:cNvSpPr>
            <a:spLocks noGrp="1"/>
          </p:cNvSpPr>
          <p:nvPr>
            <p:ph type="ftr" sz="quarter" idx="11"/>
          </p:nvPr>
        </p:nvSpPr>
        <p:spPr>
          <a:xfrm>
            <a:off x="419066" y="6021288"/>
            <a:ext cx="3352801" cy="365125"/>
          </a:xfrm>
        </p:spPr>
        <p:txBody>
          <a:bodyPr/>
          <a:lstStyle/>
          <a:p>
            <a:r>
              <a:rPr lang="en-US" sz="1400" dirty="0" smtClean="0">
                <a:solidFill>
                  <a:prstClr val="black">
                    <a:lumMod val="50000"/>
                    <a:lumOff val="50000"/>
                  </a:prstClr>
                </a:solidFill>
              </a:rPr>
              <a:t>Joel Sulca Córdova</a:t>
            </a:r>
          </a:p>
          <a:p>
            <a:r>
              <a:rPr lang="en-US" sz="1400" dirty="0" smtClean="0">
                <a:solidFill>
                  <a:prstClr val="black">
                    <a:lumMod val="50000"/>
                    <a:lumOff val="50000"/>
                  </a:prstClr>
                </a:solidFill>
              </a:rPr>
              <a:t>Departamento de Operaciones - OTIN</a:t>
            </a:r>
          </a:p>
        </p:txBody>
      </p:sp>
      <p:pic>
        <p:nvPicPr>
          <p:cNvPr id="6148" name="Picture 4" descr="http://www.thefanclub.co.za/sites/default/files/images/howto/logo-spark_256x25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4909" y="230825"/>
            <a:ext cx="1380834" cy="138083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1.bp.blogspot.com/-buDSjWNxJjA/UwO92uUnNXI/AAAAAAAAAqE/Pt86fJB7FJg/s1600/openfir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137913"/>
            <a:ext cx="1505726" cy="150572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lh5.ggpht.com/40_M50KiQq4BOcx_uyAHIriCqQjAyFVRLH4jcoDOYyq-FSt-CG74WedJyltMtB8K8w=w3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3520" y="4005064"/>
            <a:ext cx="1467062" cy="1467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1473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253817" y="476672"/>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4400" dirty="0" smtClean="0">
                <a:solidFill>
                  <a:srgbClr val="00B050"/>
                </a:solidFill>
                <a:latin typeface="Arial Narrow" pitchFamily="34" charset="0"/>
              </a:rPr>
              <a:t>CLIENTE XABBER</a:t>
            </a:r>
            <a:endParaRPr lang="es-PE" sz="4400" dirty="0">
              <a:solidFill>
                <a:srgbClr val="00B050"/>
              </a:solidFill>
              <a:latin typeface="Arial Narrow" pitchFamily="34" charset="0"/>
            </a:endParaRPr>
          </a:p>
        </p:txBody>
      </p:sp>
      <p:sp>
        <p:nvSpPr>
          <p:cNvPr id="5" name="1 Título"/>
          <p:cNvSpPr txBox="1">
            <a:spLocks/>
          </p:cNvSpPr>
          <p:nvPr/>
        </p:nvSpPr>
        <p:spPr>
          <a:xfrm>
            <a:off x="1248746" y="1124744"/>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2000" dirty="0" smtClean="0">
                <a:solidFill>
                  <a:schemeClr val="accent1">
                    <a:lumMod val="75000"/>
                  </a:schemeClr>
                </a:solidFill>
                <a:latin typeface="Arial Narrow" pitchFamily="34" charset="0"/>
              </a:rPr>
              <a:t>Cliente para </a:t>
            </a:r>
            <a:r>
              <a:rPr lang="es-PE" sz="2000" dirty="0" err="1" smtClean="0">
                <a:solidFill>
                  <a:schemeClr val="accent1">
                    <a:lumMod val="75000"/>
                  </a:schemeClr>
                </a:solidFill>
                <a:latin typeface="Arial Narrow" pitchFamily="34" charset="0"/>
              </a:rPr>
              <a:t>Moviles</a:t>
            </a:r>
            <a:r>
              <a:rPr lang="es-PE" sz="2000" dirty="0" smtClean="0">
                <a:solidFill>
                  <a:schemeClr val="accent1">
                    <a:lumMod val="75000"/>
                  </a:schemeClr>
                </a:solidFill>
                <a:latin typeface="Arial Narrow" pitchFamily="34" charset="0"/>
              </a:rPr>
              <a:t>.</a:t>
            </a:r>
            <a:endParaRPr lang="es-PE" sz="2000" dirty="0">
              <a:solidFill>
                <a:schemeClr val="accent1">
                  <a:lumMod val="75000"/>
                </a:schemeClr>
              </a:solidFill>
              <a:latin typeface="Arial Narrow" pitchFamily="34" charset="0"/>
            </a:endParaRPr>
          </a:p>
        </p:txBody>
      </p:sp>
      <p:sp>
        <p:nvSpPr>
          <p:cNvPr id="6" name="5 Rectángulo"/>
          <p:cNvSpPr/>
          <p:nvPr/>
        </p:nvSpPr>
        <p:spPr>
          <a:xfrm>
            <a:off x="1234547" y="1597089"/>
            <a:ext cx="4572000" cy="1446550"/>
          </a:xfrm>
          <a:prstGeom prst="rect">
            <a:avLst/>
          </a:prstGeom>
        </p:spPr>
        <p:txBody>
          <a:bodyPr>
            <a:spAutoFit/>
          </a:bodyPr>
          <a:lstStyle/>
          <a:p>
            <a:pPr defTabSz="457200">
              <a:tabLst>
                <a:tab pos="355600" algn="l"/>
              </a:tabLst>
              <a:defRPr/>
            </a:pPr>
            <a:r>
              <a:rPr lang="es-PE" b="1" dirty="0">
                <a:solidFill>
                  <a:srgbClr val="5B5BF3"/>
                </a:solidFill>
                <a:latin typeface="Arial Narrow" pitchFamily="34" charset="0"/>
                <a:cs typeface="Calibri" pitchFamily="34" charset="0"/>
              </a:rPr>
              <a:t>Iniciar sesión en XABBER</a:t>
            </a:r>
          </a:p>
          <a:p>
            <a:pPr marL="342900" indent="-342900" algn="just" defTabSz="457200">
              <a:buClr>
                <a:srgbClr val="5B5BF3"/>
              </a:buClr>
              <a:buFont typeface="Wingdings" pitchFamily="2" charset="2"/>
              <a:buChar char="Ø"/>
              <a:tabLst>
                <a:tab pos="355600" algn="l"/>
              </a:tabLst>
              <a:defRPr/>
            </a:pPr>
            <a:r>
              <a:rPr lang="es-PE" sz="1400" dirty="0"/>
              <a:t>Para iniciar sesión en el XABBER se debe hacer lo siguiente:</a:t>
            </a:r>
          </a:p>
          <a:p>
            <a:pPr marL="342900" indent="-342900" algn="just" defTabSz="457200">
              <a:buClr>
                <a:srgbClr val="5B5BF3"/>
              </a:buClr>
              <a:buFont typeface="Wingdings" pitchFamily="2" charset="2"/>
              <a:buChar char="Ø"/>
              <a:tabLst>
                <a:tab pos="355600" algn="l"/>
              </a:tabLst>
              <a:defRPr/>
            </a:pPr>
            <a:r>
              <a:rPr lang="es-PE" sz="1400" dirty="0" smtClean="0"/>
              <a:t>Se </a:t>
            </a:r>
            <a:r>
              <a:rPr lang="es-PE" sz="1400" dirty="0"/>
              <a:t>deberá ingresar el nombre de usuario y contraseña que son los mismos que se utilizan para acceder al  OWA</a:t>
            </a:r>
          </a:p>
        </p:txBody>
      </p:sp>
      <p:pic>
        <p:nvPicPr>
          <p:cNvPr id="7" name="6 Imagen" descr="D:\spark\Screenshot_2015-08-05-03-43-42.png"/>
          <p:cNvPicPr/>
          <p:nvPr/>
        </p:nvPicPr>
        <p:blipFill>
          <a:blip r:embed="rId2">
            <a:extLst>
              <a:ext uri="{28A0092B-C50C-407E-A947-70E740481C1C}">
                <a14:useLocalDpi xmlns:a14="http://schemas.microsoft.com/office/drawing/2010/main" val="0"/>
              </a:ext>
            </a:extLst>
          </a:blip>
          <a:srcRect/>
          <a:stretch>
            <a:fillRect/>
          </a:stretch>
        </p:blipFill>
        <p:spPr bwMode="auto">
          <a:xfrm>
            <a:off x="5322227" y="2996561"/>
            <a:ext cx="2274109" cy="3672800"/>
          </a:xfrm>
          <a:prstGeom prst="rect">
            <a:avLst/>
          </a:prstGeom>
          <a:noFill/>
          <a:ln>
            <a:noFill/>
          </a:ln>
        </p:spPr>
      </p:pic>
      <p:pic>
        <p:nvPicPr>
          <p:cNvPr id="8" name="7 Imagen" descr="D:\spark\Screenshot_2015-08-05-03-53-08.png"/>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988940"/>
            <a:ext cx="2256132" cy="3681914"/>
          </a:xfrm>
          <a:prstGeom prst="rect">
            <a:avLst/>
          </a:prstGeom>
          <a:noFill/>
          <a:ln>
            <a:noFill/>
          </a:ln>
        </p:spPr>
      </p:pic>
    </p:spTree>
    <p:extLst>
      <p:ext uri="{BB962C8B-B14F-4D97-AF65-F5344CB8AC3E}">
        <p14:creationId xmlns:p14="http://schemas.microsoft.com/office/powerpoint/2010/main" val="3198312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55576" y="980728"/>
            <a:ext cx="6102424" cy="892552"/>
          </a:xfrm>
          <a:prstGeom prst="rect">
            <a:avLst/>
          </a:prstGeom>
        </p:spPr>
        <p:txBody>
          <a:bodyPr wrap="square">
            <a:spAutoFit/>
          </a:bodyPr>
          <a:lstStyle/>
          <a:p>
            <a:pPr defTabSz="457200">
              <a:tabLst>
                <a:tab pos="355600" algn="l"/>
              </a:tabLst>
              <a:defRPr/>
            </a:pPr>
            <a:r>
              <a:rPr lang="es-PE" sz="2400" b="1" dirty="0">
                <a:solidFill>
                  <a:srgbClr val="5B5BF3"/>
                </a:solidFill>
                <a:latin typeface="Arial Narrow" pitchFamily="34" charset="0"/>
                <a:cs typeface="Calibri" pitchFamily="34" charset="0"/>
              </a:rPr>
              <a:t>Pantalla de contactos:</a:t>
            </a:r>
          </a:p>
          <a:p>
            <a:pPr marL="342900" indent="-342900" algn="just" defTabSz="457200">
              <a:buClr>
                <a:srgbClr val="5B5BF3"/>
              </a:buClr>
              <a:buFont typeface="Wingdings" pitchFamily="2" charset="2"/>
              <a:buChar char="Ø"/>
              <a:tabLst>
                <a:tab pos="355600" algn="l"/>
              </a:tabLst>
              <a:defRPr/>
            </a:pPr>
            <a:r>
              <a:rPr lang="es-PE" sz="1400" dirty="0"/>
              <a:t>Los contactos se muestran como en el cliente </a:t>
            </a:r>
            <a:r>
              <a:rPr lang="es-PE" sz="1400" dirty="0" err="1"/>
              <a:t>Spark</a:t>
            </a:r>
            <a:r>
              <a:rPr lang="es-PE" sz="1400" dirty="0"/>
              <a:t> por grupos, pero además también muestra las conversaciones recientes.</a:t>
            </a:r>
          </a:p>
        </p:txBody>
      </p:sp>
      <p:pic>
        <p:nvPicPr>
          <p:cNvPr id="5" name="4 Imagen" descr="D:\spark\Screenshot_2015-08-05-03-43-48.png"/>
          <p:cNvPicPr/>
          <p:nvPr/>
        </p:nvPicPr>
        <p:blipFill>
          <a:blip r:embed="rId2">
            <a:extLst>
              <a:ext uri="{28A0092B-C50C-407E-A947-70E740481C1C}">
                <a14:useLocalDpi xmlns:a14="http://schemas.microsoft.com/office/drawing/2010/main" val="0"/>
              </a:ext>
            </a:extLst>
          </a:blip>
          <a:srcRect/>
          <a:stretch>
            <a:fillRect/>
          </a:stretch>
        </p:blipFill>
        <p:spPr bwMode="auto">
          <a:xfrm>
            <a:off x="3653472" y="2204864"/>
            <a:ext cx="2394585" cy="3990975"/>
          </a:xfrm>
          <a:prstGeom prst="rect">
            <a:avLst/>
          </a:prstGeom>
          <a:noFill/>
          <a:ln>
            <a:noFill/>
          </a:ln>
        </p:spPr>
      </p:pic>
    </p:spTree>
    <p:extLst>
      <p:ext uri="{BB962C8B-B14F-4D97-AF65-F5344CB8AC3E}">
        <p14:creationId xmlns:p14="http://schemas.microsoft.com/office/powerpoint/2010/main" val="32708592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93912" y="764704"/>
            <a:ext cx="5854352" cy="892552"/>
          </a:xfrm>
          <a:prstGeom prst="rect">
            <a:avLst/>
          </a:prstGeom>
        </p:spPr>
        <p:txBody>
          <a:bodyPr wrap="square">
            <a:spAutoFit/>
          </a:bodyPr>
          <a:lstStyle/>
          <a:p>
            <a:pPr defTabSz="457200">
              <a:tabLst>
                <a:tab pos="355600" algn="l"/>
              </a:tabLst>
              <a:defRPr/>
            </a:pPr>
            <a:r>
              <a:rPr lang="es-PE" sz="2400" b="1" dirty="0">
                <a:solidFill>
                  <a:srgbClr val="5B5BF3"/>
                </a:solidFill>
                <a:latin typeface="Arial Narrow" pitchFamily="34" charset="0"/>
                <a:cs typeface="Calibri" pitchFamily="34" charset="0"/>
              </a:rPr>
              <a:t>Pantalla de conversación:</a:t>
            </a:r>
          </a:p>
          <a:p>
            <a:pPr marL="342900" indent="-342900" algn="just" defTabSz="457200">
              <a:buClr>
                <a:srgbClr val="5B5BF3"/>
              </a:buClr>
              <a:buFont typeface="Wingdings" pitchFamily="2" charset="2"/>
              <a:buChar char="Ø"/>
              <a:tabLst>
                <a:tab pos="355600" algn="l"/>
              </a:tabLst>
              <a:defRPr/>
            </a:pPr>
            <a:r>
              <a:rPr lang="es-PE" sz="1400" dirty="0"/>
              <a:t>En este ejemplo se esta enviando mensajes desde XABBER a SPARK (MOVIL A </a:t>
            </a:r>
            <a:r>
              <a:rPr lang="es-PE" sz="1400" dirty="0" smtClean="0"/>
              <a:t>DESKTOP)</a:t>
            </a:r>
            <a:endParaRPr lang="es-PE" sz="1400" dirty="0"/>
          </a:p>
        </p:txBody>
      </p:sp>
      <p:pic>
        <p:nvPicPr>
          <p:cNvPr id="5" name="4 Imagen" descr="C:\Users\USUARIO\AppData\Local\Microsoft\Windows\Temporary Internet Files\Content.Word\Screenshot_2015-08-05-03-43-55.png"/>
          <p:cNvPicPr/>
          <p:nvPr/>
        </p:nvPicPr>
        <p:blipFill>
          <a:blip r:embed="rId2">
            <a:extLst>
              <a:ext uri="{28A0092B-C50C-407E-A947-70E740481C1C}">
                <a14:useLocalDpi xmlns:a14="http://schemas.microsoft.com/office/drawing/2010/main" val="0"/>
              </a:ext>
            </a:extLst>
          </a:blip>
          <a:srcRect/>
          <a:stretch>
            <a:fillRect/>
          </a:stretch>
        </p:blipFill>
        <p:spPr bwMode="auto">
          <a:xfrm>
            <a:off x="3210741" y="1657256"/>
            <a:ext cx="2766060" cy="4610100"/>
          </a:xfrm>
          <a:prstGeom prst="rect">
            <a:avLst/>
          </a:prstGeom>
          <a:noFill/>
          <a:ln>
            <a:noFill/>
          </a:ln>
        </p:spPr>
      </p:pic>
    </p:spTree>
    <p:extLst>
      <p:ext uri="{BB962C8B-B14F-4D97-AF65-F5344CB8AC3E}">
        <p14:creationId xmlns:p14="http://schemas.microsoft.com/office/powerpoint/2010/main" val="1122934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1253817" y="476672"/>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4400" dirty="0" smtClean="0">
                <a:solidFill>
                  <a:srgbClr val="00B050"/>
                </a:solidFill>
                <a:latin typeface="Arial Narrow" pitchFamily="34" charset="0"/>
              </a:rPr>
              <a:t>SPARKWEB</a:t>
            </a:r>
            <a:endParaRPr lang="es-PE" sz="4400" dirty="0">
              <a:solidFill>
                <a:srgbClr val="00B050"/>
              </a:solidFill>
              <a:latin typeface="Arial Narrow" pitchFamily="34" charset="0"/>
            </a:endParaRPr>
          </a:p>
        </p:txBody>
      </p:sp>
      <p:sp>
        <p:nvSpPr>
          <p:cNvPr id="5" name="1 Título"/>
          <p:cNvSpPr txBox="1">
            <a:spLocks/>
          </p:cNvSpPr>
          <p:nvPr/>
        </p:nvSpPr>
        <p:spPr>
          <a:xfrm>
            <a:off x="1248746" y="1124744"/>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2000" dirty="0" smtClean="0">
                <a:solidFill>
                  <a:schemeClr val="accent1">
                    <a:lumMod val="75000"/>
                  </a:schemeClr>
                </a:solidFill>
                <a:latin typeface="Arial Narrow" pitchFamily="34" charset="0"/>
              </a:rPr>
              <a:t>Utilización de herramienta de mensajería vía WEB</a:t>
            </a:r>
            <a:endParaRPr lang="es-PE" sz="2000" dirty="0">
              <a:solidFill>
                <a:schemeClr val="accent1">
                  <a:lumMod val="75000"/>
                </a:schemeClr>
              </a:solidFill>
              <a:latin typeface="Arial Narrow" pitchFamily="34" charset="0"/>
            </a:endParaRPr>
          </a:p>
        </p:txBody>
      </p:sp>
      <p:sp>
        <p:nvSpPr>
          <p:cNvPr id="6" name="5 Rectángulo"/>
          <p:cNvSpPr/>
          <p:nvPr/>
        </p:nvSpPr>
        <p:spPr>
          <a:xfrm>
            <a:off x="1138199" y="1772816"/>
            <a:ext cx="6624736" cy="523220"/>
          </a:xfrm>
          <a:prstGeom prst="rect">
            <a:avLst/>
          </a:prstGeom>
        </p:spPr>
        <p:txBody>
          <a:bodyPr wrap="square">
            <a:spAutoFit/>
          </a:bodyPr>
          <a:lstStyle/>
          <a:p>
            <a:pPr marL="342900" indent="-342900" algn="just" defTabSz="457200">
              <a:buClr>
                <a:srgbClr val="5B5BF3"/>
              </a:buClr>
              <a:buFont typeface="Wingdings" pitchFamily="2" charset="2"/>
              <a:buChar char="Ø"/>
              <a:tabLst>
                <a:tab pos="355600" algn="l"/>
              </a:tabLst>
              <a:defRPr/>
            </a:pPr>
            <a:r>
              <a:rPr lang="es-PE" sz="1400" b="1" dirty="0" err="1" smtClean="0"/>
              <a:t>Sparkweb</a:t>
            </a:r>
            <a:r>
              <a:rPr lang="es-PE" sz="1400" b="1" dirty="0" smtClean="0"/>
              <a:t>, </a:t>
            </a:r>
            <a:r>
              <a:rPr lang="es-PE" sz="1400" dirty="0" smtClean="0"/>
              <a:t>es un modulo de mensajería vía web, se utiliza con la misma cuenta de inicio de sesión utilizada en los anteriores clientes mencionados.</a:t>
            </a:r>
            <a:endParaRPr lang="es-PE" sz="1400" dirty="0"/>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18" y="2420888"/>
            <a:ext cx="6444208" cy="3926493"/>
          </a:xfrm>
          <a:prstGeom prst="rect">
            <a:avLst/>
          </a:prstGeom>
        </p:spPr>
      </p:pic>
    </p:spTree>
    <p:extLst>
      <p:ext uri="{BB962C8B-B14F-4D97-AF65-F5344CB8AC3E}">
        <p14:creationId xmlns:p14="http://schemas.microsoft.com/office/powerpoint/2010/main" val="38931516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225418" y="1052736"/>
            <a:ext cx="6298909" cy="1754326"/>
          </a:xfrm>
          <a:prstGeom prst="rect">
            <a:avLst/>
          </a:prstGeom>
        </p:spPr>
        <p:txBody>
          <a:bodyPr wrap="square">
            <a:spAutoFit/>
          </a:bodyPr>
          <a:lstStyle/>
          <a:p>
            <a:pPr defTabSz="457200">
              <a:tabLst>
                <a:tab pos="355600" algn="l"/>
              </a:tabLst>
              <a:defRPr/>
            </a:pPr>
            <a:r>
              <a:rPr lang="es-PE" sz="2400" b="1" dirty="0" smtClean="0">
                <a:solidFill>
                  <a:srgbClr val="5B5BF3"/>
                </a:solidFill>
                <a:latin typeface="Arial Narrow" pitchFamily="34" charset="0"/>
                <a:cs typeface="Calibri" pitchFamily="34" charset="0"/>
              </a:rPr>
              <a:t>VII. CONCLUSIONES</a:t>
            </a:r>
            <a:endParaRPr lang="es-PE" sz="2400" b="1" dirty="0">
              <a:solidFill>
                <a:srgbClr val="5B5BF3"/>
              </a:solidFill>
              <a:latin typeface="Arial Narrow" pitchFamily="34" charset="0"/>
              <a:cs typeface="Calibri" pitchFamily="34" charset="0"/>
            </a:endParaRPr>
          </a:p>
          <a:p>
            <a:pPr marL="342900" lvl="0" indent="-342900" algn="just" defTabSz="457200">
              <a:buClr>
                <a:srgbClr val="5B5BF3"/>
              </a:buClr>
              <a:buFont typeface="Wingdings" pitchFamily="2" charset="2"/>
              <a:buChar char="Ø"/>
              <a:tabLst>
                <a:tab pos="355600" algn="l"/>
              </a:tabLst>
              <a:defRPr/>
            </a:pPr>
            <a:r>
              <a:rPr lang="es-PE" sz="1400" dirty="0"/>
              <a:t>Actualmente se a probado con una base de datos interna de JAVA HQLSDB de manera temporal con 10 usuarios la transferencia de archivos, conversaciones, sala de conversaciones en grupo sin inconvenientes.</a:t>
            </a:r>
          </a:p>
          <a:p>
            <a:pPr marL="342900" lvl="0" indent="-342900" algn="just" defTabSz="457200">
              <a:buClr>
                <a:srgbClr val="5B5BF3"/>
              </a:buClr>
              <a:buFont typeface="Wingdings" pitchFamily="2" charset="2"/>
              <a:buChar char="Ø"/>
              <a:tabLst>
                <a:tab pos="355600" algn="l"/>
              </a:tabLst>
              <a:defRPr/>
            </a:pPr>
            <a:r>
              <a:rPr lang="es-PE" sz="1400" dirty="0"/>
              <a:t>La transferencia de archivos fue satisfactoria, ejemplo: se transfirió un archivo de 177mb en 9 segundos y se almacena en el disco duro local.</a:t>
            </a:r>
          </a:p>
        </p:txBody>
      </p:sp>
      <p:sp>
        <p:nvSpPr>
          <p:cNvPr id="6" name="5 Rectángulo"/>
          <p:cNvSpPr/>
          <p:nvPr/>
        </p:nvSpPr>
        <p:spPr>
          <a:xfrm>
            <a:off x="1246446" y="3429000"/>
            <a:ext cx="6298909" cy="1107996"/>
          </a:xfrm>
          <a:prstGeom prst="rect">
            <a:avLst/>
          </a:prstGeom>
        </p:spPr>
        <p:txBody>
          <a:bodyPr wrap="square">
            <a:spAutoFit/>
          </a:bodyPr>
          <a:lstStyle/>
          <a:p>
            <a:pPr defTabSz="457200">
              <a:tabLst>
                <a:tab pos="355600" algn="l"/>
              </a:tabLst>
              <a:defRPr/>
            </a:pPr>
            <a:r>
              <a:rPr lang="es-PE" sz="2400" b="1" dirty="0" smtClean="0">
                <a:solidFill>
                  <a:srgbClr val="5B5BF3"/>
                </a:solidFill>
                <a:latin typeface="Arial Narrow" pitchFamily="34" charset="0"/>
                <a:cs typeface="Calibri" pitchFamily="34" charset="0"/>
              </a:rPr>
              <a:t>VIII. TIEMPO DE IMPLEMENTACIÓN</a:t>
            </a:r>
            <a:endParaRPr lang="es-PE" sz="2400" b="1" dirty="0">
              <a:solidFill>
                <a:srgbClr val="5B5BF3"/>
              </a:solidFill>
              <a:latin typeface="Arial Narrow" pitchFamily="34" charset="0"/>
              <a:cs typeface="Calibri" pitchFamily="34" charset="0"/>
            </a:endParaRPr>
          </a:p>
          <a:p>
            <a:pPr marL="342900" lvl="0" indent="-342900" algn="just" defTabSz="457200">
              <a:buClr>
                <a:srgbClr val="5B5BF3"/>
              </a:buClr>
              <a:buFont typeface="Wingdings" pitchFamily="2" charset="2"/>
              <a:buChar char="Ø"/>
              <a:tabLst>
                <a:tab pos="355600" algn="l"/>
              </a:tabLst>
              <a:defRPr/>
            </a:pPr>
            <a:r>
              <a:rPr lang="es-PE" sz="1400" dirty="0" smtClean="0"/>
              <a:t>Implementación de servidor para mensajería	:	8 horas</a:t>
            </a:r>
            <a:endParaRPr lang="es-PE" sz="1400" dirty="0"/>
          </a:p>
          <a:p>
            <a:pPr marL="342900" lvl="0" indent="-342900" algn="just" defTabSz="457200">
              <a:buClr>
                <a:srgbClr val="5B5BF3"/>
              </a:buClr>
              <a:buFont typeface="Wingdings" pitchFamily="2" charset="2"/>
              <a:buChar char="Ø"/>
              <a:tabLst>
                <a:tab pos="355600" algn="l"/>
              </a:tabLst>
              <a:defRPr/>
            </a:pPr>
            <a:r>
              <a:rPr lang="es-PE" sz="1400" dirty="0" smtClean="0"/>
              <a:t>Instalación de clientes </a:t>
            </a:r>
            <a:r>
              <a:rPr lang="es-PE" sz="1400" dirty="0" err="1" smtClean="0"/>
              <a:t>spark</a:t>
            </a:r>
            <a:r>
              <a:rPr lang="es-PE" sz="1400" dirty="0" smtClean="0"/>
              <a:t> desktop		:	1 semana.</a:t>
            </a:r>
          </a:p>
          <a:p>
            <a:pPr lvl="0" algn="just" defTabSz="457200">
              <a:buClr>
                <a:srgbClr val="5B5BF3"/>
              </a:buClr>
              <a:tabLst>
                <a:tab pos="355600" algn="l"/>
              </a:tabLst>
              <a:defRPr/>
            </a:pPr>
            <a:endParaRPr lang="es-PE" sz="1400" dirty="0"/>
          </a:p>
        </p:txBody>
      </p:sp>
      <p:sp>
        <p:nvSpPr>
          <p:cNvPr id="7" name="6 Marcador de pie de página"/>
          <p:cNvSpPr>
            <a:spLocks noGrp="1"/>
          </p:cNvSpPr>
          <p:nvPr>
            <p:ph type="ftr" sz="quarter" idx="11"/>
          </p:nvPr>
        </p:nvSpPr>
        <p:spPr/>
        <p:txBody>
          <a:bodyPr/>
          <a:lstStyle/>
          <a:p>
            <a:r>
              <a:rPr lang="en-US" dirty="0" smtClean="0">
                <a:solidFill>
                  <a:prstClr val="black">
                    <a:lumMod val="50000"/>
                    <a:lumOff val="50000"/>
                  </a:prstClr>
                </a:solidFill>
              </a:rPr>
              <a:t>Joel Sulca Córdova</a:t>
            </a:r>
          </a:p>
          <a:p>
            <a:r>
              <a:rPr lang="en-US" dirty="0" smtClean="0">
                <a:solidFill>
                  <a:prstClr val="black">
                    <a:lumMod val="50000"/>
                    <a:lumOff val="50000"/>
                  </a:prstClr>
                </a:solidFill>
              </a:rPr>
              <a:t>Departamento de Operaciones - OTIN</a:t>
            </a:r>
          </a:p>
        </p:txBody>
      </p:sp>
    </p:spTree>
    <p:extLst>
      <p:ext uri="{BB962C8B-B14F-4D97-AF65-F5344CB8AC3E}">
        <p14:creationId xmlns:p14="http://schemas.microsoft.com/office/powerpoint/2010/main" val="37991395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20754" y="209735"/>
            <a:ext cx="6768752" cy="1008112"/>
          </a:xfrm>
        </p:spPr>
        <p:txBody>
          <a:bodyPr>
            <a:noAutofit/>
          </a:bodyPr>
          <a:lstStyle/>
          <a:p>
            <a:pPr marL="0" indent="0" algn="ctr">
              <a:buNone/>
            </a:pPr>
            <a:r>
              <a:rPr lang="es-PE" sz="4800" dirty="0" smtClean="0">
                <a:solidFill>
                  <a:srgbClr val="00B050"/>
                </a:solidFill>
                <a:latin typeface="Arial Narrow" pitchFamily="34" charset="0"/>
              </a:rPr>
              <a:t>MENSAJERIA INTERNA</a:t>
            </a:r>
            <a:endParaRPr lang="es-PE" sz="4800" dirty="0">
              <a:solidFill>
                <a:srgbClr val="00B050"/>
              </a:solidFill>
              <a:latin typeface="Arial Narrow" pitchFamily="34" charset="0"/>
            </a:endParaRPr>
          </a:p>
        </p:txBody>
      </p:sp>
      <p:sp>
        <p:nvSpPr>
          <p:cNvPr id="5" name="4 Rectángulo"/>
          <p:cNvSpPr/>
          <p:nvPr/>
        </p:nvSpPr>
        <p:spPr>
          <a:xfrm>
            <a:off x="642390" y="1556792"/>
            <a:ext cx="7344816" cy="1446550"/>
          </a:xfrm>
          <a:prstGeom prst="rect">
            <a:avLst/>
          </a:prstGeom>
        </p:spPr>
        <p:txBody>
          <a:bodyPr wrap="square">
            <a:spAutoFit/>
          </a:bodyPr>
          <a:lstStyle/>
          <a:p>
            <a:pPr defTabSz="457200">
              <a:tabLst>
                <a:tab pos="355600" algn="l"/>
              </a:tabLst>
              <a:defRPr/>
            </a:pPr>
            <a:r>
              <a:rPr lang="es-PE" b="1" dirty="0">
                <a:solidFill>
                  <a:srgbClr val="5B5BF3"/>
                </a:solidFill>
                <a:latin typeface="Arial Narrow" pitchFamily="34" charset="0"/>
                <a:cs typeface="Calibri" pitchFamily="34" charset="0"/>
              </a:rPr>
              <a:t>I. </a:t>
            </a:r>
            <a:r>
              <a:rPr lang="es-PE" b="1" dirty="0" smtClean="0">
                <a:solidFill>
                  <a:srgbClr val="5B5BF3"/>
                </a:solidFill>
                <a:latin typeface="Arial Narrow" pitchFamily="34" charset="0"/>
                <a:cs typeface="Calibri" pitchFamily="34" charset="0"/>
              </a:rPr>
              <a:t>INTRODUCCIÓN</a:t>
            </a:r>
            <a:endParaRPr lang="es-PE"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err="1"/>
              <a:t>Jabber</a:t>
            </a:r>
            <a:r>
              <a:rPr lang="es-PE" sz="1400" dirty="0"/>
              <a:t> o XMPP es un protocolo abierto basado en el estándar XML para el intercambio en tiempo real de mensajes y presencia entre dos puntos en Internet. La principal aplicación de la tecnología </a:t>
            </a:r>
            <a:r>
              <a:rPr lang="es-PE" sz="1400" dirty="0" err="1"/>
              <a:t>Jabber</a:t>
            </a:r>
            <a:r>
              <a:rPr lang="es-PE" sz="1400" dirty="0"/>
              <a:t> es una extensible plataforma de mensajería y una red de MI (Mensajería Instantánea) que ofrece una funcionalidad similar a la de otros sistemas como AIM, ICQ, MSN Messenger y </a:t>
            </a:r>
            <a:r>
              <a:rPr lang="es-PE" sz="1400" dirty="0" err="1"/>
              <a:t>Yahoo</a:t>
            </a:r>
            <a:r>
              <a:rPr lang="es-PE" sz="1400" dirty="0"/>
              <a:t>.</a:t>
            </a:r>
          </a:p>
        </p:txBody>
      </p:sp>
      <p:sp>
        <p:nvSpPr>
          <p:cNvPr id="9" name="1 Título"/>
          <p:cNvSpPr txBox="1">
            <a:spLocks/>
          </p:cNvSpPr>
          <p:nvPr/>
        </p:nvSpPr>
        <p:spPr>
          <a:xfrm>
            <a:off x="1248746" y="1022918"/>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2000" dirty="0" smtClean="0">
                <a:solidFill>
                  <a:schemeClr val="accent1">
                    <a:lumMod val="75000"/>
                  </a:schemeClr>
                </a:solidFill>
                <a:latin typeface="Arial Narrow" pitchFamily="34" charset="0"/>
              </a:rPr>
              <a:t>Comunicación inmediata con </a:t>
            </a:r>
            <a:r>
              <a:rPr lang="es-PE" sz="2000" dirty="0" err="1" smtClean="0">
                <a:solidFill>
                  <a:schemeClr val="accent1">
                    <a:lumMod val="75000"/>
                  </a:schemeClr>
                </a:solidFill>
                <a:latin typeface="Arial Narrow" pitchFamily="34" charset="0"/>
              </a:rPr>
              <a:t>Jabber</a:t>
            </a:r>
            <a:r>
              <a:rPr lang="es-PE" sz="2000" dirty="0" smtClean="0">
                <a:solidFill>
                  <a:schemeClr val="accent1">
                    <a:lumMod val="75000"/>
                  </a:schemeClr>
                </a:solidFill>
                <a:latin typeface="Arial Narrow" pitchFamily="34" charset="0"/>
              </a:rPr>
              <a:t> </a:t>
            </a:r>
            <a:r>
              <a:rPr lang="es-PE" sz="2000" dirty="0" err="1" smtClean="0">
                <a:solidFill>
                  <a:schemeClr val="accent1">
                    <a:lumMod val="75000"/>
                  </a:schemeClr>
                </a:solidFill>
                <a:latin typeface="Arial Narrow" pitchFamily="34" charset="0"/>
              </a:rPr>
              <a:t>OpenSource</a:t>
            </a:r>
            <a:r>
              <a:rPr lang="es-PE" sz="2000" dirty="0">
                <a:solidFill>
                  <a:schemeClr val="accent1">
                    <a:lumMod val="75000"/>
                  </a:schemeClr>
                </a:solidFill>
                <a:latin typeface="Arial Narrow" pitchFamily="34" charset="0"/>
              </a:rPr>
              <a:t>.</a:t>
            </a:r>
          </a:p>
        </p:txBody>
      </p:sp>
      <p:sp>
        <p:nvSpPr>
          <p:cNvPr id="7" name="6 Rectángulo"/>
          <p:cNvSpPr/>
          <p:nvPr/>
        </p:nvSpPr>
        <p:spPr>
          <a:xfrm>
            <a:off x="642390" y="3068960"/>
            <a:ext cx="7372268" cy="1015663"/>
          </a:xfrm>
          <a:prstGeom prst="rect">
            <a:avLst/>
          </a:prstGeom>
        </p:spPr>
        <p:txBody>
          <a:bodyPr wrap="square">
            <a:spAutoFit/>
          </a:bodyPr>
          <a:lstStyle/>
          <a:p>
            <a:pPr defTabSz="457200">
              <a:tabLst>
                <a:tab pos="355600" algn="l"/>
              </a:tabLst>
              <a:defRPr/>
            </a:pPr>
            <a:r>
              <a:rPr lang="es-PE" b="1" dirty="0" smtClean="0">
                <a:solidFill>
                  <a:srgbClr val="5B5BF3"/>
                </a:solidFill>
                <a:latin typeface="Arial Narrow" pitchFamily="34" charset="0"/>
                <a:cs typeface="Calibri" pitchFamily="34" charset="0"/>
              </a:rPr>
              <a:t>II. ANTECEDENTES</a:t>
            </a:r>
            <a:r>
              <a:rPr lang="es-PE" b="1" dirty="0">
                <a:solidFill>
                  <a:srgbClr val="5B5BF3"/>
                </a:solidFill>
                <a:latin typeface="Arial Narrow" pitchFamily="34" charset="0"/>
                <a:cs typeface="Calibri" pitchFamily="34" charset="0"/>
              </a:rPr>
              <a:t>. </a:t>
            </a:r>
          </a:p>
          <a:p>
            <a:pPr marL="342900" indent="-342900" algn="just" defTabSz="457200">
              <a:buClr>
                <a:srgbClr val="5B5BF3"/>
              </a:buClr>
              <a:buFont typeface="Wingdings" pitchFamily="2" charset="2"/>
              <a:buChar char="Ø"/>
              <a:tabLst>
                <a:tab pos="355600" algn="l"/>
              </a:tabLst>
              <a:defRPr/>
            </a:pPr>
            <a:r>
              <a:rPr lang="es-PE" sz="1400" dirty="0"/>
              <a:t>Actualmente no se cuenta con un software de mensajería instantánea, por este motivo, el correo institucional en muchas ocasiones se utiliza para mensajes cortos, envío de archivos con sus propias limitaciones, etc.</a:t>
            </a:r>
          </a:p>
        </p:txBody>
      </p:sp>
      <p:sp>
        <p:nvSpPr>
          <p:cNvPr id="10" name="9 Rectángulo"/>
          <p:cNvSpPr/>
          <p:nvPr/>
        </p:nvSpPr>
        <p:spPr>
          <a:xfrm>
            <a:off x="611560" y="4869160"/>
            <a:ext cx="7114391" cy="800219"/>
          </a:xfrm>
          <a:prstGeom prst="rect">
            <a:avLst/>
          </a:prstGeom>
        </p:spPr>
        <p:txBody>
          <a:bodyPr wrap="square">
            <a:spAutoFit/>
          </a:bodyPr>
          <a:lstStyle/>
          <a:p>
            <a:pPr defTabSz="457200">
              <a:tabLst>
                <a:tab pos="355600" algn="l"/>
              </a:tabLst>
              <a:defRPr/>
            </a:pPr>
            <a:r>
              <a:rPr lang="es-PE" b="1" dirty="0" smtClean="0">
                <a:solidFill>
                  <a:srgbClr val="5B5BF3"/>
                </a:solidFill>
                <a:latin typeface="Arial Narrow" pitchFamily="34" charset="0"/>
                <a:cs typeface="Calibri" pitchFamily="34" charset="0"/>
              </a:rPr>
              <a:t>IV. BENEFICIOS</a:t>
            </a:r>
            <a:r>
              <a:rPr lang="es-PE" b="1" dirty="0">
                <a:solidFill>
                  <a:srgbClr val="5B5BF3"/>
                </a:solidFill>
                <a:latin typeface="Arial Narrow" pitchFamily="34" charset="0"/>
                <a:cs typeface="Calibri" pitchFamily="34" charset="0"/>
              </a:rPr>
              <a:t>.</a:t>
            </a:r>
          </a:p>
          <a:p>
            <a:pPr marL="342900" indent="-342900" algn="just" defTabSz="457200">
              <a:buClr>
                <a:srgbClr val="5B5BF3"/>
              </a:buClr>
              <a:buFont typeface="Wingdings" pitchFamily="2" charset="2"/>
              <a:buChar char="Ø"/>
              <a:tabLst>
                <a:tab pos="355600" algn="l"/>
              </a:tabLst>
              <a:defRPr/>
            </a:pPr>
            <a:r>
              <a:rPr lang="es-PE" sz="1400" dirty="0"/>
              <a:t>Comunicación inmediata, envío de archivos de más de 1GB almacenado de manera </a:t>
            </a:r>
            <a:r>
              <a:rPr lang="es-PE" sz="1400" dirty="0" smtClean="0"/>
              <a:t>local sin almacenamiento en servidor con conexión P2P.</a:t>
            </a:r>
            <a:endParaRPr lang="es-PE" sz="1400" dirty="0"/>
          </a:p>
        </p:txBody>
      </p:sp>
      <p:sp>
        <p:nvSpPr>
          <p:cNvPr id="11" name="10 Rectángulo"/>
          <p:cNvSpPr/>
          <p:nvPr/>
        </p:nvSpPr>
        <p:spPr>
          <a:xfrm>
            <a:off x="613654" y="5733256"/>
            <a:ext cx="7184843" cy="800219"/>
          </a:xfrm>
          <a:prstGeom prst="rect">
            <a:avLst/>
          </a:prstGeom>
        </p:spPr>
        <p:txBody>
          <a:bodyPr wrap="square">
            <a:spAutoFit/>
          </a:bodyPr>
          <a:lstStyle/>
          <a:p>
            <a:pPr defTabSz="457200">
              <a:tabLst>
                <a:tab pos="355600" algn="l"/>
              </a:tabLst>
              <a:defRPr/>
            </a:pPr>
            <a:r>
              <a:rPr lang="es-PE" b="1" dirty="0" smtClean="0">
                <a:solidFill>
                  <a:srgbClr val="5B5BF3"/>
                </a:solidFill>
                <a:latin typeface="Arial Narrow" pitchFamily="34" charset="0"/>
                <a:cs typeface="Calibri" pitchFamily="34" charset="0"/>
              </a:rPr>
              <a:t>V. ALCANCE</a:t>
            </a:r>
            <a:r>
              <a:rPr lang="es-PE" b="1" dirty="0">
                <a:solidFill>
                  <a:srgbClr val="5B5BF3"/>
                </a:solidFill>
                <a:latin typeface="Arial Narrow" pitchFamily="34" charset="0"/>
                <a:cs typeface="Calibri" pitchFamily="34" charset="0"/>
              </a:rPr>
              <a:t>. </a:t>
            </a:r>
          </a:p>
          <a:p>
            <a:pPr marL="342900" indent="-342900" algn="just" defTabSz="457200">
              <a:buClr>
                <a:srgbClr val="5B5BF3"/>
              </a:buClr>
              <a:buFont typeface="Wingdings" pitchFamily="2" charset="2"/>
              <a:buChar char="Ø"/>
              <a:tabLst>
                <a:tab pos="355600" algn="l"/>
              </a:tabLst>
              <a:defRPr/>
            </a:pPr>
            <a:r>
              <a:rPr lang="es-PE" sz="1400" dirty="0"/>
              <a:t>Puede ser utilizado tanto en ordenadores de escritorio (WINDOWS, MAC/os, Linux) como en dispositivos móviles (Android, iOS, Windows </a:t>
            </a:r>
            <a:r>
              <a:rPr lang="es-PE" sz="1400" dirty="0" err="1"/>
              <a:t>Phone</a:t>
            </a:r>
            <a:r>
              <a:rPr lang="es-PE" sz="1400" dirty="0"/>
              <a:t>).</a:t>
            </a:r>
          </a:p>
        </p:txBody>
      </p:sp>
      <p:sp>
        <p:nvSpPr>
          <p:cNvPr id="13" name="12 Rectángulo"/>
          <p:cNvSpPr/>
          <p:nvPr/>
        </p:nvSpPr>
        <p:spPr>
          <a:xfrm>
            <a:off x="642390" y="4149080"/>
            <a:ext cx="7114391" cy="584775"/>
          </a:xfrm>
          <a:prstGeom prst="rect">
            <a:avLst/>
          </a:prstGeom>
        </p:spPr>
        <p:txBody>
          <a:bodyPr wrap="square">
            <a:spAutoFit/>
          </a:bodyPr>
          <a:lstStyle/>
          <a:p>
            <a:pPr defTabSz="457200">
              <a:tabLst>
                <a:tab pos="355600" algn="l"/>
              </a:tabLst>
              <a:defRPr/>
            </a:pPr>
            <a:r>
              <a:rPr lang="es-PE" b="1" dirty="0" smtClean="0">
                <a:solidFill>
                  <a:srgbClr val="5B5BF3"/>
                </a:solidFill>
                <a:latin typeface="Arial Narrow" pitchFamily="34" charset="0"/>
                <a:cs typeface="Calibri" pitchFamily="34" charset="0"/>
              </a:rPr>
              <a:t>III. OBJETIVO.</a:t>
            </a:r>
            <a:endParaRPr lang="es-PE"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smtClean="0"/>
              <a:t>Lograr una comunicación instantánea en tiempo real entre dos o más personas.</a:t>
            </a:r>
            <a:endParaRPr lang="es-PE" sz="1400" dirty="0"/>
          </a:p>
        </p:txBody>
      </p:sp>
    </p:spTree>
    <p:extLst>
      <p:ext uri="{BB962C8B-B14F-4D97-AF65-F5344CB8AC3E}">
        <p14:creationId xmlns:p14="http://schemas.microsoft.com/office/powerpoint/2010/main" val="31368794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56116" y="1916832"/>
            <a:ext cx="7344816" cy="3847207"/>
          </a:xfrm>
          <a:prstGeom prst="rect">
            <a:avLst/>
          </a:prstGeom>
        </p:spPr>
        <p:txBody>
          <a:bodyPr wrap="square">
            <a:spAutoFit/>
          </a:bodyPr>
          <a:lstStyle/>
          <a:p>
            <a:pPr defTabSz="457200">
              <a:tabLst>
                <a:tab pos="355600" algn="l"/>
              </a:tabLst>
              <a:defRPr/>
            </a:pPr>
            <a:r>
              <a:rPr lang="es-PE" sz="2400" b="1" dirty="0" smtClean="0">
                <a:solidFill>
                  <a:srgbClr val="5B5BF3"/>
                </a:solidFill>
                <a:latin typeface="Arial Narrow" pitchFamily="34" charset="0"/>
                <a:cs typeface="Calibri" pitchFamily="34" charset="0"/>
              </a:rPr>
              <a:t>VI. REQUISITOS.</a:t>
            </a:r>
          </a:p>
          <a:p>
            <a:pPr defTabSz="457200">
              <a:tabLst>
                <a:tab pos="355600" algn="l"/>
              </a:tabLst>
              <a:defRPr/>
            </a:pPr>
            <a:endParaRPr lang="es-PE"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600" b="1" dirty="0">
                <a:solidFill>
                  <a:srgbClr val="5B5BF3"/>
                </a:solidFill>
                <a:latin typeface="Arial Narrow" pitchFamily="34" charset="0"/>
                <a:cs typeface="Calibri" pitchFamily="34" charset="0"/>
              </a:rPr>
              <a:t>PLATAFORMA</a:t>
            </a:r>
            <a:r>
              <a:rPr lang="es-PE" sz="1200" b="1" dirty="0" smtClean="0"/>
              <a:t>	</a:t>
            </a:r>
            <a:r>
              <a:rPr lang="es-PE" sz="1400" b="1" dirty="0" smtClean="0"/>
              <a:t>: </a:t>
            </a:r>
            <a:r>
              <a:rPr lang="es-PE" sz="1400" dirty="0"/>
              <a:t>WINDOWS SERVER 2008 R2 O SERVIDOR </a:t>
            </a:r>
            <a:r>
              <a:rPr lang="es-PE" sz="1400" dirty="0" smtClean="0"/>
              <a:t>LINUX.</a:t>
            </a:r>
          </a:p>
          <a:p>
            <a:pPr marL="342900" indent="-342900" algn="just" defTabSz="457200">
              <a:buClr>
                <a:srgbClr val="5B5BF3"/>
              </a:buClr>
              <a:buFont typeface="Wingdings" pitchFamily="2" charset="2"/>
              <a:buChar char="Ø"/>
              <a:tabLst>
                <a:tab pos="355600" algn="l"/>
              </a:tabLst>
              <a:defRPr/>
            </a:pPr>
            <a:endParaRPr lang="es-PE" sz="1400" dirty="0"/>
          </a:p>
          <a:p>
            <a:pPr marL="342900" indent="-342900" algn="just" defTabSz="457200">
              <a:buClr>
                <a:srgbClr val="5B5BF3"/>
              </a:buClr>
              <a:buFont typeface="Wingdings" pitchFamily="2" charset="2"/>
              <a:buChar char="Ø"/>
              <a:tabLst>
                <a:tab pos="355600" algn="l"/>
              </a:tabLst>
              <a:defRPr/>
            </a:pPr>
            <a:r>
              <a:rPr lang="es-PE" sz="1600" b="1" dirty="0">
                <a:solidFill>
                  <a:srgbClr val="5B5BF3"/>
                </a:solidFill>
                <a:latin typeface="Arial Narrow" pitchFamily="34" charset="0"/>
                <a:cs typeface="Calibri" pitchFamily="34" charset="0"/>
              </a:rPr>
              <a:t>OPENFIRE</a:t>
            </a:r>
            <a:r>
              <a:rPr lang="es-PE" sz="1200" b="1" dirty="0"/>
              <a:t>	</a:t>
            </a:r>
            <a:r>
              <a:rPr lang="es-PE" sz="1400" b="1" dirty="0" smtClean="0"/>
              <a:t>	: </a:t>
            </a:r>
            <a:r>
              <a:rPr lang="es-PE" sz="1400" dirty="0"/>
              <a:t>Servidor de mensajería instantánea, consola de administración </a:t>
            </a:r>
            <a:r>
              <a:rPr lang="es-PE" sz="1400" dirty="0" smtClean="0"/>
              <a:t>del </a:t>
            </a:r>
            <a:r>
              <a:rPr lang="es-PE" sz="1400" dirty="0"/>
              <a:t>cliente de mensajería</a:t>
            </a:r>
            <a:r>
              <a:rPr lang="es-PE" sz="1400" dirty="0" smtClean="0"/>
              <a:t>.</a:t>
            </a:r>
          </a:p>
          <a:p>
            <a:pPr marL="342900" indent="-342900" algn="just" defTabSz="457200">
              <a:buClr>
                <a:srgbClr val="5B5BF3"/>
              </a:buClr>
              <a:buFont typeface="Wingdings" pitchFamily="2" charset="2"/>
              <a:buChar char="Ø"/>
              <a:tabLst>
                <a:tab pos="355600" algn="l"/>
              </a:tabLst>
              <a:defRPr/>
            </a:pPr>
            <a:endParaRPr lang="es-PE" sz="1400" dirty="0"/>
          </a:p>
          <a:p>
            <a:pPr marL="342900" indent="-342900" algn="just" defTabSz="457200">
              <a:buClr>
                <a:srgbClr val="5B5BF3"/>
              </a:buClr>
              <a:buFont typeface="Wingdings" pitchFamily="2" charset="2"/>
              <a:buChar char="Ø"/>
              <a:tabLst>
                <a:tab pos="355600" algn="l"/>
              </a:tabLst>
              <a:defRPr/>
            </a:pPr>
            <a:r>
              <a:rPr lang="es-PE" sz="1600" b="1" dirty="0">
                <a:solidFill>
                  <a:srgbClr val="5B5BF3"/>
                </a:solidFill>
                <a:latin typeface="Arial Narrow" pitchFamily="34" charset="0"/>
                <a:cs typeface="Calibri" pitchFamily="34" charset="0"/>
              </a:rPr>
              <a:t>SPARK</a:t>
            </a:r>
            <a:r>
              <a:rPr lang="es-PE" b="1" dirty="0">
                <a:solidFill>
                  <a:srgbClr val="5B5BF3"/>
                </a:solidFill>
                <a:latin typeface="Arial Narrow" pitchFamily="34" charset="0"/>
                <a:cs typeface="Calibri" pitchFamily="34" charset="0"/>
              </a:rPr>
              <a:t>	</a:t>
            </a:r>
            <a:r>
              <a:rPr lang="es-PE" sz="1400" b="1" dirty="0"/>
              <a:t>	</a:t>
            </a:r>
            <a:r>
              <a:rPr lang="es-PE" sz="1400" b="1" dirty="0" smtClean="0"/>
              <a:t>: </a:t>
            </a:r>
            <a:r>
              <a:rPr lang="es-PE" sz="1400" dirty="0"/>
              <a:t>Es un cliente gratuito de mensajería para </a:t>
            </a:r>
            <a:r>
              <a:rPr lang="es-PE" sz="1400" dirty="0" err="1"/>
              <a:t>Jabber</a:t>
            </a:r>
            <a:r>
              <a:rPr lang="es-PE" sz="1400" dirty="0"/>
              <a:t> el cual cuenta </a:t>
            </a:r>
            <a:r>
              <a:rPr lang="es-PE" sz="1400" dirty="0" smtClean="0"/>
              <a:t>con </a:t>
            </a:r>
            <a:r>
              <a:rPr lang="es-PE" sz="1400" dirty="0"/>
              <a:t>una sencilla interface de usuario orientada </a:t>
            </a:r>
            <a:r>
              <a:rPr lang="es-PE" sz="1400" dirty="0" smtClean="0"/>
              <a:t>a </a:t>
            </a:r>
            <a:r>
              <a:rPr lang="es-PE" sz="1400" dirty="0"/>
              <a:t>negocios y a </a:t>
            </a:r>
            <a:r>
              <a:rPr lang="es-PE" sz="1400" dirty="0" smtClean="0"/>
              <a:t>corporaciones.</a:t>
            </a:r>
          </a:p>
          <a:p>
            <a:pPr marL="342900" indent="-342900" algn="just" defTabSz="457200">
              <a:buClr>
                <a:srgbClr val="5B5BF3"/>
              </a:buClr>
              <a:buFont typeface="Wingdings" pitchFamily="2" charset="2"/>
              <a:buChar char="Ø"/>
              <a:tabLst>
                <a:tab pos="355600" algn="l"/>
              </a:tabLst>
              <a:defRPr/>
            </a:pPr>
            <a:endParaRPr lang="es-PE" sz="1400" dirty="0"/>
          </a:p>
          <a:p>
            <a:pPr marL="342900" indent="-342900" algn="just" defTabSz="457200">
              <a:buClr>
                <a:srgbClr val="5B5BF3"/>
              </a:buClr>
              <a:buFont typeface="Wingdings" pitchFamily="2" charset="2"/>
              <a:buChar char="Ø"/>
              <a:tabLst>
                <a:tab pos="355600" algn="l"/>
              </a:tabLst>
              <a:defRPr/>
            </a:pPr>
            <a:r>
              <a:rPr lang="es-PE" sz="1600" b="1" dirty="0" err="1">
                <a:solidFill>
                  <a:srgbClr val="5B5BF3"/>
                </a:solidFill>
                <a:latin typeface="Arial Narrow" pitchFamily="34" charset="0"/>
                <a:cs typeface="Calibri" pitchFamily="34" charset="0"/>
              </a:rPr>
              <a:t>MySql</a:t>
            </a:r>
            <a:r>
              <a:rPr lang="es-PE" sz="1600" b="1" dirty="0">
                <a:solidFill>
                  <a:srgbClr val="5B5BF3"/>
                </a:solidFill>
                <a:latin typeface="Arial Narrow" pitchFamily="34" charset="0"/>
                <a:cs typeface="Calibri" pitchFamily="34" charset="0"/>
              </a:rPr>
              <a:t>	</a:t>
            </a:r>
            <a:r>
              <a:rPr lang="es-PE" sz="1200" b="1" dirty="0" smtClean="0"/>
              <a:t>	</a:t>
            </a:r>
            <a:r>
              <a:rPr lang="es-PE" sz="1400" b="1" dirty="0" smtClean="0"/>
              <a:t>	: </a:t>
            </a:r>
            <a:r>
              <a:rPr lang="es-PE" sz="1400" dirty="0"/>
              <a:t>Base de datos para </a:t>
            </a:r>
            <a:r>
              <a:rPr lang="es-PE" sz="1400" dirty="0" smtClean="0"/>
              <a:t>OPENFIRE.</a:t>
            </a:r>
          </a:p>
          <a:p>
            <a:pPr marL="342900" indent="-342900" algn="just" defTabSz="457200">
              <a:buClr>
                <a:srgbClr val="5B5BF3"/>
              </a:buClr>
              <a:buFont typeface="Wingdings" pitchFamily="2" charset="2"/>
              <a:buChar char="Ø"/>
              <a:tabLst>
                <a:tab pos="355600" algn="l"/>
              </a:tabLst>
              <a:defRPr/>
            </a:pPr>
            <a:endParaRPr lang="es-PE" sz="1400" dirty="0"/>
          </a:p>
          <a:p>
            <a:pPr marL="342900" indent="-342900" algn="just" defTabSz="457200">
              <a:buClr>
                <a:srgbClr val="5B5BF3"/>
              </a:buClr>
              <a:buFont typeface="Wingdings" pitchFamily="2" charset="2"/>
              <a:buChar char="Ø"/>
              <a:tabLst>
                <a:tab pos="355600" algn="l"/>
              </a:tabLst>
              <a:defRPr/>
            </a:pPr>
            <a:r>
              <a:rPr lang="es-PE" sz="1600" b="1" dirty="0">
                <a:solidFill>
                  <a:srgbClr val="5B5BF3"/>
                </a:solidFill>
                <a:latin typeface="Arial Narrow" pitchFamily="34" charset="0"/>
                <a:cs typeface="Calibri" pitchFamily="34" charset="0"/>
              </a:rPr>
              <a:t>LDAP	</a:t>
            </a:r>
            <a:r>
              <a:rPr lang="es-PE" sz="1400" b="1" dirty="0"/>
              <a:t>	</a:t>
            </a:r>
            <a:r>
              <a:rPr lang="es-PE" sz="1400" b="1" dirty="0" smtClean="0"/>
              <a:t>	: </a:t>
            </a:r>
            <a:r>
              <a:rPr lang="es-PE" sz="1400" dirty="0"/>
              <a:t>Para hacer la integración de los usuarios  del Active </a:t>
            </a:r>
            <a:r>
              <a:rPr lang="es-PE" sz="1400" dirty="0" err="1"/>
              <a:t>Directory</a:t>
            </a:r>
            <a:r>
              <a:rPr lang="es-PE" sz="1400" dirty="0"/>
              <a:t> </a:t>
            </a:r>
            <a:r>
              <a:rPr lang="es-PE" sz="1400" dirty="0" smtClean="0"/>
              <a:t>con </a:t>
            </a:r>
            <a:r>
              <a:rPr lang="es-PE" sz="1400" dirty="0"/>
              <a:t>OPENFIRE y así poder </a:t>
            </a:r>
            <a:r>
              <a:rPr lang="es-PE" sz="1400" dirty="0" err="1"/>
              <a:t>loguearlos</a:t>
            </a:r>
            <a:r>
              <a:rPr lang="es-PE" sz="1400" dirty="0"/>
              <a:t> con el mismo usuario y </a:t>
            </a:r>
            <a:r>
              <a:rPr lang="es-PE" sz="1400" dirty="0" smtClean="0"/>
              <a:t>contraseña </a:t>
            </a:r>
            <a:r>
              <a:rPr lang="es-PE" sz="1400" dirty="0"/>
              <a:t>con la que ingresan a su ordenador.</a:t>
            </a:r>
          </a:p>
        </p:txBody>
      </p:sp>
      <p:sp>
        <p:nvSpPr>
          <p:cNvPr id="6" name="1 Título"/>
          <p:cNvSpPr>
            <a:spLocks noGrp="1"/>
          </p:cNvSpPr>
          <p:nvPr>
            <p:ph type="title"/>
          </p:nvPr>
        </p:nvSpPr>
        <p:spPr>
          <a:xfrm>
            <a:off x="1331640" y="404664"/>
            <a:ext cx="6768752" cy="1008112"/>
          </a:xfrm>
        </p:spPr>
        <p:txBody>
          <a:bodyPr>
            <a:noAutofit/>
          </a:bodyPr>
          <a:lstStyle/>
          <a:p>
            <a:pPr marL="0" indent="0" algn="ctr">
              <a:buNone/>
            </a:pPr>
            <a:r>
              <a:rPr lang="es-PE" sz="4800" dirty="0" smtClean="0">
                <a:solidFill>
                  <a:srgbClr val="00B050"/>
                </a:solidFill>
                <a:latin typeface="Arial Narrow" pitchFamily="34" charset="0"/>
              </a:rPr>
              <a:t>IMPLEMENTACIÓN</a:t>
            </a:r>
            <a:endParaRPr lang="es-PE" sz="4800" dirty="0">
              <a:solidFill>
                <a:srgbClr val="00B050"/>
              </a:solidFill>
              <a:latin typeface="Arial Narrow" pitchFamily="34" charset="0"/>
            </a:endParaRPr>
          </a:p>
        </p:txBody>
      </p:sp>
    </p:spTree>
    <p:extLst>
      <p:ext uri="{BB962C8B-B14F-4D97-AF65-F5344CB8AC3E}">
        <p14:creationId xmlns:p14="http://schemas.microsoft.com/office/powerpoint/2010/main" val="698085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1043608" y="764704"/>
            <a:ext cx="6768752" cy="2376264"/>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endParaRPr lang="es-PE" sz="4800" dirty="0">
              <a:solidFill>
                <a:srgbClr val="00B050"/>
              </a:solidFill>
              <a:latin typeface="Arial Narrow"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1790161915"/>
              </p:ext>
            </p:extLst>
          </p:nvPr>
        </p:nvGraphicFramePr>
        <p:xfrm>
          <a:off x="1441004" y="2532544"/>
          <a:ext cx="6371356" cy="3562605"/>
        </p:xfrm>
        <a:graphic>
          <a:graphicData uri="http://schemas.openxmlformats.org/drawingml/2006/table">
            <a:tbl>
              <a:tblPr firstRow="1" firstCol="1" bandRow="1">
                <a:tableStyleId>{5C22544A-7EE6-4342-B048-85BDC9FD1C3A}</a:tableStyleId>
              </a:tblPr>
              <a:tblGrid>
                <a:gridCol w="1432200"/>
                <a:gridCol w="2829564"/>
                <a:gridCol w="1030926"/>
                <a:gridCol w="1078666"/>
              </a:tblGrid>
              <a:tr h="184785">
                <a:tc>
                  <a:txBody>
                    <a:bodyPr/>
                    <a:lstStyle/>
                    <a:p>
                      <a:pPr algn="ctr">
                        <a:lnSpc>
                          <a:spcPct val="107000"/>
                        </a:lnSpc>
                        <a:spcAft>
                          <a:spcPts val="0"/>
                        </a:spcAft>
                      </a:pPr>
                      <a:r>
                        <a:rPr lang="es-PE" sz="1000" dirty="0">
                          <a:effectLst/>
                        </a:rPr>
                        <a:t>ITEM</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dirty="0">
                          <a:effectLst/>
                        </a:rPr>
                        <a:t>DESCRIPCION</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dirty="0">
                          <a:effectLst/>
                        </a:rPr>
                        <a:t>MOVIL</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a:effectLst/>
                        </a:rPr>
                        <a:t>DESKTOP</a:t>
                      </a:r>
                      <a:endParaRPr lang="es-PE" sz="1100">
                        <a:solidFill>
                          <a:srgbClr val="000000"/>
                        </a:solidFill>
                        <a:effectLst/>
                        <a:latin typeface="Calibri"/>
                        <a:ea typeface="Calibri"/>
                        <a:cs typeface="Times New Roman"/>
                      </a:endParaRPr>
                    </a:p>
                  </a:txBody>
                  <a:tcPr marL="68580" marR="68580" marT="0" marB="0"/>
                </a:tc>
              </a:tr>
              <a:tr h="741045">
                <a:tc>
                  <a:txBody>
                    <a:bodyPr/>
                    <a:lstStyle/>
                    <a:p>
                      <a:pPr algn="ctr">
                        <a:lnSpc>
                          <a:spcPct val="107000"/>
                        </a:lnSpc>
                        <a:spcAft>
                          <a:spcPts val="0"/>
                        </a:spcAft>
                      </a:pPr>
                      <a:r>
                        <a:rPr lang="es-ES" sz="1000">
                          <a:effectLst/>
                        </a:rPr>
                        <a:t>Muro</a:t>
                      </a:r>
                      <a:endParaRPr lang="es-PE" sz="1100">
                        <a:solidFill>
                          <a:srgbClr val="000000"/>
                        </a:solidFill>
                        <a:effectLst/>
                        <a:latin typeface="Calibri"/>
                        <a:ea typeface="Calibri"/>
                        <a:cs typeface="Times New Roman"/>
                      </a:endParaRPr>
                    </a:p>
                  </a:txBody>
                  <a:tcPr marL="44450" marR="44450" marT="0" marB="0"/>
                </a:tc>
                <a:tc>
                  <a:txBody>
                    <a:bodyPr/>
                    <a:lstStyle/>
                    <a:p>
                      <a:pPr>
                        <a:lnSpc>
                          <a:spcPct val="107000"/>
                        </a:lnSpc>
                        <a:spcAft>
                          <a:spcPts val="0"/>
                        </a:spcAft>
                      </a:pPr>
                      <a:r>
                        <a:rPr lang="es-ES" sz="1000" dirty="0">
                          <a:effectLst/>
                        </a:rPr>
                        <a:t>Al iniciar la aplicación muestra un listado con el historial conversaciones. Una vez accedes a cualquiera de las conversaciones, aparece una ventana con todo el intercambio de mensajes.</a:t>
                      </a:r>
                      <a:endParaRPr lang="es-PE" sz="1100" dirty="0">
                        <a:solidFill>
                          <a:srgbClr val="000000"/>
                        </a:solidFill>
                        <a:effectLst/>
                        <a:latin typeface="Calibri"/>
                        <a:ea typeface="Calibri"/>
                        <a:cs typeface="Times New Roman"/>
                      </a:endParaRPr>
                    </a:p>
                  </a:txBody>
                  <a:tcPr marL="44450" marR="44450" marT="0" marB="0"/>
                </a:tc>
                <a:tc>
                  <a:txBody>
                    <a:bodyPr/>
                    <a:lstStyle/>
                    <a:p>
                      <a:pPr algn="ctr">
                        <a:lnSpc>
                          <a:spcPct val="107000"/>
                        </a:lnSpc>
                        <a:spcAft>
                          <a:spcPts val="0"/>
                        </a:spcAft>
                      </a:pPr>
                      <a:r>
                        <a:rPr lang="es-PE" sz="1000" dirty="0">
                          <a:effectLst/>
                        </a:rPr>
                        <a:t> </a:t>
                      </a:r>
                      <a:endParaRPr lang="es-PE" sz="1100" dirty="0">
                        <a:effectLst/>
                      </a:endParaRPr>
                    </a:p>
                    <a:p>
                      <a:pPr algn="ctr">
                        <a:lnSpc>
                          <a:spcPct val="107000"/>
                        </a:lnSpc>
                        <a:spcAft>
                          <a:spcPts val="0"/>
                        </a:spcAft>
                      </a:pPr>
                      <a:r>
                        <a:rPr lang="es-PE" sz="1000" dirty="0">
                          <a:effectLst/>
                        </a:rPr>
                        <a:t> </a:t>
                      </a:r>
                      <a:endParaRPr lang="es-PE" sz="1100" dirty="0">
                        <a:solidFill>
                          <a:srgbClr val="000000"/>
                        </a:solidFill>
                        <a:effectLst/>
                        <a:latin typeface="Calibri"/>
                        <a:ea typeface="Calibri"/>
                        <a:cs typeface="Times New Roman"/>
                      </a:endParaRPr>
                    </a:p>
                  </a:txBody>
                  <a:tcPr marL="44450" marR="44450" marT="0" marB="0"/>
                </a:tc>
                <a:tc>
                  <a:txBody>
                    <a:bodyPr/>
                    <a:lstStyle/>
                    <a:p>
                      <a:pPr algn="ctr">
                        <a:lnSpc>
                          <a:spcPct val="107000"/>
                        </a:lnSpc>
                        <a:spcAft>
                          <a:spcPts val="0"/>
                        </a:spcAft>
                      </a:pPr>
                      <a:r>
                        <a:rPr lang="es-ES" sz="1000" dirty="0">
                          <a:effectLst/>
                        </a:rPr>
                        <a:t> </a:t>
                      </a:r>
                      <a:endParaRPr lang="es-PE" sz="1100" dirty="0">
                        <a:effectLst/>
                      </a:endParaRPr>
                    </a:p>
                    <a:p>
                      <a:pPr algn="ctr">
                        <a:lnSpc>
                          <a:spcPct val="107000"/>
                        </a:lnSpc>
                        <a:spcAft>
                          <a:spcPts val="0"/>
                        </a:spcAft>
                      </a:pPr>
                      <a:r>
                        <a:rPr lang="es-ES" sz="1000" dirty="0">
                          <a:effectLst/>
                        </a:rPr>
                        <a:t> </a:t>
                      </a:r>
                      <a:endParaRPr lang="es-PE" sz="1100" dirty="0">
                        <a:solidFill>
                          <a:srgbClr val="000000"/>
                        </a:solidFill>
                        <a:effectLst/>
                        <a:latin typeface="Calibri"/>
                        <a:ea typeface="Calibri"/>
                        <a:cs typeface="Times New Roman"/>
                      </a:endParaRPr>
                    </a:p>
                  </a:txBody>
                  <a:tcPr marL="44450" marR="44450" marT="0" marB="0"/>
                </a:tc>
              </a:tr>
              <a:tr h="173990">
                <a:tc>
                  <a:txBody>
                    <a:bodyPr/>
                    <a:lstStyle/>
                    <a:p>
                      <a:pPr algn="ctr">
                        <a:lnSpc>
                          <a:spcPct val="107000"/>
                        </a:lnSpc>
                        <a:spcAft>
                          <a:spcPts val="0"/>
                        </a:spcAft>
                      </a:pPr>
                      <a:r>
                        <a:rPr lang="es-ES" sz="1000">
                          <a:effectLst/>
                        </a:rPr>
                        <a:t>Grupos</a:t>
                      </a:r>
                      <a:endParaRPr lang="es-PE" sz="1100">
                        <a:solidFill>
                          <a:srgbClr val="000000"/>
                        </a:solidFill>
                        <a:effectLst/>
                        <a:latin typeface="Calibri"/>
                        <a:ea typeface="Calibri"/>
                        <a:cs typeface="Times New Roman"/>
                      </a:endParaRPr>
                    </a:p>
                  </a:txBody>
                  <a:tcPr marL="44450" marR="44450" marT="0" marB="0"/>
                </a:tc>
                <a:tc>
                  <a:txBody>
                    <a:bodyPr/>
                    <a:lstStyle/>
                    <a:p>
                      <a:pPr>
                        <a:lnSpc>
                          <a:spcPct val="107000"/>
                        </a:lnSpc>
                        <a:spcAft>
                          <a:spcPts val="0"/>
                        </a:spcAft>
                      </a:pPr>
                      <a:r>
                        <a:rPr lang="es-PE" sz="1000" dirty="0">
                          <a:effectLst/>
                        </a:rPr>
                        <a:t>Se puede obtener los grupos desde el Active </a:t>
                      </a:r>
                      <a:r>
                        <a:rPr lang="es-PE" sz="1000" dirty="0" err="1">
                          <a:effectLst/>
                        </a:rPr>
                        <a:t>Directory</a:t>
                      </a:r>
                      <a:r>
                        <a:rPr lang="es-PE" sz="1000" dirty="0">
                          <a:effectLst/>
                        </a:rPr>
                        <a:t> y reflejar a todos en los clientes </a:t>
                      </a:r>
                      <a:r>
                        <a:rPr lang="es-PE" sz="1000" dirty="0" err="1">
                          <a:effectLst/>
                        </a:rPr>
                        <a:t>Spark</a:t>
                      </a:r>
                      <a:r>
                        <a:rPr lang="es-PE" sz="1000" dirty="0">
                          <a:effectLst/>
                        </a:rPr>
                        <a:t> o crear cada grupo desde el servidor OPENFIRE, así como también cada cliente podría crear sus grupos.</a:t>
                      </a:r>
                      <a:endParaRPr lang="es-PE" sz="1100" dirty="0">
                        <a:solidFill>
                          <a:srgbClr val="000000"/>
                        </a:solidFill>
                        <a:effectLst/>
                        <a:latin typeface="Calibri"/>
                        <a:ea typeface="Calibri"/>
                        <a:cs typeface="Times New Roman"/>
                      </a:endParaRPr>
                    </a:p>
                  </a:txBody>
                  <a:tcPr marL="44450" marR="44450" marT="0" marB="0"/>
                </a:tc>
                <a:tc>
                  <a:txBody>
                    <a:bodyPr/>
                    <a:lstStyle/>
                    <a:p>
                      <a:pPr algn="ctr">
                        <a:lnSpc>
                          <a:spcPct val="107000"/>
                        </a:lnSpc>
                        <a:spcAft>
                          <a:spcPts val="0"/>
                        </a:spcAft>
                      </a:pPr>
                      <a:r>
                        <a:rPr lang="es-PE" sz="1000" dirty="0">
                          <a:effectLst/>
                        </a:rPr>
                        <a:t> </a:t>
                      </a:r>
                      <a:endParaRPr lang="es-PE" sz="1100" dirty="0">
                        <a:effectLst/>
                      </a:endParaRPr>
                    </a:p>
                    <a:p>
                      <a:pPr algn="ctr">
                        <a:lnSpc>
                          <a:spcPct val="107000"/>
                        </a:lnSpc>
                        <a:spcAft>
                          <a:spcPts val="0"/>
                        </a:spcAft>
                      </a:pPr>
                      <a:r>
                        <a:rPr lang="es-PE" sz="1000" dirty="0">
                          <a:effectLst/>
                        </a:rPr>
                        <a:t> </a:t>
                      </a:r>
                      <a:endParaRPr lang="es-PE" sz="1100" dirty="0">
                        <a:solidFill>
                          <a:srgbClr val="000000"/>
                        </a:solidFill>
                        <a:effectLst/>
                        <a:latin typeface="Calibri"/>
                        <a:ea typeface="Calibri"/>
                        <a:cs typeface="Times New Roman"/>
                      </a:endParaRPr>
                    </a:p>
                  </a:txBody>
                  <a:tcPr marL="44450" marR="44450" marT="0" marB="0"/>
                </a:tc>
                <a:tc>
                  <a:txBody>
                    <a:bodyPr/>
                    <a:lstStyle/>
                    <a:p>
                      <a:pPr algn="ctr">
                        <a:lnSpc>
                          <a:spcPct val="107000"/>
                        </a:lnSpc>
                        <a:spcAft>
                          <a:spcPts val="0"/>
                        </a:spcAft>
                      </a:pPr>
                      <a:r>
                        <a:rPr lang="es-PE" sz="1000" dirty="0">
                          <a:effectLst/>
                        </a:rPr>
                        <a:t> </a:t>
                      </a:r>
                      <a:endParaRPr lang="es-PE" sz="1100" dirty="0">
                        <a:effectLst/>
                      </a:endParaRPr>
                    </a:p>
                    <a:p>
                      <a:pPr algn="ctr">
                        <a:lnSpc>
                          <a:spcPct val="107000"/>
                        </a:lnSpc>
                        <a:spcAft>
                          <a:spcPts val="0"/>
                        </a:spcAft>
                      </a:pPr>
                      <a:r>
                        <a:rPr lang="es-PE" sz="1000" dirty="0">
                          <a:effectLst/>
                        </a:rPr>
                        <a:t> </a:t>
                      </a:r>
                      <a:endParaRPr lang="es-PE" sz="1100" dirty="0">
                        <a:solidFill>
                          <a:srgbClr val="000000"/>
                        </a:solidFill>
                        <a:effectLst/>
                        <a:latin typeface="Calibri"/>
                        <a:ea typeface="Calibri"/>
                        <a:cs typeface="Times New Roman"/>
                      </a:endParaRPr>
                    </a:p>
                  </a:txBody>
                  <a:tcPr marL="44450" marR="44450" marT="0" marB="0"/>
                </a:tc>
              </a:tr>
              <a:tr h="184785">
                <a:tc>
                  <a:txBody>
                    <a:bodyPr/>
                    <a:lstStyle/>
                    <a:p>
                      <a:pPr algn="ctr">
                        <a:lnSpc>
                          <a:spcPct val="107000"/>
                        </a:lnSpc>
                        <a:spcAft>
                          <a:spcPts val="0"/>
                        </a:spcAft>
                      </a:pPr>
                      <a:r>
                        <a:rPr lang="es-ES" sz="1000" dirty="0">
                          <a:effectLst/>
                        </a:rPr>
                        <a:t>Difusión</a:t>
                      </a:r>
                      <a:endParaRPr lang="es-PE" sz="110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PE" sz="1000">
                          <a:effectLst/>
                        </a:rPr>
                        <a:t>Se pueden crear mensajes masivos a todos los usuarios o especificar los grupos de contactos a los que se les desee enviar el mensaje.</a:t>
                      </a:r>
                      <a:endParaRPr lang="es-PE" sz="110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a:effectLst/>
                        </a:rPr>
                        <a:t> </a:t>
                      </a:r>
                      <a:endParaRPr lang="es-PE" sz="110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a:effectLst/>
                        </a:rPr>
                        <a:t> </a:t>
                      </a:r>
                      <a:endParaRPr lang="es-PE" sz="1100">
                        <a:solidFill>
                          <a:srgbClr val="000000"/>
                        </a:solidFill>
                        <a:effectLst/>
                        <a:latin typeface="Calibri"/>
                        <a:ea typeface="Calibri"/>
                        <a:cs typeface="Times New Roman"/>
                      </a:endParaRPr>
                    </a:p>
                  </a:txBody>
                  <a:tcPr marL="68580" marR="68580" marT="0" marB="0"/>
                </a:tc>
              </a:tr>
              <a:tr h="184785">
                <a:tc>
                  <a:txBody>
                    <a:bodyPr/>
                    <a:lstStyle/>
                    <a:p>
                      <a:pPr algn="ctr">
                        <a:lnSpc>
                          <a:spcPct val="107000"/>
                        </a:lnSpc>
                        <a:spcAft>
                          <a:spcPts val="0"/>
                        </a:spcAft>
                      </a:pPr>
                      <a:r>
                        <a:rPr lang="es-ES" sz="1000" dirty="0" smtClean="0">
                          <a:effectLst/>
                        </a:rPr>
                        <a:t>Chat en grupo</a:t>
                      </a:r>
                      <a:endParaRPr lang="es-PE" sz="110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PE" sz="1000" dirty="0" smtClean="0">
                          <a:effectLst/>
                        </a:rPr>
                        <a:t>Se puede crear salas de conversación donde el administrador decide que personas formaran parte de esta conversación grupal.</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dirty="0">
                          <a:effectLst/>
                        </a:rPr>
                        <a:t> </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PE" sz="1000" dirty="0">
                          <a:effectLst/>
                        </a:rPr>
                        <a:t> </a:t>
                      </a:r>
                      <a:endParaRPr lang="es-PE" sz="1100" dirty="0">
                        <a:solidFill>
                          <a:srgbClr val="000000"/>
                        </a:solidFill>
                        <a:effectLst/>
                        <a:latin typeface="Calibri"/>
                        <a:ea typeface="Calibri"/>
                        <a:cs typeface="Times New Roman"/>
                      </a:endParaRPr>
                    </a:p>
                  </a:txBody>
                  <a:tcPr marL="68580" marR="68580" marT="0" marB="0"/>
                </a:tc>
              </a:tr>
              <a:tr h="370205">
                <a:tc>
                  <a:txBody>
                    <a:bodyPr/>
                    <a:lstStyle/>
                    <a:p>
                      <a:pPr algn="ctr">
                        <a:lnSpc>
                          <a:spcPct val="107000"/>
                        </a:lnSpc>
                        <a:spcAft>
                          <a:spcPts val="0"/>
                        </a:spcAft>
                      </a:pPr>
                      <a:r>
                        <a:rPr lang="es-ES" sz="1000" dirty="0">
                          <a:effectLst/>
                        </a:rPr>
                        <a:t>Tipos de contenido</a:t>
                      </a:r>
                      <a:endParaRPr lang="es-PE" sz="110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PE" sz="1000" dirty="0" err="1">
                          <a:effectLst/>
                        </a:rPr>
                        <a:t>Emoticons</a:t>
                      </a:r>
                      <a:r>
                        <a:rPr lang="es-PE" sz="1000" dirty="0">
                          <a:effectLst/>
                        </a:rPr>
                        <a:t>, fotos, videos, archivos de office, </a:t>
                      </a:r>
                      <a:r>
                        <a:rPr lang="es-PE" sz="1000" dirty="0" err="1">
                          <a:effectLst/>
                        </a:rPr>
                        <a:t>pdf</a:t>
                      </a:r>
                      <a:r>
                        <a:rPr lang="es-PE" sz="1000" dirty="0">
                          <a:effectLst/>
                        </a:rPr>
                        <a:t>, </a:t>
                      </a:r>
                      <a:r>
                        <a:rPr lang="es-PE" sz="1000" dirty="0" err="1">
                          <a:effectLst/>
                        </a:rPr>
                        <a:t>etc</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ES" sz="1000">
                          <a:effectLst/>
                        </a:rPr>
                        <a:t> </a:t>
                      </a:r>
                      <a:endParaRPr lang="es-PE" sz="110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endParaRPr lang="es-ES" sz="1000">
                        <a:solidFill>
                          <a:srgbClr val="000000"/>
                        </a:solidFill>
                        <a:effectLst/>
                        <a:latin typeface="Calibri Light"/>
                        <a:ea typeface="Times New Roman"/>
                        <a:cs typeface="Times New Roman"/>
                      </a:endParaRPr>
                    </a:p>
                  </a:txBody>
                  <a:tcPr marL="68580" marR="68580" marT="0" marB="0"/>
                </a:tc>
              </a:tr>
              <a:tr h="370205">
                <a:tc>
                  <a:txBody>
                    <a:bodyPr/>
                    <a:lstStyle/>
                    <a:p>
                      <a:pPr algn="ctr">
                        <a:lnSpc>
                          <a:spcPct val="107000"/>
                        </a:lnSpc>
                        <a:spcAft>
                          <a:spcPts val="0"/>
                        </a:spcAft>
                      </a:pPr>
                      <a:r>
                        <a:rPr lang="es-ES" sz="1000" dirty="0">
                          <a:effectLst/>
                        </a:rPr>
                        <a:t>Transferencia</a:t>
                      </a:r>
                      <a:endParaRPr lang="es-PE" sz="1100" dirty="0">
                        <a:effectLst/>
                      </a:endParaRPr>
                    </a:p>
                    <a:p>
                      <a:pPr algn="ctr">
                        <a:lnSpc>
                          <a:spcPct val="107000"/>
                        </a:lnSpc>
                        <a:spcAft>
                          <a:spcPts val="0"/>
                        </a:spcAft>
                      </a:pPr>
                      <a:r>
                        <a:rPr lang="es-ES" sz="1000" dirty="0">
                          <a:effectLst/>
                        </a:rPr>
                        <a:t>de </a:t>
                      </a:r>
                      <a:r>
                        <a:rPr lang="es-ES" sz="1000" dirty="0" smtClean="0">
                          <a:effectLst/>
                        </a:rPr>
                        <a:t>archivos</a:t>
                      </a:r>
                      <a:endParaRPr lang="es-PE" sz="1100" dirty="0">
                        <a:solidFill>
                          <a:srgbClr val="000000"/>
                        </a:solidFill>
                        <a:effectLst/>
                        <a:latin typeface="Calibri"/>
                        <a:ea typeface="Calibri"/>
                        <a:cs typeface="Times New Roman"/>
                      </a:endParaRPr>
                    </a:p>
                  </a:txBody>
                  <a:tcPr marL="68580" marR="68580" marT="0" marB="0"/>
                </a:tc>
                <a:tc>
                  <a:txBody>
                    <a:bodyPr/>
                    <a:lstStyle/>
                    <a:p>
                      <a:pPr>
                        <a:lnSpc>
                          <a:spcPct val="107000"/>
                        </a:lnSpc>
                        <a:spcAft>
                          <a:spcPts val="0"/>
                        </a:spcAft>
                      </a:pPr>
                      <a:r>
                        <a:rPr lang="es-PE" sz="1000" dirty="0">
                          <a:effectLst/>
                        </a:rPr>
                        <a:t>La transferencia de archivos es de almacenamiento local, no se almacena en un servidor</a:t>
                      </a:r>
                      <a:r>
                        <a:rPr lang="es-PE" sz="1000" dirty="0" smtClean="0">
                          <a:effectLst/>
                        </a:rPr>
                        <a:t>.(P2P)</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r>
                        <a:rPr lang="es-ES" sz="1000" dirty="0">
                          <a:effectLst/>
                        </a:rPr>
                        <a:t> </a:t>
                      </a:r>
                      <a:endParaRPr lang="es-PE" sz="1100" dirty="0">
                        <a:solidFill>
                          <a:srgbClr val="000000"/>
                        </a:solidFill>
                        <a:effectLst/>
                        <a:latin typeface="Calibri"/>
                        <a:ea typeface="Calibri"/>
                        <a:cs typeface="Times New Roman"/>
                      </a:endParaRPr>
                    </a:p>
                  </a:txBody>
                  <a:tcPr marL="68580" marR="68580" marT="0" marB="0"/>
                </a:tc>
                <a:tc>
                  <a:txBody>
                    <a:bodyPr/>
                    <a:lstStyle/>
                    <a:p>
                      <a:pPr algn="ctr">
                        <a:lnSpc>
                          <a:spcPct val="107000"/>
                        </a:lnSpc>
                        <a:spcAft>
                          <a:spcPts val="0"/>
                        </a:spcAft>
                      </a:pPr>
                      <a:endParaRPr lang="es-ES" sz="1000" dirty="0">
                        <a:solidFill>
                          <a:srgbClr val="000000"/>
                        </a:solidFill>
                        <a:effectLst/>
                        <a:latin typeface="Calibri Light"/>
                        <a:ea typeface="Times New Roman"/>
                        <a:cs typeface="Times New Roman"/>
                      </a:endParaRPr>
                    </a:p>
                  </a:txBody>
                  <a:tcPr marL="68580" marR="68580" marT="0" marB="0"/>
                </a:tc>
              </a:tr>
            </a:tbl>
          </a:graphicData>
        </a:graphic>
      </p:graphicFrame>
      <p:grpSp>
        <p:nvGrpSpPr>
          <p:cNvPr id="7" name="6 Grupo"/>
          <p:cNvGrpSpPr/>
          <p:nvPr/>
        </p:nvGrpSpPr>
        <p:grpSpPr>
          <a:xfrm>
            <a:off x="6226623" y="3066620"/>
            <a:ext cx="1200539" cy="2816696"/>
            <a:chOff x="5846373" y="1340768"/>
            <a:chExt cx="1200539" cy="2816696"/>
          </a:xfrm>
        </p:grpSpPr>
        <p:pic>
          <p:nvPicPr>
            <p:cNvPr id="17"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34076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8"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5857258" y="213285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19"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5857258" y="270892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0"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5846373" y="320040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1"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76256" y="1340768"/>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2"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94512" y="213285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3"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43599" y="270892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4"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61855" y="3200399"/>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5"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50969" y="3592286"/>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26" name="di_04_1194" descr="http://aplicaciones.inei.gob.pe/sys.sgpc/resources/images/check.jpg"/>
            <p:cNvPicPr/>
            <p:nvPr/>
          </p:nvPicPr>
          <p:blipFill>
            <a:blip r:embed="rId2">
              <a:extLst>
                <a:ext uri="{28A0092B-C50C-407E-A947-70E740481C1C}">
                  <a14:useLocalDpi xmlns:a14="http://schemas.microsoft.com/office/drawing/2010/main" val="0"/>
                </a:ext>
              </a:extLst>
            </a:blip>
            <a:srcRect/>
            <a:stretch>
              <a:fillRect/>
            </a:stretch>
          </p:blipFill>
          <p:spPr bwMode="auto">
            <a:xfrm>
              <a:off x="6821827" y="4005064"/>
              <a:ext cx="152400" cy="1524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1 Título"/>
          <p:cNvSpPr>
            <a:spLocks noGrp="1"/>
          </p:cNvSpPr>
          <p:nvPr>
            <p:ph type="title"/>
          </p:nvPr>
        </p:nvSpPr>
        <p:spPr>
          <a:xfrm>
            <a:off x="1115616" y="404664"/>
            <a:ext cx="7200800" cy="1008112"/>
          </a:xfrm>
        </p:spPr>
        <p:txBody>
          <a:bodyPr>
            <a:noAutofit/>
          </a:bodyPr>
          <a:lstStyle/>
          <a:p>
            <a:pPr marL="0" indent="0" algn="l">
              <a:buNone/>
            </a:pPr>
            <a:r>
              <a:rPr lang="es-PE" sz="3600" dirty="0" smtClean="0">
                <a:solidFill>
                  <a:srgbClr val="00B050"/>
                </a:solidFill>
                <a:latin typeface="Arial Narrow" pitchFamily="34" charset="0"/>
              </a:rPr>
              <a:t>Características de clientes </a:t>
            </a:r>
            <a:r>
              <a:rPr lang="es-PE" sz="3600" dirty="0" err="1" smtClean="0">
                <a:solidFill>
                  <a:srgbClr val="00B050"/>
                </a:solidFill>
                <a:latin typeface="Arial Narrow" pitchFamily="34" charset="0"/>
              </a:rPr>
              <a:t>Jabber</a:t>
            </a:r>
            <a:r>
              <a:rPr lang="es-PE" sz="3600" dirty="0" smtClean="0">
                <a:solidFill>
                  <a:srgbClr val="00B050"/>
                </a:solidFill>
                <a:latin typeface="Arial Narrow" pitchFamily="34" charset="0"/>
              </a:rPr>
              <a:t> (MOVIL Y DESKTOP)</a:t>
            </a:r>
            <a:endParaRPr lang="es-PE" sz="3600" dirty="0">
              <a:solidFill>
                <a:srgbClr val="00B050"/>
              </a:solidFill>
              <a:latin typeface="Arial Narrow" pitchFamily="34" charset="0"/>
            </a:endParaRPr>
          </a:p>
        </p:txBody>
      </p:sp>
      <p:sp>
        <p:nvSpPr>
          <p:cNvPr id="8" name="7 Rectángulo"/>
          <p:cNvSpPr/>
          <p:nvPr/>
        </p:nvSpPr>
        <p:spPr>
          <a:xfrm>
            <a:off x="948714" y="1844824"/>
            <a:ext cx="7362913" cy="646331"/>
          </a:xfrm>
          <a:prstGeom prst="rect">
            <a:avLst/>
          </a:prstGeom>
        </p:spPr>
        <p:txBody>
          <a:bodyPr wrap="none">
            <a:spAutoFit/>
          </a:bodyPr>
          <a:lstStyle/>
          <a:p>
            <a:pPr algn="ctr"/>
            <a:r>
              <a:rPr lang="es-PE" dirty="0" smtClean="0">
                <a:solidFill>
                  <a:schemeClr val="accent1">
                    <a:lumMod val="75000"/>
                  </a:schemeClr>
                </a:solidFill>
                <a:latin typeface="Arial Narrow" pitchFamily="34" charset="0"/>
              </a:rPr>
              <a:t>Características de la aplicación cliente que se comunican con el servidor OPENFIRE </a:t>
            </a:r>
          </a:p>
          <a:p>
            <a:r>
              <a:rPr lang="es-PE" dirty="0" smtClean="0">
                <a:solidFill>
                  <a:schemeClr val="accent1">
                    <a:lumMod val="75000"/>
                  </a:schemeClr>
                </a:solidFill>
                <a:latin typeface="Arial Narrow" pitchFamily="34" charset="0"/>
              </a:rPr>
              <a:t>(SPARK – XABBER)</a:t>
            </a:r>
            <a:endParaRPr lang="es-PE" dirty="0">
              <a:solidFill>
                <a:schemeClr val="accent1">
                  <a:lumMod val="75000"/>
                </a:schemeClr>
              </a:solidFill>
              <a:latin typeface="Arial Narrow" pitchFamily="34" charset="0"/>
            </a:endParaRPr>
          </a:p>
        </p:txBody>
      </p:sp>
    </p:spTree>
    <p:extLst>
      <p:ext uri="{BB962C8B-B14F-4D97-AF65-F5344CB8AC3E}">
        <p14:creationId xmlns:p14="http://schemas.microsoft.com/office/powerpoint/2010/main" val="13945212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3491880" y="0"/>
            <a:ext cx="5600700" cy="400050"/>
          </a:xfrm>
          <a:prstGeom prst="rect">
            <a:avLst/>
          </a:prstGeom>
          <a:noFill/>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2924944"/>
            <a:ext cx="2269976" cy="387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5855" y="2924945"/>
            <a:ext cx="2357686" cy="3878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1240362" y="1478394"/>
            <a:ext cx="5967661" cy="1446550"/>
          </a:xfrm>
          <a:prstGeom prst="rect">
            <a:avLst/>
          </a:prstGeom>
        </p:spPr>
        <p:txBody>
          <a:bodyPr wrap="square">
            <a:spAutoFit/>
          </a:bodyPr>
          <a:lstStyle/>
          <a:p>
            <a:pPr lvl="0" defTabSz="457200">
              <a:tabLst>
                <a:tab pos="355600" algn="l"/>
              </a:tabLst>
              <a:defRPr/>
            </a:pPr>
            <a:r>
              <a:rPr lang="es-PE" b="1" dirty="0">
                <a:solidFill>
                  <a:srgbClr val="5B5BF3"/>
                </a:solidFill>
                <a:latin typeface="Arial Narrow" pitchFamily="34" charset="0"/>
                <a:cs typeface="Calibri" pitchFamily="34" charset="0"/>
              </a:rPr>
              <a:t>Iniciar sesión en </a:t>
            </a:r>
            <a:r>
              <a:rPr lang="es-PE" b="1" dirty="0" err="1">
                <a:solidFill>
                  <a:srgbClr val="5B5BF3"/>
                </a:solidFill>
                <a:latin typeface="Arial Narrow" pitchFamily="34" charset="0"/>
                <a:cs typeface="Calibri" pitchFamily="34" charset="0"/>
              </a:rPr>
              <a:t>Spark</a:t>
            </a:r>
            <a:endParaRPr lang="es-PE"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a:t>Para iniciar sesión en el </a:t>
            </a:r>
            <a:r>
              <a:rPr lang="es-PE" sz="1400" dirty="0" err="1"/>
              <a:t>Spark</a:t>
            </a:r>
            <a:r>
              <a:rPr lang="es-PE" sz="1400" dirty="0"/>
              <a:t> se debe hacer lo siguiente:</a:t>
            </a:r>
          </a:p>
          <a:p>
            <a:pPr marL="342900" indent="-342900" algn="just" defTabSz="457200">
              <a:buClr>
                <a:srgbClr val="5B5BF3"/>
              </a:buClr>
              <a:buFont typeface="Wingdings" pitchFamily="2" charset="2"/>
              <a:buChar char="Ø"/>
              <a:tabLst>
                <a:tab pos="355600" algn="l"/>
              </a:tabLst>
              <a:defRPr/>
            </a:pPr>
            <a:r>
              <a:rPr lang="es-PE" sz="1400" dirty="0"/>
              <a:t>	Se deberá ingresar el nombre de usuario y contraseña que son los mismos que se utilizan para acceder al equipo.</a:t>
            </a:r>
          </a:p>
          <a:p>
            <a:pPr marL="342900" indent="-342900" algn="just" defTabSz="457200">
              <a:buClr>
                <a:srgbClr val="5B5BF3"/>
              </a:buClr>
              <a:buFont typeface="Wingdings" pitchFamily="2" charset="2"/>
              <a:buChar char="Ø"/>
              <a:tabLst>
                <a:tab pos="355600" algn="l"/>
              </a:tabLst>
              <a:defRPr/>
            </a:pPr>
            <a:r>
              <a:rPr lang="es-PE" sz="1400" dirty="0" smtClean="0"/>
              <a:t>Ingresar </a:t>
            </a:r>
            <a:r>
              <a:rPr lang="es-PE" sz="1400" dirty="0"/>
              <a:t>la dirección de acceso en el campo Servidor:</a:t>
            </a:r>
          </a:p>
          <a:p>
            <a:pPr marL="342900" indent="-342900" algn="just" defTabSz="457200">
              <a:buClr>
                <a:srgbClr val="5B5BF3"/>
              </a:buClr>
              <a:buFont typeface="Wingdings" pitchFamily="2" charset="2"/>
              <a:buChar char="Ø"/>
              <a:tabLst>
                <a:tab pos="355600" algn="l"/>
              </a:tabLst>
              <a:defRPr/>
            </a:pPr>
            <a:r>
              <a:rPr lang="es-PE" sz="1400" dirty="0"/>
              <a:t>“</a:t>
            </a:r>
            <a:r>
              <a:rPr lang="es-PE" sz="1400" dirty="0" smtClean="0"/>
              <a:t>172.18.1.73”. </a:t>
            </a:r>
            <a:r>
              <a:rPr lang="es-PE" sz="1400" dirty="0"/>
              <a:t>(Por ejemplo)</a:t>
            </a:r>
          </a:p>
        </p:txBody>
      </p:sp>
      <p:sp>
        <p:nvSpPr>
          <p:cNvPr id="10" name="1 Título"/>
          <p:cNvSpPr>
            <a:spLocks noGrp="1"/>
          </p:cNvSpPr>
          <p:nvPr>
            <p:ph type="title"/>
          </p:nvPr>
        </p:nvSpPr>
        <p:spPr>
          <a:xfrm>
            <a:off x="1253817" y="476672"/>
            <a:ext cx="6768752" cy="1008112"/>
          </a:xfrm>
        </p:spPr>
        <p:txBody>
          <a:bodyPr>
            <a:noAutofit/>
          </a:bodyPr>
          <a:lstStyle/>
          <a:p>
            <a:pPr marL="0" indent="0" algn="ctr">
              <a:buNone/>
            </a:pPr>
            <a:r>
              <a:rPr lang="es-PE" sz="4400" dirty="0" smtClean="0">
                <a:solidFill>
                  <a:srgbClr val="00B050"/>
                </a:solidFill>
                <a:latin typeface="Arial Narrow" pitchFamily="34" charset="0"/>
              </a:rPr>
              <a:t>CLIENTE SPARK</a:t>
            </a:r>
            <a:endParaRPr lang="es-PE" sz="4400" dirty="0">
              <a:solidFill>
                <a:srgbClr val="00B050"/>
              </a:solidFill>
              <a:latin typeface="Arial Narrow" pitchFamily="34" charset="0"/>
            </a:endParaRPr>
          </a:p>
        </p:txBody>
      </p:sp>
      <p:sp>
        <p:nvSpPr>
          <p:cNvPr id="11" name="1 Título"/>
          <p:cNvSpPr txBox="1">
            <a:spLocks/>
          </p:cNvSpPr>
          <p:nvPr/>
        </p:nvSpPr>
        <p:spPr>
          <a:xfrm>
            <a:off x="1248746" y="1022918"/>
            <a:ext cx="6768752" cy="1008112"/>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ctr">
              <a:buFont typeface="Georgia" pitchFamily="18" charset="0"/>
              <a:buNone/>
            </a:pPr>
            <a:r>
              <a:rPr lang="es-PE" sz="2000" dirty="0" smtClean="0">
                <a:solidFill>
                  <a:schemeClr val="accent1">
                    <a:lumMod val="75000"/>
                  </a:schemeClr>
                </a:solidFill>
                <a:latin typeface="Arial Narrow" pitchFamily="34" charset="0"/>
              </a:rPr>
              <a:t>Cliente para Desktop</a:t>
            </a:r>
            <a:endParaRPr lang="es-PE" sz="2000" dirty="0">
              <a:solidFill>
                <a:schemeClr val="accent1">
                  <a:lumMod val="75000"/>
                </a:schemeClr>
              </a:solidFill>
              <a:latin typeface="Arial Narrow" pitchFamily="34" charset="0"/>
            </a:endParaRPr>
          </a:p>
        </p:txBody>
      </p:sp>
    </p:spTree>
    <p:extLst>
      <p:ext uri="{BB962C8B-B14F-4D97-AF65-F5344CB8AC3E}">
        <p14:creationId xmlns:p14="http://schemas.microsoft.com/office/powerpoint/2010/main" val="946258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46311" y="965731"/>
            <a:ext cx="3781805" cy="369332"/>
          </a:xfrm>
          <a:prstGeom prst="rect">
            <a:avLst/>
          </a:prstGeom>
        </p:spPr>
        <p:txBody>
          <a:bodyPr wrap="none">
            <a:spAutoFit/>
          </a:bodyPr>
          <a:lstStyle/>
          <a:p>
            <a:pPr lvl="0" defTabSz="457200">
              <a:tabLst>
                <a:tab pos="355600" algn="l"/>
              </a:tabLst>
              <a:defRPr/>
            </a:pPr>
            <a:r>
              <a:rPr lang="es-PE" b="1" dirty="0" smtClean="0">
                <a:solidFill>
                  <a:srgbClr val="5B5BF3"/>
                </a:solidFill>
                <a:latin typeface="Arial Narrow" pitchFamily="34" charset="0"/>
                <a:cs typeface="Calibri" pitchFamily="34" charset="0"/>
              </a:rPr>
              <a:t>CONVERSACIONES ENTRE USUARIOS.</a:t>
            </a:r>
            <a:endParaRPr lang="es-PE" b="1" dirty="0">
              <a:solidFill>
                <a:srgbClr val="5B5BF3"/>
              </a:solidFill>
              <a:latin typeface="Arial Narrow" pitchFamily="34" charset="0"/>
              <a:cs typeface="Calibri" pitchFamily="34" charset="0"/>
            </a:endParaRPr>
          </a:p>
        </p:txBody>
      </p:sp>
      <p:sp>
        <p:nvSpPr>
          <p:cNvPr id="5" name="4 Rectángulo"/>
          <p:cNvSpPr/>
          <p:nvPr/>
        </p:nvSpPr>
        <p:spPr>
          <a:xfrm>
            <a:off x="1187624" y="1467339"/>
            <a:ext cx="6624736" cy="1384995"/>
          </a:xfrm>
          <a:prstGeom prst="rect">
            <a:avLst/>
          </a:prstGeom>
        </p:spPr>
        <p:txBody>
          <a:bodyPr wrap="square">
            <a:spAutoFit/>
          </a:bodyPr>
          <a:lstStyle/>
          <a:p>
            <a:pPr marL="342900" indent="-342900" algn="just" defTabSz="457200">
              <a:buClr>
                <a:srgbClr val="5B5BF3"/>
              </a:buClr>
              <a:buFont typeface="Wingdings" pitchFamily="2" charset="2"/>
              <a:buChar char="Ø"/>
              <a:tabLst>
                <a:tab pos="355600" algn="l"/>
              </a:tabLst>
              <a:defRPr/>
            </a:pPr>
            <a:r>
              <a:rPr lang="es-PE" sz="1400" dirty="0"/>
              <a:t>Para establecer comunicación con otro contacto, es necesario buscar la persona con la cual se quiere contactar. Existen varias formas de buscar un contacto: la más sencilla es buscar en el listado de usuarios y grupos, esto es, en el recuadro donde se encuentran los grupos de usuarios ubicar y seleccionar con doble clic el usuario con el cual queremos iniciar conversación.</a:t>
            </a:r>
          </a:p>
        </p:txBody>
      </p:sp>
      <p:pic>
        <p:nvPicPr>
          <p:cNvPr id="23" name="22 Imagen"/>
          <p:cNvPicPr/>
          <p:nvPr/>
        </p:nvPicPr>
        <p:blipFill>
          <a:blip r:embed="rId2">
            <a:extLst>
              <a:ext uri="{28A0092B-C50C-407E-A947-70E740481C1C}">
                <a14:useLocalDpi xmlns:a14="http://schemas.microsoft.com/office/drawing/2010/main" val="0"/>
              </a:ext>
            </a:extLst>
          </a:blip>
          <a:stretch>
            <a:fillRect/>
          </a:stretch>
        </p:blipFill>
        <p:spPr>
          <a:xfrm>
            <a:off x="2051720" y="3068959"/>
            <a:ext cx="5334000" cy="3387725"/>
          </a:xfrm>
          <a:prstGeom prst="rect">
            <a:avLst/>
          </a:prstGeom>
        </p:spPr>
      </p:pic>
    </p:spTree>
    <p:extLst>
      <p:ext uri="{BB962C8B-B14F-4D97-AF65-F5344CB8AC3E}">
        <p14:creationId xmlns:p14="http://schemas.microsoft.com/office/powerpoint/2010/main" val="1001805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815954" y="692696"/>
            <a:ext cx="6552728" cy="1384995"/>
          </a:xfrm>
          <a:prstGeom prst="rect">
            <a:avLst/>
          </a:prstGeom>
        </p:spPr>
        <p:txBody>
          <a:bodyPr wrap="square">
            <a:spAutoFit/>
          </a:bodyPr>
          <a:lstStyle/>
          <a:p>
            <a:r>
              <a:rPr lang="es-PE" sz="2800" b="1" dirty="0">
                <a:solidFill>
                  <a:srgbClr val="5B5BF3"/>
                </a:solidFill>
                <a:latin typeface="Arial Narrow" pitchFamily="34" charset="0"/>
                <a:cs typeface="Calibri" pitchFamily="34" charset="0"/>
              </a:rPr>
              <a:t>Difusión de </a:t>
            </a:r>
            <a:r>
              <a:rPr lang="es-PE" sz="2800" b="1" dirty="0" smtClean="0">
                <a:solidFill>
                  <a:srgbClr val="5B5BF3"/>
                </a:solidFill>
                <a:latin typeface="Arial Narrow" pitchFamily="34" charset="0"/>
                <a:cs typeface="Calibri" pitchFamily="34" charset="0"/>
              </a:rPr>
              <a:t>mensajes</a:t>
            </a:r>
            <a:endParaRPr lang="es-PE" sz="2800"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a:t>La difusión de mensajes permite enviar mensajes masivos, quiere decir que un mensaje puede ser visto por una o más personas a la vez. Para crear este tipo de mensajes nos ubicamos en el menú Acciones y seleccionamos la opción “Difundir mensajes”:</a:t>
            </a:r>
          </a:p>
        </p:txBody>
      </p:sp>
      <p:pic>
        <p:nvPicPr>
          <p:cNvPr id="8" name="7 Imagen"/>
          <p:cNvPicPr/>
          <p:nvPr/>
        </p:nvPicPr>
        <p:blipFill>
          <a:blip r:embed="rId2">
            <a:extLst>
              <a:ext uri="{28A0092B-C50C-407E-A947-70E740481C1C}">
                <a14:useLocalDpi xmlns:a14="http://schemas.microsoft.com/office/drawing/2010/main" val="0"/>
              </a:ext>
            </a:extLst>
          </a:blip>
          <a:stretch>
            <a:fillRect/>
          </a:stretch>
        </p:blipFill>
        <p:spPr>
          <a:xfrm>
            <a:off x="323528" y="2924945"/>
            <a:ext cx="3403012" cy="2736303"/>
          </a:xfrm>
          <a:prstGeom prst="rect">
            <a:avLst/>
          </a:prstGeom>
        </p:spPr>
      </p:pic>
      <p:pic>
        <p:nvPicPr>
          <p:cNvPr id="9" name="8 Imagen"/>
          <p:cNvPicPr/>
          <p:nvPr/>
        </p:nvPicPr>
        <p:blipFill>
          <a:blip r:embed="rId3">
            <a:extLst>
              <a:ext uri="{28A0092B-C50C-407E-A947-70E740481C1C}">
                <a14:useLocalDpi xmlns:a14="http://schemas.microsoft.com/office/drawing/2010/main" val="0"/>
              </a:ext>
            </a:extLst>
          </a:blip>
          <a:stretch>
            <a:fillRect/>
          </a:stretch>
        </p:blipFill>
        <p:spPr>
          <a:xfrm>
            <a:off x="4572000" y="2708921"/>
            <a:ext cx="4320480" cy="3312368"/>
          </a:xfrm>
          <a:prstGeom prst="rect">
            <a:avLst/>
          </a:prstGeom>
        </p:spPr>
      </p:pic>
      <p:sp>
        <p:nvSpPr>
          <p:cNvPr id="7" name="6 Flecha derecha"/>
          <p:cNvSpPr/>
          <p:nvPr/>
        </p:nvSpPr>
        <p:spPr>
          <a:xfrm>
            <a:off x="3840290" y="3933056"/>
            <a:ext cx="73171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626756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815954" y="692696"/>
            <a:ext cx="6552728" cy="1815882"/>
          </a:xfrm>
          <a:prstGeom prst="rect">
            <a:avLst/>
          </a:prstGeom>
        </p:spPr>
        <p:txBody>
          <a:bodyPr wrap="square">
            <a:spAutoFit/>
          </a:bodyPr>
          <a:lstStyle/>
          <a:p>
            <a:r>
              <a:rPr lang="es-PE" sz="2800" b="1" dirty="0" smtClean="0">
                <a:solidFill>
                  <a:srgbClr val="5B5BF3"/>
                </a:solidFill>
                <a:latin typeface="Arial Narrow" pitchFamily="34" charset="0"/>
                <a:cs typeface="Calibri" pitchFamily="34" charset="0"/>
              </a:rPr>
              <a:t>Chat Grupal (Conferencia)</a:t>
            </a:r>
            <a:endParaRPr lang="es-PE" sz="2800"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a:t>Crear salas de conferencia es parte de lo que podemos encontrar en este acceso. Una conferencia es una ventana de chat en la cual se puede conversar con varias personas a la vez. Para iniciar una de éstas seleccionamos “Comenzar una conferencia”, donde nos aparecerá una ventana en la cual llenaremos los datos correspondientes a la conferencia que queremos iniciar.</a:t>
            </a:r>
            <a:endParaRPr lang="es-PE" sz="1400" dirty="0"/>
          </a:p>
        </p:txBody>
      </p:sp>
      <p:pic>
        <p:nvPicPr>
          <p:cNvPr id="8" name="7 Imagen"/>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80928"/>
            <a:ext cx="4536504" cy="3096345"/>
          </a:xfrm>
          <a:prstGeom prst="rect">
            <a:avLst/>
          </a:prstGeom>
          <a:noFill/>
          <a:ln>
            <a:noFill/>
          </a:ln>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128" y="2682821"/>
            <a:ext cx="2773688" cy="3566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Flecha derecha"/>
          <p:cNvSpPr/>
          <p:nvPr/>
        </p:nvSpPr>
        <p:spPr>
          <a:xfrm>
            <a:off x="4932040" y="3717032"/>
            <a:ext cx="648072" cy="612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974953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815954" y="692696"/>
            <a:ext cx="6552728" cy="1815882"/>
          </a:xfrm>
          <a:prstGeom prst="rect">
            <a:avLst/>
          </a:prstGeom>
        </p:spPr>
        <p:txBody>
          <a:bodyPr wrap="square">
            <a:spAutoFit/>
          </a:bodyPr>
          <a:lstStyle/>
          <a:p>
            <a:r>
              <a:rPr lang="es-PE" sz="2800" b="1" dirty="0" smtClean="0">
                <a:solidFill>
                  <a:srgbClr val="5B5BF3"/>
                </a:solidFill>
                <a:latin typeface="Arial Narrow" pitchFamily="34" charset="0"/>
                <a:cs typeface="Calibri" pitchFamily="34" charset="0"/>
              </a:rPr>
              <a:t>Más Características</a:t>
            </a:r>
            <a:endParaRPr lang="es-PE" sz="2800" b="1" dirty="0">
              <a:solidFill>
                <a:srgbClr val="5B5BF3"/>
              </a:solidFill>
              <a:latin typeface="Arial Narrow" pitchFamily="34" charset="0"/>
              <a:cs typeface="Calibri" pitchFamily="34" charset="0"/>
            </a:endParaRPr>
          </a:p>
          <a:p>
            <a:pPr marL="342900" indent="-342900" algn="just" defTabSz="457200">
              <a:buClr>
                <a:srgbClr val="5B5BF3"/>
              </a:buClr>
              <a:buFont typeface="Wingdings" pitchFamily="2" charset="2"/>
              <a:buChar char="Ø"/>
              <a:tabLst>
                <a:tab pos="355600" algn="l"/>
              </a:tabLst>
              <a:defRPr/>
            </a:pPr>
            <a:r>
              <a:rPr lang="es-PE" sz="1400" dirty="0"/>
              <a:t>Otra de las utilidades que nos presenta </a:t>
            </a:r>
            <a:r>
              <a:rPr lang="es-PE" sz="1400" dirty="0" err="1"/>
              <a:t>Spark</a:t>
            </a:r>
            <a:r>
              <a:rPr lang="es-PE" sz="1400" dirty="0"/>
              <a:t> es la lista de tareas, a la cual accedemos seleccionando “Ver lista de tareas”, donde podemos ver las tareas existentes, actualizar las que se realizaron, eliminarlas y crear nuevas tareas</a:t>
            </a:r>
            <a:r>
              <a:rPr lang="es-PE" sz="1400" dirty="0" smtClean="0"/>
              <a:t>.</a:t>
            </a:r>
          </a:p>
          <a:p>
            <a:pPr algn="just" defTabSz="457200">
              <a:buClr>
                <a:srgbClr val="5B5BF3"/>
              </a:buClr>
              <a:tabLst>
                <a:tab pos="355600" algn="l"/>
              </a:tabLst>
              <a:defRPr/>
            </a:pPr>
            <a:r>
              <a:rPr lang="es-PE" sz="1400" dirty="0" smtClean="0"/>
              <a:t/>
            </a:r>
            <a:br>
              <a:rPr lang="es-PE" sz="1400" dirty="0" smtClean="0"/>
            </a:br>
            <a:endParaRPr lang="es-PE" sz="14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2696987" y="2132857"/>
            <a:ext cx="3963245" cy="1440160"/>
          </a:xfrm>
          <a:prstGeom prst="rect">
            <a:avLst/>
          </a:prstGeom>
          <a:noFill/>
          <a:ln>
            <a:noFill/>
          </a:ln>
        </p:spPr>
      </p:pic>
      <p:sp>
        <p:nvSpPr>
          <p:cNvPr id="6" name="5 Rectángulo"/>
          <p:cNvSpPr/>
          <p:nvPr/>
        </p:nvSpPr>
        <p:spPr>
          <a:xfrm>
            <a:off x="815954" y="3645024"/>
            <a:ext cx="6264696" cy="954107"/>
          </a:xfrm>
          <a:prstGeom prst="rect">
            <a:avLst/>
          </a:prstGeom>
        </p:spPr>
        <p:txBody>
          <a:bodyPr wrap="square">
            <a:spAutoFit/>
          </a:bodyPr>
          <a:lstStyle/>
          <a:p>
            <a:pPr marL="342900" indent="-342900" algn="just" defTabSz="457200">
              <a:buClr>
                <a:srgbClr val="5B5BF3"/>
              </a:buClr>
              <a:buFont typeface="Wingdings" pitchFamily="2" charset="2"/>
              <a:buChar char="Ø"/>
              <a:tabLst>
                <a:tab pos="355600" algn="l"/>
              </a:tabLst>
              <a:defRPr/>
            </a:pPr>
            <a:r>
              <a:rPr lang="es-PE" sz="1400" dirty="0" err="1"/>
              <a:t>Spark</a:t>
            </a:r>
            <a:r>
              <a:rPr lang="es-PE" sz="1400" dirty="0"/>
              <a:t> también brinda un espacio para guardar notas, al que se puede acceder seleccionando “Ver notas” y que nos muestra una venta con un campo de texto en el cual podemos digitar la información que queremos recordar o simplemente guardar citas.</a:t>
            </a:r>
          </a:p>
        </p:txBody>
      </p:sp>
      <p:pic>
        <p:nvPicPr>
          <p:cNvPr id="7" name="6 Imagen"/>
          <p:cNvPicPr/>
          <p:nvPr/>
        </p:nvPicPr>
        <p:blipFill>
          <a:blip r:embed="rId3">
            <a:extLst>
              <a:ext uri="{28A0092B-C50C-407E-A947-70E740481C1C}">
                <a14:useLocalDpi xmlns:a14="http://schemas.microsoft.com/office/drawing/2010/main" val="0"/>
              </a:ext>
            </a:extLst>
          </a:blip>
          <a:srcRect/>
          <a:stretch>
            <a:fillRect/>
          </a:stretch>
        </p:blipFill>
        <p:spPr bwMode="auto">
          <a:xfrm>
            <a:off x="3141165" y="4619077"/>
            <a:ext cx="3159025" cy="2122291"/>
          </a:xfrm>
          <a:prstGeom prst="rect">
            <a:avLst/>
          </a:prstGeom>
          <a:noFill/>
          <a:ln>
            <a:noFill/>
          </a:ln>
        </p:spPr>
      </p:pic>
    </p:spTree>
    <p:extLst>
      <p:ext uri="{BB962C8B-B14F-4D97-AF65-F5344CB8AC3E}">
        <p14:creationId xmlns:p14="http://schemas.microsoft.com/office/powerpoint/2010/main" val="1901060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Transmisión de listas">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ansmisión de listas">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ransmisión de listas">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904</Words>
  <Application>Microsoft Office PowerPoint</Application>
  <PresentationFormat>Presentación en pantalla (4:3)</PresentationFormat>
  <Paragraphs>99</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Transmisión de listas</vt:lpstr>
      <vt:lpstr>Presentación de PowerPoint</vt:lpstr>
      <vt:lpstr>MENSAJERIA INTERNA</vt:lpstr>
      <vt:lpstr>IMPLEMENTACIÓN</vt:lpstr>
      <vt:lpstr>Características de clientes Jabber (MOVIL Y DESKTOP)</vt:lpstr>
      <vt:lpstr>CLIENTE SPARK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Joel Sulca Cordova</dc:creator>
  <cp:lastModifiedBy>Joel Sulca Cordova</cp:lastModifiedBy>
  <cp:revision>17</cp:revision>
  <dcterms:created xsi:type="dcterms:W3CDTF">2015-08-11T14:54:59Z</dcterms:created>
  <dcterms:modified xsi:type="dcterms:W3CDTF">2015-08-11T17:44:01Z</dcterms:modified>
</cp:coreProperties>
</file>