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Oswald-bold.fntdata"/><Relationship Id="rId14" Type="http://schemas.openxmlformats.org/officeDocument/2006/relationships/slide" Target="slides/slide9.xml"/><Relationship Id="rId36" Type="http://schemas.openxmlformats.org/officeDocument/2006/relationships/font" Target="fonts/Oswa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50d06f10d_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50d06f10d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800" u="sng">
                <a:solidFill>
                  <a:schemeClr val="dk2"/>
                </a:solidFill>
              </a:rPr>
              <a:t>LUIS</a:t>
            </a:r>
            <a:endParaRPr b="1" sz="800" u="sng">
              <a:solidFill>
                <a:schemeClr val="dk2"/>
              </a:solidFill>
            </a:endParaRPr>
          </a:p>
          <a:p>
            <a:pPr indent="0" lvl="0" marL="0" rtl="0" algn="l">
              <a:spcBef>
                <a:spcPts val="0"/>
              </a:spcBef>
              <a:spcAft>
                <a:spcPts val="0"/>
              </a:spcAft>
              <a:buClr>
                <a:schemeClr val="dk2"/>
              </a:buClr>
              <a:buSzPts val="1100"/>
              <a:buFont typeface="Arial"/>
              <a:buNone/>
            </a:pPr>
            <a:r>
              <a:rPr b="1" lang="en" sz="800" u="sng">
                <a:solidFill>
                  <a:schemeClr val="dk2"/>
                </a:solidFill>
              </a:rPr>
              <a:t>Important:</a:t>
            </a:r>
            <a:endParaRPr b="1" sz="800" u="sng">
              <a:solidFill>
                <a:schemeClr val="dk2"/>
              </a:solidFill>
            </a:endParaRPr>
          </a:p>
          <a:p>
            <a:pPr indent="-279400" lvl="0" marL="457200" rtl="0" algn="l">
              <a:spcBef>
                <a:spcPts val="0"/>
              </a:spcBef>
              <a:spcAft>
                <a:spcPts val="0"/>
              </a:spcAft>
              <a:buClr>
                <a:srgbClr val="1D1C1D"/>
              </a:buClr>
              <a:buSzPts val="800"/>
              <a:buChar char="●"/>
            </a:pPr>
            <a:r>
              <a:rPr lang="en" sz="800">
                <a:solidFill>
                  <a:srgbClr val="1D1C1D"/>
                </a:solidFill>
              </a:rPr>
              <a:t>Present and discuss interesting figures developed during exploration, ideally with the help of Jupyter Notebook</a:t>
            </a:r>
            <a:endParaRPr sz="800">
              <a:solidFill>
                <a:srgbClr val="1D1C1D"/>
              </a:solidFill>
              <a:highlight>
                <a:srgbClr val="F8F8F8"/>
              </a:highlight>
            </a:endParaRPr>
          </a:p>
          <a:p>
            <a:pPr indent="-279400" lvl="0" marL="457200" rtl="0" algn="l">
              <a:spcBef>
                <a:spcPts val="0"/>
              </a:spcBef>
              <a:spcAft>
                <a:spcPts val="0"/>
              </a:spcAft>
              <a:buClr>
                <a:srgbClr val="1D1C1D"/>
              </a:buClr>
              <a:buSzPts val="800"/>
              <a:buChar char="●"/>
            </a:pPr>
            <a:r>
              <a:rPr lang="en" sz="800">
                <a:solidFill>
                  <a:srgbClr val="1D1C1D"/>
                </a:solidFill>
                <a:highlight>
                  <a:srgbClr val="F8F8F8"/>
                </a:highlight>
              </a:rPr>
              <a:t>Discuss the steps you took to analyze the data and answer each question you asked in your proposal</a:t>
            </a:r>
            <a:endParaRPr sz="800">
              <a:solidFill>
                <a:srgbClr val="1D1C1D"/>
              </a:solidFill>
              <a:highlight>
                <a:srgbClr val="F8F8F8"/>
              </a:highlight>
            </a:endParaRPr>
          </a:p>
          <a:p>
            <a:pPr indent="-279400" lvl="0" marL="457200" rtl="0" algn="l">
              <a:spcBef>
                <a:spcPts val="0"/>
              </a:spcBef>
              <a:spcAft>
                <a:spcPts val="0"/>
              </a:spcAft>
              <a:buClr>
                <a:srgbClr val="1D1C1D"/>
              </a:buClr>
              <a:buSzPts val="800"/>
              <a:buChar char="●"/>
            </a:pPr>
            <a:r>
              <a:rPr lang="en" sz="800">
                <a:solidFill>
                  <a:srgbClr val="1D1C1D"/>
                </a:solidFill>
                <a:highlight>
                  <a:srgbClr val="F8F8F8"/>
                </a:highlight>
              </a:rPr>
              <a:t>Present and discuss interesting figures developed during analysis, ideally with the help of Jupyter Notebook</a:t>
            </a:r>
            <a:endParaRPr sz="800">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50d06f10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50d06f10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800" u="sng">
                <a:solidFill>
                  <a:schemeClr val="dk2"/>
                </a:solidFill>
              </a:rPr>
              <a:t>ANDREA</a:t>
            </a:r>
            <a:endParaRPr b="1" sz="800" u="sng">
              <a:solidFill>
                <a:schemeClr val="dk2"/>
              </a:solidFill>
            </a:endParaRPr>
          </a:p>
          <a:p>
            <a:pPr indent="0" lvl="0" marL="0" rtl="0" algn="l">
              <a:spcBef>
                <a:spcPts val="0"/>
              </a:spcBef>
              <a:spcAft>
                <a:spcPts val="0"/>
              </a:spcAft>
              <a:buClr>
                <a:schemeClr val="dk2"/>
              </a:buClr>
              <a:buSzPts val="1100"/>
              <a:buFont typeface="Arial"/>
              <a:buNone/>
            </a:pPr>
            <a:r>
              <a:rPr b="1" lang="en" sz="800" u="sng">
                <a:solidFill>
                  <a:schemeClr val="dk2"/>
                </a:solidFill>
              </a:rPr>
              <a:t>Important:</a:t>
            </a:r>
            <a:endParaRPr b="1" sz="800" u="sng">
              <a:solidFill>
                <a:schemeClr val="dk2"/>
              </a:solidFill>
            </a:endParaRPr>
          </a:p>
          <a:p>
            <a:pPr indent="-279400" lvl="0" marL="457200" rtl="0" algn="l">
              <a:spcBef>
                <a:spcPts val="0"/>
              </a:spcBef>
              <a:spcAft>
                <a:spcPts val="0"/>
              </a:spcAft>
              <a:buClr>
                <a:srgbClr val="1D1C1D"/>
              </a:buClr>
              <a:buSzPts val="800"/>
              <a:buChar char="●"/>
            </a:pPr>
            <a:r>
              <a:rPr lang="en" sz="800">
                <a:solidFill>
                  <a:srgbClr val="1D1C1D"/>
                </a:solidFill>
              </a:rPr>
              <a:t>Present and discuss interesting figures developed during exploration, ideally with the help of Jupyter Notebook</a:t>
            </a:r>
            <a:endParaRPr sz="800">
              <a:solidFill>
                <a:srgbClr val="1D1C1D"/>
              </a:solidFill>
              <a:highlight>
                <a:srgbClr val="F8F8F8"/>
              </a:highlight>
            </a:endParaRPr>
          </a:p>
          <a:p>
            <a:pPr indent="-279400" lvl="0" marL="457200" rtl="0" algn="l">
              <a:spcBef>
                <a:spcPts val="0"/>
              </a:spcBef>
              <a:spcAft>
                <a:spcPts val="0"/>
              </a:spcAft>
              <a:buClr>
                <a:srgbClr val="1D1C1D"/>
              </a:buClr>
              <a:buSzPts val="800"/>
              <a:buChar char="●"/>
            </a:pPr>
            <a:r>
              <a:rPr lang="en" sz="800">
                <a:solidFill>
                  <a:srgbClr val="1D1C1D"/>
                </a:solidFill>
                <a:highlight>
                  <a:srgbClr val="F8F8F8"/>
                </a:highlight>
              </a:rPr>
              <a:t>Discuss the steps you took to analyze the data and answer each question you asked in your proposal</a:t>
            </a:r>
            <a:endParaRPr sz="800">
              <a:solidFill>
                <a:srgbClr val="1D1C1D"/>
              </a:solidFill>
              <a:highlight>
                <a:srgbClr val="F8F8F8"/>
              </a:highlight>
            </a:endParaRPr>
          </a:p>
          <a:p>
            <a:pPr indent="-279400" lvl="0" marL="457200" rtl="0" algn="l">
              <a:spcBef>
                <a:spcPts val="0"/>
              </a:spcBef>
              <a:spcAft>
                <a:spcPts val="0"/>
              </a:spcAft>
              <a:buClr>
                <a:srgbClr val="1D1C1D"/>
              </a:buClr>
              <a:buSzPts val="800"/>
              <a:buChar char="●"/>
            </a:pPr>
            <a:r>
              <a:rPr lang="en" sz="800">
                <a:solidFill>
                  <a:srgbClr val="1D1C1D"/>
                </a:solidFill>
                <a:highlight>
                  <a:srgbClr val="F8F8F8"/>
                </a:highlight>
              </a:rPr>
              <a:t>Present and discuss interesting figures developed during analysis, ideally with the help of Jupyter Notebook</a:t>
            </a:r>
            <a:endParaRPr sz="800">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51053540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51053540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800" u="sng">
                <a:solidFill>
                  <a:schemeClr val="dk2"/>
                </a:solidFill>
              </a:rPr>
              <a:t>ANDREA</a:t>
            </a:r>
            <a:endParaRPr b="1" sz="800" u="sng">
              <a:solidFill>
                <a:schemeClr val="dk2"/>
              </a:solidFill>
            </a:endParaRPr>
          </a:p>
          <a:p>
            <a:pPr indent="0" lvl="0" marL="0" rtl="0" algn="l">
              <a:spcBef>
                <a:spcPts val="0"/>
              </a:spcBef>
              <a:spcAft>
                <a:spcPts val="0"/>
              </a:spcAft>
              <a:buClr>
                <a:schemeClr val="dk2"/>
              </a:buClr>
              <a:buSzPts val="1100"/>
              <a:buFont typeface="Arial"/>
              <a:buNone/>
            </a:pPr>
            <a:r>
              <a:rPr b="1" lang="en" sz="800" u="sng">
                <a:solidFill>
                  <a:schemeClr val="dk2"/>
                </a:solidFill>
              </a:rPr>
              <a:t>Important:</a:t>
            </a:r>
            <a:endParaRPr b="1" sz="800" u="sng">
              <a:solidFill>
                <a:schemeClr val="dk2"/>
              </a:solidFill>
            </a:endParaRPr>
          </a:p>
          <a:p>
            <a:pPr indent="-279400" lvl="0" marL="457200" rtl="0" algn="l">
              <a:spcBef>
                <a:spcPts val="0"/>
              </a:spcBef>
              <a:spcAft>
                <a:spcPts val="0"/>
              </a:spcAft>
              <a:buClr>
                <a:srgbClr val="1D1C1D"/>
              </a:buClr>
              <a:buSzPts val="800"/>
              <a:buChar char="●"/>
            </a:pPr>
            <a:r>
              <a:rPr lang="en" sz="800">
                <a:solidFill>
                  <a:srgbClr val="1D1C1D"/>
                </a:solidFill>
              </a:rPr>
              <a:t>Present and discuss interesting figures developed during exploration, ideally with the help of Jupyter Notebook</a:t>
            </a:r>
            <a:endParaRPr sz="800">
              <a:solidFill>
                <a:srgbClr val="1D1C1D"/>
              </a:solidFill>
              <a:highlight>
                <a:srgbClr val="F8F8F8"/>
              </a:highlight>
            </a:endParaRPr>
          </a:p>
          <a:p>
            <a:pPr indent="-279400" lvl="0" marL="457200" rtl="0" algn="l">
              <a:spcBef>
                <a:spcPts val="0"/>
              </a:spcBef>
              <a:spcAft>
                <a:spcPts val="0"/>
              </a:spcAft>
              <a:buClr>
                <a:srgbClr val="1D1C1D"/>
              </a:buClr>
              <a:buSzPts val="800"/>
              <a:buChar char="●"/>
            </a:pPr>
            <a:r>
              <a:rPr lang="en" sz="800">
                <a:solidFill>
                  <a:srgbClr val="1D1C1D"/>
                </a:solidFill>
                <a:highlight>
                  <a:srgbClr val="F8F8F8"/>
                </a:highlight>
              </a:rPr>
              <a:t>Discuss the steps you took to analyze the data and answer each question you asked in your proposal</a:t>
            </a:r>
            <a:endParaRPr sz="800">
              <a:solidFill>
                <a:srgbClr val="1D1C1D"/>
              </a:solidFill>
              <a:highlight>
                <a:srgbClr val="F8F8F8"/>
              </a:highlight>
            </a:endParaRPr>
          </a:p>
          <a:p>
            <a:pPr indent="-279400" lvl="0" marL="457200" rtl="0" algn="l">
              <a:spcBef>
                <a:spcPts val="0"/>
              </a:spcBef>
              <a:spcAft>
                <a:spcPts val="0"/>
              </a:spcAft>
              <a:buClr>
                <a:srgbClr val="1D1C1D"/>
              </a:buClr>
              <a:buSzPts val="800"/>
              <a:buChar char="●"/>
            </a:pPr>
            <a:r>
              <a:rPr lang="en" sz="800">
                <a:solidFill>
                  <a:srgbClr val="1D1C1D"/>
                </a:solidFill>
                <a:highlight>
                  <a:srgbClr val="F8F8F8"/>
                </a:highlight>
              </a:rPr>
              <a:t>Present and discuss interesting figures developed during analysis, ideally with the help of Jupyter Notebook</a:t>
            </a:r>
            <a:endParaRPr sz="800">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50d06f10d_3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50d06f10d_3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800" u="sng">
                <a:solidFill>
                  <a:schemeClr val="dk2"/>
                </a:solidFill>
              </a:rPr>
              <a:t>DANAE</a:t>
            </a:r>
            <a:endParaRPr b="1" sz="800" u="sng">
              <a:solidFill>
                <a:schemeClr val="dk2"/>
              </a:solidFill>
            </a:endParaRPr>
          </a:p>
          <a:p>
            <a:pPr indent="0" lvl="0" marL="0" rtl="0" algn="l">
              <a:spcBef>
                <a:spcPts val="0"/>
              </a:spcBef>
              <a:spcAft>
                <a:spcPts val="0"/>
              </a:spcAft>
              <a:buClr>
                <a:schemeClr val="dk2"/>
              </a:buClr>
              <a:buSzPts val="1100"/>
              <a:buFont typeface="Arial"/>
              <a:buNone/>
            </a:pPr>
            <a:r>
              <a:rPr b="1" lang="en" sz="800" u="sng">
                <a:solidFill>
                  <a:schemeClr val="dk2"/>
                </a:solidFill>
              </a:rPr>
              <a:t>Important:</a:t>
            </a:r>
            <a:endParaRPr b="1" sz="800" u="sng">
              <a:solidFill>
                <a:schemeClr val="dk2"/>
              </a:solidFill>
            </a:endParaRPr>
          </a:p>
          <a:p>
            <a:pPr indent="-279400" lvl="0" marL="457200" rtl="0" algn="l">
              <a:spcBef>
                <a:spcPts val="0"/>
              </a:spcBef>
              <a:spcAft>
                <a:spcPts val="0"/>
              </a:spcAft>
              <a:buClr>
                <a:srgbClr val="1D1C1D"/>
              </a:buClr>
              <a:buSzPts val="800"/>
              <a:buChar char="●"/>
            </a:pPr>
            <a:r>
              <a:rPr lang="en" sz="800">
                <a:solidFill>
                  <a:srgbClr val="1D1C1D"/>
                </a:solidFill>
              </a:rPr>
              <a:t>Present and discuss interesting figures developed during exploration, ideally with the help of Jupyter Notebook</a:t>
            </a:r>
            <a:endParaRPr sz="800">
              <a:solidFill>
                <a:srgbClr val="1D1C1D"/>
              </a:solidFill>
              <a:highlight>
                <a:srgbClr val="F8F8F8"/>
              </a:highlight>
            </a:endParaRPr>
          </a:p>
          <a:p>
            <a:pPr indent="-279400" lvl="0" marL="457200" rtl="0" algn="l">
              <a:spcBef>
                <a:spcPts val="0"/>
              </a:spcBef>
              <a:spcAft>
                <a:spcPts val="0"/>
              </a:spcAft>
              <a:buClr>
                <a:srgbClr val="1D1C1D"/>
              </a:buClr>
              <a:buSzPts val="800"/>
              <a:buChar char="●"/>
            </a:pPr>
            <a:r>
              <a:rPr lang="en" sz="800">
                <a:solidFill>
                  <a:srgbClr val="1D1C1D"/>
                </a:solidFill>
                <a:highlight>
                  <a:srgbClr val="F8F8F8"/>
                </a:highlight>
              </a:rPr>
              <a:t>Discuss the steps you took to analyze the data and answer each question you asked in your proposal</a:t>
            </a:r>
            <a:endParaRPr sz="800">
              <a:solidFill>
                <a:srgbClr val="1D1C1D"/>
              </a:solidFill>
              <a:highlight>
                <a:srgbClr val="F8F8F8"/>
              </a:highlight>
            </a:endParaRPr>
          </a:p>
          <a:p>
            <a:pPr indent="-279400" lvl="0" marL="457200" rtl="0" algn="l">
              <a:spcBef>
                <a:spcPts val="0"/>
              </a:spcBef>
              <a:spcAft>
                <a:spcPts val="0"/>
              </a:spcAft>
              <a:buClr>
                <a:srgbClr val="1D1C1D"/>
              </a:buClr>
              <a:buSzPts val="800"/>
              <a:buChar char="●"/>
            </a:pPr>
            <a:r>
              <a:rPr lang="en" sz="800">
                <a:solidFill>
                  <a:srgbClr val="1D1C1D"/>
                </a:solidFill>
                <a:highlight>
                  <a:srgbClr val="F8F8F8"/>
                </a:highlight>
              </a:rPr>
              <a:t>Present and discuss interesting figures developed during analysis, ideally with the help of Jupyter Notebook</a:t>
            </a:r>
            <a:endParaRPr sz="800">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50d06f10d_3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50d06f10d_3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800" u="sng">
                <a:solidFill>
                  <a:schemeClr val="dk2"/>
                </a:solidFill>
              </a:rPr>
              <a:t>LUIS</a:t>
            </a:r>
            <a:endParaRPr b="1" sz="800" u="sng">
              <a:solidFill>
                <a:schemeClr val="dk2"/>
              </a:solidFill>
            </a:endParaRPr>
          </a:p>
          <a:p>
            <a:pPr indent="0" lvl="0" marL="0" rtl="0" algn="l">
              <a:spcBef>
                <a:spcPts val="0"/>
              </a:spcBef>
              <a:spcAft>
                <a:spcPts val="0"/>
              </a:spcAft>
              <a:buClr>
                <a:schemeClr val="dk2"/>
              </a:buClr>
              <a:buSzPts val="1100"/>
              <a:buFont typeface="Arial"/>
              <a:buNone/>
            </a:pPr>
            <a:r>
              <a:rPr b="1" lang="en" sz="800" u="sng">
                <a:solidFill>
                  <a:schemeClr val="dk2"/>
                </a:solidFill>
              </a:rPr>
              <a:t>Important:</a:t>
            </a:r>
            <a:endParaRPr b="1" sz="800" u="sng">
              <a:solidFill>
                <a:schemeClr val="dk2"/>
              </a:solidFill>
            </a:endParaRPr>
          </a:p>
          <a:p>
            <a:pPr indent="-279400" lvl="0" marL="457200" rtl="0" algn="l">
              <a:spcBef>
                <a:spcPts val="0"/>
              </a:spcBef>
              <a:spcAft>
                <a:spcPts val="0"/>
              </a:spcAft>
              <a:buClr>
                <a:srgbClr val="1D1C1D"/>
              </a:buClr>
              <a:buSzPts val="800"/>
              <a:buChar char="●"/>
            </a:pPr>
            <a:r>
              <a:rPr lang="en" sz="800">
                <a:solidFill>
                  <a:srgbClr val="1D1C1D"/>
                </a:solidFill>
              </a:rPr>
              <a:t>Present and discuss interesting figures developed during exploration, ideally with the help of Jupyter Notebook</a:t>
            </a:r>
            <a:endParaRPr sz="800">
              <a:solidFill>
                <a:srgbClr val="1D1C1D"/>
              </a:solidFill>
              <a:highlight>
                <a:srgbClr val="F8F8F8"/>
              </a:highlight>
            </a:endParaRPr>
          </a:p>
          <a:p>
            <a:pPr indent="-279400" lvl="0" marL="457200" rtl="0" algn="l">
              <a:spcBef>
                <a:spcPts val="0"/>
              </a:spcBef>
              <a:spcAft>
                <a:spcPts val="0"/>
              </a:spcAft>
              <a:buClr>
                <a:srgbClr val="1D1C1D"/>
              </a:buClr>
              <a:buSzPts val="800"/>
              <a:buChar char="●"/>
            </a:pPr>
            <a:r>
              <a:rPr lang="en" sz="800">
                <a:solidFill>
                  <a:srgbClr val="1D1C1D"/>
                </a:solidFill>
                <a:highlight>
                  <a:srgbClr val="F8F8F8"/>
                </a:highlight>
              </a:rPr>
              <a:t>Discuss the steps you took to analyze the data and answer each question you asked in your proposal</a:t>
            </a:r>
            <a:endParaRPr sz="800">
              <a:solidFill>
                <a:srgbClr val="1D1C1D"/>
              </a:solidFill>
              <a:highlight>
                <a:srgbClr val="F8F8F8"/>
              </a:highlight>
            </a:endParaRPr>
          </a:p>
          <a:p>
            <a:pPr indent="-279400" lvl="0" marL="457200" rtl="0" algn="l">
              <a:spcBef>
                <a:spcPts val="0"/>
              </a:spcBef>
              <a:spcAft>
                <a:spcPts val="0"/>
              </a:spcAft>
              <a:buClr>
                <a:srgbClr val="1D1C1D"/>
              </a:buClr>
              <a:buSzPts val="800"/>
              <a:buChar char="●"/>
            </a:pPr>
            <a:r>
              <a:rPr lang="en" sz="800">
                <a:solidFill>
                  <a:srgbClr val="1D1C1D"/>
                </a:solidFill>
                <a:highlight>
                  <a:srgbClr val="F8F8F8"/>
                </a:highlight>
              </a:rPr>
              <a:t>Present and discuss interesting figures developed during analysis, ideally with the help of Jupyter Notebook</a:t>
            </a:r>
            <a:endParaRPr sz="800">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50d06f10d_3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50d06f10d_3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800" u="sng">
                <a:solidFill>
                  <a:schemeClr val="dk2"/>
                </a:solidFill>
              </a:rPr>
              <a:t>ALE</a:t>
            </a:r>
            <a:endParaRPr b="1" sz="800" u="sng">
              <a:solidFill>
                <a:schemeClr val="dk2"/>
              </a:solidFill>
            </a:endParaRPr>
          </a:p>
          <a:p>
            <a:pPr indent="0" lvl="0" marL="0" rtl="0" algn="l">
              <a:spcBef>
                <a:spcPts val="0"/>
              </a:spcBef>
              <a:spcAft>
                <a:spcPts val="0"/>
              </a:spcAft>
              <a:buNone/>
            </a:pPr>
            <a:r>
              <a:rPr b="1" lang="en" sz="800" u="sng">
                <a:solidFill>
                  <a:schemeClr val="dk2"/>
                </a:solidFill>
              </a:rPr>
              <a:t>Important:</a:t>
            </a:r>
            <a:endParaRPr b="1" sz="800" u="sng">
              <a:solidFill>
                <a:schemeClr val="dk2"/>
              </a:solidFill>
            </a:endParaRPr>
          </a:p>
          <a:p>
            <a:pPr indent="-279400" lvl="0" marL="457200" rtl="0" algn="l">
              <a:spcBef>
                <a:spcPts val="0"/>
              </a:spcBef>
              <a:spcAft>
                <a:spcPts val="0"/>
              </a:spcAft>
              <a:buClr>
                <a:srgbClr val="1D1C1D"/>
              </a:buClr>
              <a:buSzPts val="800"/>
              <a:buChar char="●"/>
            </a:pPr>
            <a:r>
              <a:rPr lang="en" sz="800">
                <a:solidFill>
                  <a:srgbClr val="1D1C1D"/>
                </a:solidFill>
              </a:rPr>
              <a:t>Present and discuss interesting figures developed during exploration, ideally with the help of Jupyter Notebook</a:t>
            </a:r>
            <a:endParaRPr sz="800">
              <a:solidFill>
                <a:srgbClr val="1D1C1D"/>
              </a:solidFill>
              <a:highlight>
                <a:srgbClr val="F8F8F8"/>
              </a:highlight>
            </a:endParaRPr>
          </a:p>
          <a:p>
            <a:pPr indent="-279400" lvl="0" marL="457200" rtl="0" algn="l">
              <a:spcBef>
                <a:spcPts val="0"/>
              </a:spcBef>
              <a:spcAft>
                <a:spcPts val="0"/>
              </a:spcAft>
              <a:buClr>
                <a:srgbClr val="1D1C1D"/>
              </a:buClr>
              <a:buSzPts val="800"/>
              <a:buChar char="●"/>
            </a:pPr>
            <a:r>
              <a:rPr lang="en" sz="800">
                <a:solidFill>
                  <a:srgbClr val="1D1C1D"/>
                </a:solidFill>
                <a:highlight>
                  <a:srgbClr val="F8F8F8"/>
                </a:highlight>
              </a:rPr>
              <a:t>Discuss the steps you took to analyze the data and answer each question you asked in your proposal</a:t>
            </a:r>
            <a:endParaRPr sz="800">
              <a:solidFill>
                <a:srgbClr val="1D1C1D"/>
              </a:solidFill>
              <a:highlight>
                <a:srgbClr val="F8F8F8"/>
              </a:highlight>
            </a:endParaRPr>
          </a:p>
          <a:p>
            <a:pPr indent="-279400" lvl="0" marL="457200" rtl="0" algn="l">
              <a:spcBef>
                <a:spcPts val="0"/>
              </a:spcBef>
              <a:spcAft>
                <a:spcPts val="0"/>
              </a:spcAft>
              <a:buClr>
                <a:srgbClr val="1D1C1D"/>
              </a:buClr>
              <a:buSzPts val="800"/>
              <a:buChar char="●"/>
            </a:pPr>
            <a:r>
              <a:rPr lang="en" sz="800">
                <a:solidFill>
                  <a:srgbClr val="1D1C1D"/>
                </a:solidFill>
                <a:highlight>
                  <a:srgbClr val="F8F8F8"/>
                </a:highlight>
              </a:rPr>
              <a:t>Present and discuss interesting figures developed during analysis, ideally with the help of Jupyter Notebook</a:t>
            </a:r>
            <a:endParaRPr sz="800">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50d06f10d_3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50d06f10d_3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800" u="sng">
                <a:solidFill>
                  <a:schemeClr val="dk2"/>
                </a:solidFill>
              </a:rPr>
              <a:t>ALE</a:t>
            </a:r>
            <a:endParaRPr b="1" sz="800" u="sng">
              <a:solidFill>
                <a:schemeClr val="dk2"/>
              </a:solidFill>
            </a:endParaRPr>
          </a:p>
          <a:p>
            <a:pPr indent="0" lvl="0" marL="0" rtl="0" algn="l">
              <a:spcBef>
                <a:spcPts val="0"/>
              </a:spcBef>
              <a:spcAft>
                <a:spcPts val="0"/>
              </a:spcAft>
              <a:buNone/>
            </a:pPr>
            <a:r>
              <a:rPr b="1" lang="en" sz="800" u="sng">
                <a:solidFill>
                  <a:schemeClr val="dk2"/>
                </a:solidFill>
              </a:rPr>
              <a:t>Important:</a:t>
            </a:r>
            <a:endParaRPr b="1" sz="800" u="sng">
              <a:solidFill>
                <a:schemeClr val="dk2"/>
              </a:solidFill>
            </a:endParaRPr>
          </a:p>
          <a:p>
            <a:pPr indent="-279400" lvl="0" marL="457200" rtl="0" algn="l">
              <a:spcBef>
                <a:spcPts val="0"/>
              </a:spcBef>
              <a:spcAft>
                <a:spcPts val="0"/>
              </a:spcAft>
              <a:buClr>
                <a:srgbClr val="1D1C1D"/>
              </a:buClr>
              <a:buSzPts val="800"/>
              <a:buChar char="●"/>
            </a:pPr>
            <a:r>
              <a:rPr lang="en" sz="800">
                <a:solidFill>
                  <a:srgbClr val="1D1C1D"/>
                </a:solidFill>
              </a:rPr>
              <a:t>Present and discuss interesting figures developed during exploration, ideally with the help of Jupyter Notebook</a:t>
            </a:r>
            <a:endParaRPr sz="800">
              <a:solidFill>
                <a:srgbClr val="1D1C1D"/>
              </a:solidFill>
              <a:highlight>
                <a:srgbClr val="F8F8F8"/>
              </a:highlight>
            </a:endParaRPr>
          </a:p>
          <a:p>
            <a:pPr indent="-279400" lvl="0" marL="457200" rtl="0" algn="l">
              <a:spcBef>
                <a:spcPts val="0"/>
              </a:spcBef>
              <a:spcAft>
                <a:spcPts val="0"/>
              </a:spcAft>
              <a:buClr>
                <a:srgbClr val="1D1C1D"/>
              </a:buClr>
              <a:buSzPts val="800"/>
              <a:buChar char="●"/>
            </a:pPr>
            <a:r>
              <a:rPr lang="en" sz="800">
                <a:solidFill>
                  <a:srgbClr val="1D1C1D"/>
                </a:solidFill>
                <a:highlight>
                  <a:srgbClr val="F8F8F8"/>
                </a:highlight>
              </a:rPr>
              <a:t>Discuss the steps you took to analyze the data and answer each question you asked in your proposal</a:t>
            </a:r>
            <a:endParaRPr sz="800">
              <a:solidFill>
                <a:srgbClr val="1D1C1D"/>
              </a:solidFill>
              <a:highlight>
                <a:srgbClr val="F8F8F8"/>
              </a:highlight>
            </a:endParaRPr>
          </a:p>
          <a:p>
            <a:pPr indent="-279400" lvl="0" marL="457200" rtl="0" algn="l">
              <a:spcBef>
                <a:spcPts val="0"/>
              </a:spcBef>
              <a:spcAft>
                <a:spcPts val="0"/>
              </a:spcAft>
              <a:buClr>
                <a:srgbClr val="1D1C1D"/>
              </a:buClr>
              <a:buSzPts val="800"/>
              <a:buChar char="●"/>
            </a:pPr>
            <a:r>
              <a:rPr lang="en" sz="800">
                <a:solidFill>
                  <a:srgbClr val="1D1C1D"/>
                </a:solidFill>
                <a:highlight>
                  <a:srgbClr val="F8F8F8"/>
                </a:highlight>
              </a:rPr>
              <a:t>Present and discuss interesting figures developed during analysis, ideally with the help of Jupyter Notebook</a:t>
            </a:r>
            <a:endParaRPr sz="800">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4b96832b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4b96832b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64b96832b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4b96832b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BECKY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650d06f10d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50d06f10d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4b96832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4b96832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Danae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650d06f10d_3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650d06f10d_3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800" u="sng">
                <a:solidFill>
                  <a:schemeClr val="dk2"/>
                </a:solidFill>
              </a:rPr>
              <a:t>Important:</a:t>
            </a:r>
            <a:endParaRPr b="1" sz="800" u="sng">
              <a:solidFill>
                <a:schemeClr val="dk2"/>
              </a:solidFill>
            </a:endParaRPr>
          </a:p>
          <a:p>
            <a:pPr indent="-279400" lvl="0" marL="457200" rtl="0" algn="l">
              <a:spcBef>
                <a:spcPts val="0"/>
              </a:spcBef>
              <a:spcAft>
                <a:spcPts val="0"/>
              </a:spcAft>
              <a:buClr>
                <a:srgbClr val="1D1C1D"/>
              </a:buClr>
              <a:buSzPts val="800"/>
              <a:buChar char="●"/>
            </a:pPr>
            <a:r>
              <a:rPr lang="en" sz="800">
                <a:solidFill>
                  <a:srgbClr val="1D1C1D"/>
                </a:solidFill>
              </a:rPr>
              <a:t>Present and discuss interesting figures developed during exploration, ideally with the help of Jupyter Notebook</a:t>
            </a:r>
            <a:endParaRPr sz="800">
              <a:solidFill>
                <a:srgbClr val="1D1C1D"/>
              </a:solidFill>
              <a:highlight>
                <a:srgbClr val="F8F8F8"/>
              </a:highlight>
            </a:endParaRPr>
          </a:p>
          <a:p>
            <a:pPr indent="-279400" lvl="0" marL="457200" rtl="0" algn="l">
              <a:spcBef>
                <a:spcPts val="0"/>
              </a:spcBef>
              <a:spcAft>
                <a:spcPts val="0"/>
              </a:spcAft>
              <a:buClr>
                <a:srgbClr val="1D1C1D"/>
              </a:buClr>
              <a:buSzPts val="800"/>
              <a:buChar char="●"/>
            </a:pPr>
            <a:r>
              <a:rPr lang="en" sz="800">
                <a:solidFill>
                  <a:srgbClr val="1D1C1D"/>
                </a:solidFill>
                <a:highlight>
                  <a:srgbClr val="F8F8F8"/>
                </a:highlight>
              </a:rPr>
              <a:t>Discuss the steps you took to analyze the data and answer each question you asked in your proposal</a:t>
            </a:r>
            <a:endParaRPr sz="800">
              <a:solidFill>
                <a:srgbClr val="1D1C1D"/>
              </a:solidFill>
              <a:highlight>
                <a:srgbClr val="F8F8F8"/>
              </a:highlight>
            </a:endParaRPr>
          </a:p>
          <a:p>
            <a:pPr indent="-279400" lvl="0" marL="457200" rtl="0" algn="l">
              <a:spcBef>
                <a:spcPts val="0"/>
              </a:spcBef>
              <a:spcAft>
                <a:spcPts val="0"/>
              </a:spcAft>
              <a:buClr>
                <a:srgbClr val="1D1C1D"/>
              </a:buClr>
              <a:buSzPts val="800"/>
              <a:buChar char="●"/>
            </a:pPr>
            <a:r>
              <a:rPr lang="en" sz="800">
                <a:solidFill>
                  <a:srgbClr val="1D1C1D"/>
                </a:solidFill>
                <a:highlight>
                  <a:srgbClr val="F8F8F8"/>
                </a:highlight>
              </a:rPr>
              <a:t>Present and discuss interesting figures developed during analysis, ideally with the help of Jupyter Notebook</a:t>
            </a:r>
            <a:endParaRPr sz="800">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650d06f10d_3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50d06f10d_3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800" u="sng">
                <a:solidFill>
                  <a:schemeClr val="dk2"/>
                </a:solidFill>
              </a:rPr>
              <a:t>Important:</a:t>
            </a:r>
            <a:endParaRPr b="1" sz="800" u="sng">
              <a:solidFill>
                <a:schemeClr val="dk2"/>
              </a:solidFill>
            </a:endParaRPr>
          </a:p>
          <a:p>
            <a:pPr indent="-279400" lvl="0" marL="457200" rtl="0" algn="l">
              <a:spcBef>
                <a:spcPts val="0"/>
              </a:spcBef>
              <a:spcAft>
                <a:spcPts val="0"/>
              </a:spcAft>
              <a:buClr>
                <a:srgbClr val="1D1C1D"/>
              </a:buClr>
              <a:buSzPts val="800"/>
              <a:buChar char="●"/>
            </a:pPr>
            <a:r>
              <a:rPr lang="en" sz="800">
                <a:solidFill>
                  <a:srgbClr val="1D1C1D"/>
                </a:solidFill>
              </a:rPr>
              <a:t>Present and discuss interesting figures developed during exploration, ideally with the help of Jupyter Notebook</a:t>
            </a:r>
            <a:endParaRPr sz="800">
              <a:solidFill>
                <a:srgbClr val="1D1C1D"/>
              </a:solidFill>
              <a:highlight>
                <a:srgbClr val="F8F8F8"/>
              </a:highlight>
            </a:endParaRPr>
          </a:p>
          <a:p>
            <a:pPr indent="-279400" lvl="0" marL="457200" rtl="0" algn="l">
              <a:spcBef>
                <a:spcPts val="0"/>
              </a:spcBef>
              <a:spcAft>
                <a:spcPts val="0"/>
              </a:spcAft>
              <a:buClr>
                <a:srgbClr val="1D1C1D"/>
              </a:buClr>
              <a:buSzPts val="800"/>
              <a:buChar char="●"/>
            </a:pPr>
            <a:r>
              <a:rPr lang="en" sz="800">
                <a:solidFill>
                  <a:srgbClr val="1D1C1D"/>
                </a:solidFill>
                <a:highlight>
                  <a:srgbClr val="F8F8F8"/>
                </a:highlight>
              </a:rPr>
              <a:t>Discuss the steps you took to analyze the data and answer each question you asked in your proposal</a:t>
            </a:r>
            <a:endParaRPr sz="800">
              <a:solidFill>
                <a:srgbClr val="1D1C1D"/>
              </a:solidFill>
              <a:highlight>
                <a:srgbClr val="F8F8F8"/>
              </a:highlight>
            </a:endParaRPr>
          </a:p>
          <a:p>
            <a:pPr indent="-279400" lvl="0" marL="457200" rtl="0" algn="l">
              <a:spcBef>
                <a:spcPts val="0"/>
              </a:spcBef>
              <a:spcAft>
                <a:spcPts val="0"/>
              </a:spcAft>
              <a:buClr>
                <a:srgbClr val="1D1C1D"/>
              </a:buClr>
              <a:buSzPts val="800"/>
              <a:buChar char="●"/>
            </a:pPr>
            <a:r>
              <a:rPr lang="en" sz="800">
                <a:solidFill>
                  <a:srgbClr val="1D1C1D"/>
                </a:solidFill>
                <a:highlight>
                  <a:srgbClr val="F8F8F8"/>
                </a:highlight>
              </a:rPr>
              <a:t>Present and discuss interesting figures developed during analysis, ideally with the help of Jupyter Notebook</a:t>
            </a:r>
            <a:endParaRPr sz="800">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650d06f1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50d06f1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4b96832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4b96832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4b96832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4b96832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50d06f10d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50d06f10d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50d06f10d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50d06f10d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51053540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51053540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800" u="sng"/>
              <a:t>BECKY</a:t>
            </a:r>
            <a:endParaRPr b="1" sz="800" u="sng"/>
          </a:p>
          <a:p>
            <a:pPr indent="0" lvl="0" marL="0" rtl="0" algn="l">
              <a:spcBef>
                <a:spcPts val="0"/>
              </a:spcBef>
              <a:spcAft>
                <a:spcPts val="0"/>
              </a:spcAft>
              <a:buNone/>
            </a:pPr>
            <a:r>
              <a:rPr b="1" lang="en" sz="800" u="sng"/>
              <a:t>Important:</a:t>
            </a:r>
            <a:endParaRPr b="1" sz="800" u="sng"/>
          </a:p>
          <a:p>
            <a:pPr indent="-279400" lvl="0" marL="457200" rtl="0" algn="l">
              <a:spcBef>
                <a:spcPts val="0"/>
              </a:spcBef>
              <a:spcAft>
                <a:spcPts val="0"/>
              </a:spcAft>
              <a:buClr>
                <a:srgbClr val="1D1C1D"/>
              </a:buClr>
              <a:buSzPts val="800"/>
              <a:buChar char="●"/>
            </a:pPr>
            <a:r>
              <a:rPr lang="en" sz="800">
                <a:solidFill>
                  <a:srgbClr val="1D1C1D"/>
                </a:solidFill>
              </a:rPr>
              <a:t>Present and discuss interesting figures developed during exploration, ideally with the help of Jupyter Notebook</a:t>
            </a:r>
            <a:endParaRPr sz="800">
              <a:solidFill>
                <a:srgbClr val="1D1C1D"/>
              </a:solidFill>
              <a:highlight>
                <a:srgbClr val="F8F8F8"/>
              </a:highlight>
            </a:endParaRPr>
          </a:p>
          <a:p>
            <a:pPr indent="-279400" lvl="0" marL="457200" rtl="0" algn="l">
              <a:spcBef>
                <a:spcPts val="0"/>
              </a:spcBef>
              <a:spcAft>
                <a:spcPts val="0"/>
              </a:spcAft>
              <a:buClr>
                <a:srgbClr val="1D1C1D"/>
              </a:buClr>
              <a:buSzPts val="800"/>
              <a:buChar char="●"/>
            </a:pPr>
            <a:r>
              <a:rPr lang="en" sz="800">
                <a:solidFill>
                  <a:srgbClr val="1D1C1D"/>
                </a:solidFill>
                <a:highlight>
                  <a:srgbClr val="F8F8F8"/>
                </a:highlight>
              </a:rPr>
              <a:t>Discuss the steps you took to analyze the data and answer each question you asked in your proposal</a:t>
            </a:r>
            <a:endParaRPr sz="800">
              <a:solidFill>
                <a:srgbClr val="1D1C1D"/>
              </a:solidFill>
              <a:highlight>
                <a:srgbClr val="F8F8F8"/>
              </a:highlight>
            </a:endParaRPr>
          </a:p>
          <a:p>
            <a:pPr indent="-279400" lvl="0" marL="457200" rtl="0" algn="l">
              <a:spcBef>
                <a:spcPts val="0"/>
              </a:spcBef>
              <a:spcAft>
                <a:spcPts val="0"/>
              </a:spcAft>
              <a:buClr>
                <a:srgbClr val="1D1C1D"/>
              </a:buClr>
              <a:buSzPts val="800"/>
              <a:buChar char="●"/>
            </a:pPr>
            <a:r>
              <a:rPr lang="en" sz="800">
                <a:solidFill>
                  <a:srgbClr val="1D1C1D"/>
                </a:solidFill>
                <a:highlight>
                  <a:srgbClr val="F8F8F8"/>
                </a:highlight>
              </a:rPr>
              <a:t>Present and discuss interesting figures developed during analysis, ideally with the help of Jupyter Notebook</a:t>
            </a:r>
            <a:endParaRPr sz="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50d06f10d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50d06f10d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800" u="sng">
                <a:solidFill>
                  <a:schemeClr val="dk2"/>
                </a:solidFill>
              </a:rPr>
              <a:t>BECKY</a:t>
            </a:r>
            <a:endParaRPr b="1" sz="800" u="sng">
              <a:solidFill>
                <a:schemeClr val="dk2"/>
              </a:solidFill>
            </a:endParaRPr>
          </a:p>
          <a:p>
            <a:pPr indent="0" lvl="0" marL="0" rtl="0" algn="l">
              <a:spcBef>
                <a:spcPts val="0"/>
              </a:spcBef>
              <a:spcAft>
                <a:spcPts val="0"/>
              </a:spcAft>
              <a:buClr>
                <a:schemeClr val="dk2"/>
              </a:buClr>
              <a:buSzPts val="1100"/>
              <a:buFont typeface="Arial"/>
              <a:buNone/>
            </a:pPr>
            <a:r>
              <a:rPr b="1" lang="en" sz="800" u="sng">
                <a:solidFill>
                  <a:schemeClr val="dk2"/>
                </a:solidFill>
              </a:rPr>
              <a:t>Important:</a:t>
            </a:r>
            <a:endParaRPr b="1" sz="800" u="sng">
              <a:solidFill>
                <a:schemeClr val="dk2"/>
              </a:solidFill>
            </a:endParaRPr>
          </a:p>
          <a:p>
            <a:pPr indent="-279400" lvl="0" marL="457200" rtl="0" algn="l">
              <a:spcBef>
                <a:spcPts val="0"/>
              </a:spcBef>
              <a:spcAft>
                <a:spcPts val="0"/>
              </a:spcAft>
              <a:buClr>
                <a:srgbClr val="1D1C1D"/>
              </a:buClr>
              <a:buSzPts val="800"/>
              <a:buChar char="●"/>
            </a:pPr>
            <a:r>
              <a:rPr lang="en" sz="800">
                <a:solidFill>
                  <a:srgbClr val="1D1C1D"/>
                </a:solidFill>
              </a:rPr>
              <a:t>Present and discuss interesting figures developed during exploration, ideally with the help of Jupyter Notebook</a:t>
            </a:r>
            <a:endParaRPr sz="800">
              <a:solidFill>
                <a:srgbClr val="1D1C1D"/>
              </a:solidFill>
              <a:highlight>
                <a:srgbClr val="F8F8F8"/>
              </a:highlight>
            </a:endParaRPr>
          </a:p>
          <a:p>
            <a:pPr indent="-279400" lvl="0" marL="457200" rtl="0" algn="l">
              <a:spcBef>
                <a:spcPts val="0"/>
              </a:spcBef>
              <a:spcAft>
                <a:spcPts val="0"/>
              </a:spcAft>
              <a:buClr>
                <a:srgbClr val="1D1C1D"/>
              </a:buClr>
              <a:buSzPts val="800"/>
              <a:buChar char="●"/>
            </a:pPr>
            <a:r>
              <a:rPr lang="en" sz="800">
                <a:solidFill>
                  <a:srgbClr val="1D1C1D"/>
                </a:solidFill>
                <a:highlight>
                  <a:srgbClr val="F8F8F8"/>
                </a:highlight>
              </a:rPr>
              <a:t>Discuss the steps you took to analyze the data and answer each question you asked in your proposal</a:t>
            </a:r>
            <a:endParaRPr sz="800">
              <a:solidFill>
                <a:srgbClr val="1D1C1D"/>
              </a:solidFill>
              <a:highlight>
                <a:srgbClr val="F8F8F8"/>
              </a:highlight>
            </a:endParaRPr>
          </a:p>
          <a:p>
            <a:pPr indent="-279400" lvl="0" marL="457200" rtl="0" algn="l">
              <a:spcBef>
                <a:spcPts val="0"/>
              </a:spcBef>
              <a:spcAft>
                <a:spcPts val="0"/>
              </a:spcAft>
              <a:buClr>
                <a:srgbClr val="1D1C1D"/>
              </a:buClr>
              <a:buSzPts val="800"/>
              <a:buChar char="●"/>
            </a:pPr>
            <a:r>
              <a:rPr lang="en" sz="800">
                <a:solidFill>
                  <a:srgbClr val="1D1C1D"/>
                </a:solidFill>
                <a:highlight>
                  <a:srgbClr val="F8F8F8"/>
                </a:highlight>
              </a:rPr>
              <a:t>Present and discuss interesting figures developed during analysis, ideally with the help of Jupyter Notebook</a:t>
            </a:r>
            <a:endParaRPr sz="800">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50d06f10d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50d06f10d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800" u="sng">
                <a:solidFill>
                  <a:schemeClr val="dk2"/>
                </a:solidFill>
              </a:rPr>
              <a:t>LUIS</a:t>
            </a:r>
            <a:endParaRPr b="1" sz="800" u="sng">
              <a:solidFill>
                <a:schemeClr val="dk2"/>
              </a:solidFill>
            </a:endParaRPr>
          </a:p>
          <a:p>
            <a:pPr indent="0" lvl="0" marL="0" rtl="0" algn="l">
              <a:spcBef>
                <a:spcPts val="0"/>
              </a:spcBef>
              <a:spcAft>
                <a:spcPts val="0"/>
              </a:spcAft>
              <a:buClr>
                <a:schemeClr val="dk2"/>
              </a:buClr>
              <a:buSzPts val="1100"/>
              <a:buFont typeface="Arial"/>
              <a:buNone/>
            </a:pPr>
            <a:r>
              <a:rPr b="1" lang="en" sz="800" u="sng">
                <a:solidFill>
                  <a:schemeClr val="dk2"/>
                </a:solidFill>
              </a:rPr>
              <a:t>Important:</a:t>
            </a:r>
            <a:endParaRPr b="1" sz="800" u="sng">
              <a:solidFill>
                <a:schemeClr val="dk2"/>
              </a:solidFill>
            </a:endParaRPr>
          </a:p>
          <a:p>
            <a:pPr indent="-279400" lvl="0" marL="457200" rtl="0" algn="l">
              <a:spcBef>
                <a:spcPts val="0"/>
              </a:spcBef>
              <a:spcAft>
                <a:spcPts val="0"/>
              </a:spcAft>
              <a:buClr>
                <a:srgbClr val="1D1C1D"/>
              </a:buClr>
              <a:buSzPts val="800"/>
              <a:buChar char="●"/>
            </a:pPr>
            <a:r>
              <a:rPr lang="en" sz="800">
                <a:solidFill>
                  <a:srgbClr val="1D1C1D"/>
                </a:solidFill>
              </a:rPr>
              <a:t>Present and discuss interesting figures developed during exploration, ideally with the help of Jupyter Notebook</a:t>
            </a:r>
            <a:endParaRPr sz="800">
              <a:solidFill>
                <a:srgbClr val="1D1C1D"/>
              </a:solidFill>
              <a:highlight>
                <a:srgbClr val="F8F8F8"/>
              </a:highlight>
            </a:endParaRPr>
          </a:p>
          <a:p>
            <a:pPr indent="-279400" lvl="0" marL="457200" rtl="0" algn="l">
              <a:spcBef>
                <a:spcPts val="0"/>
              </a:spcBef>
              <a:spcAft>
                <a:spcPts val="0"/>
              </a:spcAft>
              <a:buClr>
                <a:srgbClr val="1D1C1D"/>
              </a:buClr>
              <a:buSzPts val="800"/>
              <a:buChar char="●"/>
            </a:pPr>
            <a:r>
              <a:rPr lang="en" sz="800">
                <a:solidFill>
                  <a:srgbClr val="1D1C1D"/>
                </a:solidFill>
                <a:highlight>
                  <a:srgbClr val="F8F8F8"/>
                </a:highlight>
              </a:rPr>
              <a:t>Discuss the steps you took to analyze the data and answer each question you asked in your proposal</a:t>
            </a:r>
            <a:endParaRPr sz="800">
              <a:solidFill>
                <a:srgbClr val="1D1C1D"/>
              </a:solidFill>
              <a:highlight>
                <a:srgbClr val="F8F8F8"/>
              </a:highlight>
            </a:endParaRPr>
          </a:p>
          <a:p>
            <a:pPr indent="-279400" lvl="0" marL="457200" rtl="0" algn="l">
              <a:spcBef>
                <a:spcPts val="0"/>
              </a:spcBef>
              <a:spcAft>
                <a:spcPts val="0"/>
              </a:spcAft>
              <a:buClr>
                <a:srgbClr val="1D1C1D"/>
              </a:buClr>
              <a:buSzPts val="800"/>
              <a:buChar char="●"/>
            </a:pPr>
            <a:r>
              <a:rPr lang="en" sz="800">
                <a:solidFill>
                  <a:srgbClr val="1D1C1D"/>
                </a:solidFill>
                <a:highlight>
                  <a:srgbClr val="F8F8F8"/>
                </a:highlight>
              </a:rPr>
              <a:t>Present and discuss interesting figures developed during analysis, ideally with the help of Jupyter Notebook</a:t>
            </a:r>
            <a:endParaRPr sz="800">
              <a:solidFill>
                <a:schemeClr val="dk2"/>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kaggl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AA84F"/>
        </a:solidFill>
      </p:bgPr>
    </p:bg>
    <p:spTree>
      <p:nvGrpSpPr>
        <p:cNvPr id="71" name="Shape 71"/>
        <p:cNvGrpSpPr/>
        <p:nvPr/>
      </p:nvGrpSpPr>
      <p:grpSpPr>
        <a:xfrm>
          <a:off x="0" y="0"/>
          <a:ext cx="0" cy="0"/>
          <a:chOff x="0" y="0"/>
          <a:chExt cx="0" cy="0"/>
        </a:xfrm>
      </p:grpSpPr>
      <p:sp>
        <p:nvSpPr>
          <p:cNvPr id="72" name="Google Shape;72;p13"/>
          <p:cNvSpPr/>
          <p:nvPr/>
        </p:nvSpPr>
        <p:spPr>
          <a:xfrm>
            <a:off x="6854025" y="514650"/>
            <a:ext cx="981000" cy="10233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txBox="1"/>
          <p:nvPr>
            <p:ph type="ctrTitle"/>
          </p:nvPr>
        </p:nvSpPr>
        <p:spPr>
          <a:xfrm>
            <a:off x="2371725" y="630225"/>
            <a:ext cx="4410600" cy="7926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5500"/>
              <a:t>Soccer Stats</a:t>
            </a:r>
            <a:endParaRPr sz="5500"/>
          </a:p>
        </p:txBody>
      </p:sp>
      <p:sp>
        <p:nvSpPr>
          <p:cNvPr id="74" name="Google Shape;74;p13"/>
          <p:cNvSpPr txBox="1"/>
          <p:nvPr>
            <p:ph idx="1" type="subTitle"/>
          </p:nvPr>
        </p:nvSpPr>
        <p:spPr>
          <a:xfrm>
            <a:off x="2390275" y="1514200"/>
            <a:ext cx="6331500" cy="451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2500"/>
              <a:t>Dataflow</a:t>
            </a:r>
            <a:endParaRPr sz="2500"/>
          </a:p>
        </p:txBody>
      </p:sp>
      <p:sp>
        <p:nvSpPr>
          <p:cNvPr id="75" name="Google Shape;75;p13"/>
          <p:cNvSpPr txBox="1"/>
          <p:nvPr>
            <p:ph idx="1" type="subTitle"/>
          </p:nvPr>
        </p:nvSpPr>
        <p:spPr>
          <a:xfrm>
            <a:off x="2467850" y="3184475"/>
            <a:ext cx="2563200" cy="13566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lang="en" sz="1500"/>
              <a:t>Alejandro Córdoba</a:t>
            </a:r>
            <a:endParaRPr sz="1500"/>
          </a:p>
          <a:p>
            <a:pPr indent="-323850" lvl="0" marL="457200" rtl="0" algn="l">
              <a:spcBef>
                <a:spcPts val="0"/>
              </a:spcBef>
              <a:spcAft>
                <a:spcPts val="0"/>
              </a:spcAft>
              <a:buSzPts val="1500"/>
              <a:buChar char="●"/>
            </a:pPr>
            <a:r>
              <a:rPr lang="en" sz="1500"/>
              <a:t>Danae Makrygiannis</a:t>
            </a:r>
            <a:endParaRPr sz="1500"/>
          </a:p>
          <a:p>
            <a:pPr indent="-323850" lvl="0" marL="457200" rtl="0" algn="l">
              <a:spcBef>
                <a:spcPts val="0"/>
              </a:spcBef>
              <a:spcAft>
                <a:spcPts val="0"/>
              </a:spcAft>
              <a:buSzPts val="1500"/>
              <a:buChar char="●"/>
            </a:pPr>
            <a:r>
              <a:rPr lang="en" sz="1500"/>
              <a:t>Luis Fernando Sanchez</a:t>
            </a:r>
            <a:endParaRPr sz="1500"/>
          </a:p>
          <a:p>
            <a:pPr indent="-323850" lvl="0" marL="457200" rtl="0" algn="l">
              <a:spcBef>
                <a:spcPts val="0"/>
              </a:spcBef>
              <a:spcAft>
                <a:spcPts val="0"/>
              </a:spcAft>
              <a:buSzPts val="1500"/>
              <a:buChar char="●"/>
            </a:pPr>
            <a:r>
              <a:rPr lang="en" sz="1500"/>
              <a:t>Rebeca Cepeda</a:t>
            </a:r>
            <a:endParaRPr sz="1500"/>
          </a:p>
          <a:p>
            <a:pPr indent="-323850" lvl="0" marL="457200" rtl="0" algn="l">
              <a:spcBef>
                <a:spcPts val="0"/>
              </a:spcBef>
              <a:spcAft>
                <a:spcPts val="0"/>
              </a:spcAft>
              <a:buSzPts val="1500"/>
              <a:buChar char="●"/>
            </a:pPr>
            <a:r>
              <a:rPr lang="en" sz="1500"/>
              <a:t>Andrea Vera</a:t>
            </a:r>
            <a:endParaRPr sz="1500"/>
          </a:p>
        </p:txBody>
      </p:sp>
      <p:sp>
        <p:nvSpPr>
          <p:cNvPr id="76" name="Google Shape;76;p13"/>
          <p:cNvSpPr txBox="1"/>
          <p:nvPr>
            <p:ph idx="1" type="subTitle"/>
          </p:nvPr>
        </p:nvSpPr>
        <p:spPr>
          <a:xfrm>
            <a:off x="6140025" y="3946875"/>
            <a:ext cx="2563200" cy="594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r">
              <a:spcBef>
                <a:spcPts val="0"/>
              </a:spcBef>
              <a:spcAft>
                <a:spcPts val="0"/>
              </a:spcAft>
              <a:buNone/>
            </a:pPr>
            <a:r>
              <a:rPr lang="en" sz="1400"/>
              <a:t>Data Analytics Bootcamp</a:t>
            </a:r>
            <a:endParaRPr sz="1400"/>
          </a:p>
          <a:p>
            <a:pPr indent="0" lvl="0" marL="0" rtl="0" algn="r">
              <a:spcBef>
                <a:spcPts val="0"/>
              </a:spcBef>
              <a:spcAft>
                <a:spcPts val="0"/>
              </a:spcAft>
              <a:buNone/>
            </a:pPr>
            <a:r>
              <a:rPr lang="en" sz="1400"/>
              <a:t>Octubre 16, 2019</a:t>
            </a:r>
            <a:endParaRPr sz="1400"/>
          </a:p>
        </p:txBody>
      </p:sp>
      <p:pic>
        <p:nvPicPr>
          <p:cNvPr id="77" name="Google Shape;77;p13"/>
          <p:cNvPicPr preferRelativeResize="0"/>
          <p:nvPr/>
        </p:nvPicPr>
        <p:blipFill>
          <a:blip r:embed="rId3">
            <a:alphaModFix/>
          </a:blip>
          <a:stretch>
            <a:fillRect/>
          </a:stretch>
        </p:blipFill>
        <p:spPr>
          <a:xfrm>
            <a:off x="6830100" y="514937"/>
            <a:ext cx="1023174" cy="10231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11700" y="4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rgbClr val="6AA84F"/>
                </a:solidFill>
              </a:rPr>
              <a:t>Data Analysis &amp; Discussion</a:t>
            </a:r>
            <a:endParaRPr sz="1400">
              <a:solidFill>
                <a:srgbClr val="6AA84F"/>
              </a:solidFill>
            </a:endParaRPr>
          </a:p>
          <a:p>
            <a:pPr indent="0" lvl="0" marL="0" rtl="0" algn="l">
              <a:spcBef>
                <a:spcPts val="0"/>
              </a:spcBef>
              <a:spcAft>
                <a:spcPts val="0"/>
              </a:spcAft>
              <a:buNone/>
            </a:pPr>
            <a:r>
              <a:t/>
            </a:r>
            <a:endParaRPr>
              <a:solidFill>
                <a:srgbClr val="6AA84F"/>
              </a:solidFill>
            </a:endParaRPr>
          </a:p>
        </p:txBody>
      </p:sp>
      <p:sp>
        <p:nvSpPr>
          <p:cNvPr id="155" name="Google Shape;155;p22"/>
          <p:cNvSpPr/>
          <p:nvPr/>
        </p:nvSpPr>
        <p:spPr>
          <a:xfrm>
            <a:off x="7080900" y="1826300"/>
            <a:ext cx="2010300" cy="246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1800">
                <a:latin typeface="Lato"/>
                <a:ea typeface="Lato"/>
                <a:cs typeface="Lato"/>
                <a:sym typeface="Lato"/>
              </a:rPr>
              <a:t>Hypothesis not proved.</a:t>
            </a:r>
            <a:endParaRPr>
              <a:latin typeface="Lato"/>
              <a:ea typeface="Lato"/>
              <a:cs typeface="Lato"/>
              <a:sym typeface="Lato"/>
            </a:endParaRPr>
          </a:p>
          <a:p>
            <a:pPr indent="0" lvl="0" marL="0" rtl="0" algn="l">
              <a:spcBef>
                <a:spcPts val="0"/>
              </a:spcBef>
              <a:spcAft>
                <a:spcPts val="0"/>
              </a:spcAft>
              <a:buNone/>
            </a:pPr>
            <a:r>
              <a:rPr lang="en" sz="1300">
                <a:solidFill>
                  <a:schemeClr val="dk2"/>
                </a:solidFill>
                <a:latin typeface="Lato"/>
                <a:ea typeface="Lato"/>
                <a:cs typeface="Lato"/>
                <a:sym typeface="Lato"/>
              </a:rPr>
              <a:t>Beer prices on stores is relatively lower in Monterrey than in other cities.</a:t>
            </a:r>
            <a:endParaRPr sz="1300">
              <a:solidFill>
                <a:schemeClr val="dk2"/>
              </a:solidFill>
              <a:latin typeface="Lato"/>
              <a:ea typeface="Lato"/>
              <a:cs typeface="Lato"/>
              <a:sym typeface="Lato"/>
            </a:endParaRPr>
          </a:p>
        </p:txBody>
      </p:sp>
      <p:sp>
        <p:nvSpPr>
          <p:cNvPr id="156" name="Google Shape;156;p22"/>
          <p:cNvSpPr/>
          <p:nvPr/>
        </p:nvSpPr>
        <p:spPr>
          <a:xfrm>
            <a:off x="159300" y="1826350"/>
            <a:ext cx="1807500" cy="239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i="1" lang="en" sz="1800">
                <a:solidFill>
                  <a:schemeClr val="dk2"/>
                </a:solidFill>
                <a:latin typeface="Lato"/>
                <a:ea typeface="Lato"/>
                <a:cs typeface="Lato"/>
                <a:sym typeface="Lato"/>
              </a:rPr>
              <a:t>Hypothesis:</a:t>
            </a:r>
            <a:endParaRPr b="1" i="1" sz="18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“Clasico Regio” weeks the price of local beers in Monterrey increases vs. the rest of the cities.</a:t>
            </a:r>
            <a:endParaRPr sz="1300">
              <a:latin typeface="Lato"/>
              <a:ea typeface="Lato"/>
              <a:cs typeface="Lato"/>
              <a:sym typeface="Lato"/>
            </a:endParaRPr>
          </a:p>
        </p:txBody>
      </p:sp>
      <p:sp>
        <p:nvSpPr>
          <p:cNvPr id="157" name="Google Shape;157;p22"/>
          <p:cNvSpPr txBox="1"/>
          <p:nvPr>
            <p:ph type="title"/>
          </p:nvPr>
        </p:nvSpPr>
        <p:spPr>
          <a:xfrm>
            <a:off x="321150" y="1007100"/>
            <a:ext cx="834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rPr>
              <a:t>Do “Clasico Regio” have an impact</a:t>
            </a:r>
            <a:r>
              <a:rPr b="0" lang="en" sz="1400">
                <a:solidFill>
                  <a:srgbClr val="1D1C1D"/>
                </a:solidFill>
                <a:latin typeface="Lato"/>
                <a:ea typeface="Lato"/>
                <a:cs typeface="Lato"/>
                <a:sym typeface="Lato"/>
              </a:rPr>
              <a:t> </a:t>
            </a:r>
            <a:r>
              <a:rPr lang="en" sz="1800">
                <a:solidFill>
                  <a:srgbClr val="38761D"/>
                </a:solidFill>
              </a:rPr>
              <a:t>in local beer prices? (store)</a:t>
            </a:r>
            <a:endParaRPr sz="1800">
              <a:solidFill>
                <a:srgbClr val="38761D"/>
              </a:solidFill>
            </a:endParaRPr>
          </a:p>
          <a:p>
            <a:pPr indent="0" lvl="0" marL="0" rtl="0" algn="l">
              <a:spcBef>
                <a:spcPts val="0"/>
              </a:spcBef>
              <a:spcAft>
                <a:spcPts val="0"/>
              </a:spcAft>
              <a:buNone/>
            </a:pPr>
            <a:r>
              <a:rPr lang="en" sz="1800">
                <a:solidFill>
                  <a:srgbClr val="38761D"/>
                </a:solidFill>
              </a:rPr>
              <a:t> </a:t>
            </a:r>
            <a:endParaRPr sz="1800">
              <a:solidFill>
                <a:srgbClr val="38761D"/>
              </a:solidFill>
            </a:endParaRPr>
          </a:p>
        </p:txBody>
      </p:sp>
      <p:pic>
        <p:nvPicPr>
          <p:cNvPr id="158" name="Google Shape;158;p22"/>
          <p:cNvPicPr preferRelativeResize="0"/>
          <p:nvPr/>
        </p:nvPicPr>
        <p:blipFill>
          <a:blip r:embed="rId3">
            <a:alphaModFix/>
          </a:blip>
          <a:stretch>
            <a:fillRect/>
          </a:stretch>
        </p:blipFill>
        <p:spPr>
          <a:xfrm>
            <a:off x="7351075" y="573501"/>
            <a:ext cx="589225" cy="690403"/>
          </a:xfrm>
          <a:prstGeom prst="rect">
            <a:avLst/>
          </a:prstGeom>
          <a:noFill/>
          <a:ln>
            <a:noFill/>
          </a:ln>
        </p:spPr>
      </p:pic>
      <p:pic>
        <p:nvPicPr>
          <p:cNvPr id="159" name="Google Shape;159;p22"/>
          <p:cNvPicPr preferRelativeResize="0"/>
          <p:nvPr/>
        </p:nvPicPr>
        <p:blipFill rotWithShape="1">
          <a:blip r:embed="rId4">
            <a:alphaModFix/>
          </a:blip>
          <a:srcRect b="0" l="0" r="0" t="29532"/>
          <a:stretch/>
        </p:blipFill>
        <p:spPr>
          <a:xfrm>
            <a:off x="8354525" y="573501"/>
            <a:ext cx="477930" cy="690399"/>
          </a:xfrm>
          <a:prstGeom prst="rect">
            <a:avLst/>
          </a:prstGeom>
          <a:noFill/>
          <a:ln>
            <a:noFill/>
          </a:ln>
        </p:spPr>
      </p:pic>
      <p:sp>
        <p:nvSpPr>
          <p:cNvPr id="160" name="Google Shape;160;p22"/>
          <p:cNvSpPr txBox="1"/>
          <p:nvPr/>
        </p:nvSpPr>
        <p:spPr>
          <a:xfrm>
            <a:off x="7921375" y="713275"/>
            <a:ext cx="433200" cy="4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80000"/>
                </a:solidFill>
                <a:latin typeface="Oswald"/>
                <a:ea typeface="Oswald"/>
                <a:cs typeface="Oswald"/>
                <a:sym typeface="Oswald"/>
              </a:rPr>
              <a:t>VS</a:t>
            </a:r>
            <a:endParaRPr sz="1800">
              <a:solidFill>
                <a:srgbClr val="980000"/>
              </a:solidFill>
              <a:latin typeface="Oswald"/>
              <a:ea typeface="Oswald"/>
              <a:cs typeface="Oswald"/>
              <a:sym typeface="Oswald"/>
            </a:endParaRPr>
          </a:p>
        </p:txBody>
      </p:sp>
      <p:pic>
        <p:nvPicPr>
          <p:cNvPr id="161" name="Google Shape;161;p22"/>
          <p:cNvPicPr preferRelativeResize="0"/>
          <p:nvPr/>
        </p:nvPicPr>
        <p:blipFill rotWithShape="1">
          <a:blip r:embed="rId5">
            <a:alphaModFix/>
          </a:blip>
          <a:srcRect b="2068" l="0" r="0" t="1722"/>
          <a:stretch/>
        </p:blipFill>
        <p:spPr>
          <a:xfrm>
            <a:off x="2748663" y="1399050"/>
            <a:ext cx="3556075" cy="3250975"/>
          </a:xfrm>
          <a:prstGeom prst="rect">
            <a:avLst/>
          </a:prstGeom>
          <a:noFill/>
          <a:ln>
            <a:noFill/>
          </a:ln>
        </p:spPr>
      </p:pic>
      <p:sp>
        <p:nvSpPr>
          <p:cNvPr id="162" name="Google Shape;162;p22"/>
          <p:cNvSpPr/>
          <p:nvPr/>
        </p:nvSpPr>
        <p:spPr>
          <a:xfrm rot="5400000">
            <a:off x="898375" y="2917290"/>
            <a:ext cx="2446200" cy="2115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rot="5400000">
            <a:off x="5708825" y="2964490"/>
            <a:ext cx="2446200" cy="2115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311700" y="4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rgbClr val="6AA84F"/>
                </a:solidFill>
              </a:rPr>
              <a:t>Data Analysis &amp; Discussion</a:t>
            </a:r>
            <a:endParaRPr sz="1400">
              <a:solidFill>
                <a:srgbClr val="6AA84F"/>
              </a:solidFill>
            </a:endParaRPr>
          </a:p>
          <a:p>
            <a:pPr indent="0" lvl="0" marL="0" rtl="0" algn="l">
              <a:spcBef>
                <a:spcPts val="0"/>
              </a:spcBef>
              <a:spcAft>
                <a:spcPts val="0"/>
              </a:spcAft>
              <a:buNone/>
            </a:pPr>
            <a:r>
              <a:t/>
            </a:r>
            <a:endParaRPr>
              <a:solidFill>
                <a:srgbClr val="6AA84F"/>
              </a:solidFill>
            </a:endParaRPr>
          </a:p>
        </p:txBody>
      </p:sp>
      <p:sp>
        <p:nvSpPr>
          <p:cNvPr id="169" name="Google Shape;169;p23"/>
          <p:cNvSpPr txBox="1"/>
          <p:nvPr/>
        </p:nvSpPr>
        <p:spPr>
          <a:xfrm>
            <a:off x="2809750" y="1505565"/>
            <a:ext cx="4561500" cy="3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ato"/>
                <a:ea typeface="Lato"/>
                <a:cs typeface="Lato"/>
                <a:sym typeface="Lato"/>
              </a:rPr>
              <a:t>Drunk Drivers Daily Average by Month in Monterrey </a:t>
            </a:r>
            <a:r>
              <a:rPr b="1" lang="en" sz="1000">
                <a:solidFill>
                  <a:srgbClr val="999999"/>
                </a:solidFill>
                <a:latin typeface="Lato"/>
                <a:ea typeface="Lato"/>
                <a:cs typeface="Lato"/>
                <a:sym typeface="Lato"/>
              </a:rPr>
              <a:t>2014</a:t>
            </a:r>
            <a:endParaRPr b="1" sz="1000">
              <a:solidFill>
                <a:srgbClr val="999999"/>
              </a:solidFill>
              <a:latin typeface="Lato"/>
              <a:ea typeface="Lato"/>
              <a:cs typeface="Lato"/>
              <a:sym typeface="Lato"/>
            </a:endParaRPr>
          </a:p>
        </p:txBody>
      </p:sp>
      <p:pic>
        <p:nvPicPr>
          <p:cNvPr id="170" name="Google Shape;170;p23"/>
          <p:cNvPicPr preferRelativeResize="0"/>
          <p:nvPr/>
        </p:nvPicPr>
        <p:blipFill rotWithShape="1">
          <a:blip r:embed="rId3">
            <a:alphaModFix/>
          </a:blip>
          <a:srcRect b="9397" l="0" r="7629" t="12158"/>
          <a:stretch/>
        </p:blipFill>
        <p:spPr>
          <a:xfrm>
            <a:off x="2227225" y="1805690"/>
            <a:ext cx="4561525" cy="2582325"/>
          </a:xfrm>
          <a:prstGeom prst="rect">
            <a:avLst/>
          </a:prstGeom>
          <a:noFill/>
          <a:ln>
            <a:noFill/>
          </a:ln>
        </p:spPr>
      </p:pic>
      <p:sp>
        <p:nvSpPr>
          <p:cNvPr id="171" name="Google Shape;171;p23"/>
          <p:cNvSpPr txBox="1"/>
          <p:nvPr/>
        </p:nvSpPr>
        <p:spPr>
          <a:xfrm rot="-5400000">
            <a:off x="2934140" y="4389390"/>
            <a:ext cx="418500" cy="28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000"/>
              <a:t>Jan</a:t>
            </a:r>
            <a:endParaRPr b="1" sz="1000"/>
          </a:p>
        </p:txBody>
      </p:sp>
      <p:sp>
        <p:nvSpPr>
          <p:cNvPr id="172" name="Google Shape;172;p23"/>
          <p:cNvSpPr txBox="1"/>
          <p:nvPr/>
        </p:nvSpPr>
        <p:spPr>
          <a:xfrm rot="-5400000">
            <a:off x="3315140" y="4389390"/>
            <a:ext cx="418500" cy="28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000"/>
              <a:t>Feb</a:t>
            </a:r>
            <a:endParaRPr b="1" sz="1000"/>
          </a:p>
        </p:txBody>
      </p:sp>
      <p:sp>
        <p:nvSpPr>
          <p:cNvPr id="173" name="Google Shape;173;p23"/>
          <p:cNvSpPr txBox="1"/>
          <p:nvPr/>
        </p:nvSpPr>
        <p:spPr>
          <a:xfrm rot="-5400000">
            <a:off x="3619940" y="4389390"/>
            <a:ext cx="418500" cy="28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000"/>
              <a:t>Mar</a:t>
            </a:r>
            <a:endParaRPr b="1" sz="1000"/>
          </a:p>
        </p:txBody>
      </p:sp>
      <p:sp>
        <p:nvSpPr>
          <p:cNvPr id="174" name="Google Shape;174;p23"/>
          <p:cNvSpPr txBox="1"/>
          <p:nvPr/>
        </p:nvSpPr>
        <p:spPr>
          <a:xfrm rot="-5400000">
            <a:off x="4353890" y="4417565"/>
            <a:ext cx="474600" cy="28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000"/>
              <a:t>May</a:t>
            </a:r>
            <a:endParaRPr b="1" sz="1000"/>
          </a:p>
        </p:txBody>
      </p:sp>
      <p:sp>
        <p:nvSpPr>
          <p:cNvPr id="175" name="Google Shape;175;p23"/>
          <p:cNvSpPr txBox="1"/>
          <p:nvPr/>
        </p:nvSpPr>
        <p:spPr>
          <a:xfrm rot="-5400000">
            <a:off x="4734890" y="4417565"/>
            <a:ext cx="474600" cy="28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000"/>
              <a:t>Jun</a:t>
            </a:r>
            <a:endParaRPr b="1" sz="1000"/>
          </a:p>
        </p:txBody>
      </p:sp>
      <p:sp>
        <p:nvSpPr>
          <p:cNvPr id="176" name="Google Shape;176;p23"/>
          <p:cNvSpPr txBox="1"/>
          <p:nvPr/>
        </p:nvSpPr>
        <p:spPr>
          <a:xfrm rot="-5400000">
            <a:off x="5115890" y="4417565"/>
            <a:ext cx="474600" cy="28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000"/>
              <a:t>Jul</a:t>
            </a:r>
            <a:endParaRPr b="1" sz="1000"/>
          </a:p>
        </p:txBody>
      </p:sp>
      <p:sp>
        <p:nvSpPr>
          <p:cNvPr id="177" name="Google Shape;177;p23"/>
          <p:cNvSpPr txBox="1"/>
          <p:nvPr/>
        </p:nvSpPr>
        <p:spPr>
          <a:xfrm rot="-5400000">
            <a:off x="5420690" y="4417565"/>
            <a:ext cx="474600" cy="28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000"/>
              <a:t>Aug</a:t>
            </a:r>
            <a:endParaRPr b="1" sz="1000"/>
          </a:p>
        </p:txBody>
      </p:sp>
      <p:sp>
        <p:nvSpPr>
          <p:cNvPr id="178" name="Google Shape;178;p23"/>
          <p:cNvSpPr txBox="1"/>
          <p:nvPr/>
        </p:nvSpPr>
        <p:spPr>
          <a:xfrm rot="-5400000">
            <a:off x="5801690" y="4417565"/>
            <a:ext cx="474600" cy="28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000"/>
              <a:t>Sept</a:t>
            </a:r>
            <a:endParaRPr b="1" sz="1000"/>
          </a:p>
        </p:txBody>
      </p:sp>
      <p:sp>
        <p:nvSpPr>
          <p:cNvPr id="179" name="Google Shape;179;p23"/>
          <p:cNvSpPr txBox="1"/>
          <p:nvPr/>
        </p:nvSpPr>
        <p:spPr>
          <a:xfrm rot="-5400000">
            <a:off x="6106490" y="4417565"/>
            <a:ext cx="474600" cy="28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000"/>
              <a:t>Oct</a:t>
            </a:r>
            <a:endParaRPr b="1" sz="1000"/>
          </a:p>
        </p:txBody>
      </p:sp>
      <p:sp>
        <p:nvSpPr>
          <p:cNvPr id="180" name="Google Shape;180;p23"/>
          <p:cNvSpPr txBox="1"/>
          <p:nvPr/>
        </p:nvSpPr>
        <p:spPr>
          <a:xfrm rot="-5400000">
            <a:off x="3972890" y="4417565"/>
            <a:ext cx="474600" cy="28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000"/>
              <a:t>Apr</a:t>
            </a:r>
            <a:endParaRPr b="1" sz="1000"/>
          </a:p>
        </p:txBody>
      </p:sp>
      <p:sp>
        <p:nvSpPr>
          <p:cNvPr id="181" name="Google Shape;181;p23"/>
          <p:cNvSpPr/>
          <p:nvPr/>
        </p:nvSpPr>
        <p:spPr>
          <a:xfrm>
            <a:off x="7157400" y="1847153"/>
            <a:ext cx="1851600" cy="24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1800">
                <a:latin typeface="Lato"/>
                <a:ea typeface="Lato"/>
                <a:cs typeface="Lato"/>
                <a:sym typeface="Lato"/>
              </a:rPr>
              <a:t>Hypothesis not proved.</a:t>
            </a:r>
            <a:endParaRPr b="1" i="1" sz="1800">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Although there is an increase during june 2014, there are other months that have a higher number of drunk drivers</a:t>
            </a:r>
            <a:endParaRPr>
              <a:latin typeface="Lato"/>
              <a:ea typeface="Lato"/>
              <a:cs typeface="Lato"/>
              <a:sym typeface="Lato"/>
            </a:endParaRPr>
          </a:p>
        </p:txBody>
      </p:sp>
      <p:sp>
        <p:nvSpPr>
          <p:cNvPr id="182" name="Google Shape;182;p23"/>
          <p:cNvSpPr/>
          <p:nvPr/>
        </p:nvSpPr>
        <p:spPr>
          <a:xfrm>
            <a:off x="159300" y="1826303"/>
            <a:ext cx="1807500" cy="244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i="1" lang="en" sz="1800">
                <a:solidFill>
                  <a:schemeClr val="dk2"/>
                </a:solidFill>
                <a:latin typeface="Lato"/>
                <a:ea typeface="Lato"/>
                <a:cs typeface="Lato"/>
                <a:sym typeface="Lato"/>
              </a:rPr>
              <a:t>Hypothesis:</a:t>
            </a:r>
            <a:endParaRPr b="1" i="1" sz="1800">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World Cup games increase the number of drunk drivers vs . the rest of the months </a:t>
            </a:r>
            <a:endParaRPr>
              <a:latin typeface="Lato"/>
              <a:ea typeface="Lato"/>
              <a:cs typeface="Lato"/>
              <a:sym typeface="Lato"/>
            </a:endParaRPr>
          </a:p>
        </p:txBody>
      </p:sp>
      <p:sp>
        <p:nvSpPr>
          <p:cNvPr id="183" name="Google Shape;183;p23"/>
          <p:cNvSpPr txBox="1"/>
          <p:nvPr>
            <p:ph type="title"/>
          </p:nvPr>
        </p:nvSpPr>
        <p:spPr>
          <a:xfrm>
            <a:off x="321150" y="1007100"/>
            <a:ext cx="834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rPr>
              <a:t>Do soccer games have an impact in local DUI detentions in MTY?</a:t>
            </a:r>
            <a:endParaRPr sz="1800">
              <a:solidFill>
                <a:srgbClr val="38761D"/>
              </a:solidFill>
            </a:endParaRPr>
          </a:p>
          <a:p>
            <a:pPr indent="0" lvl="0" marL="0" rtl="0" algn="l">
              <a:spcBef>
                <a:spcPts val="0"/>
              </a:spcBef>
              <a:spcAft>
                <a:spcPts val="0"/>
              </a:spcAft>
              <a:buNone/>
            </a:pPr>
            <a:r>
              <a:rPr lang="en" sz="1800">
                <a:solidFill>
                  <a:srgbClr val="38761D"/>
                </a:solidFill>
              </a:rPr>
              <a:t> </a:t>
            </a:r>
            <a:endParaRPr sz="1800">
              <a:solidFill>
                <a:srgbClr val="38761D"/>
              </a:solidFill>
            </a:endParaRPr>
          </a:p>
        </p:txBody>
      </p:sp>
      <p:sp>
        <p:nvSpPr>
          <p:cNvPr id="184" name="Google Shape;184;p23"/>
          <p:cNvSpPr/>
          <p:nvPr/>
        </p:nvSpPr>
        <p:spPr>
          <a:xfrm rot="5400000">
            <a:off x="898375" y="2917290"/>
            <a:ext cx="2446200" cy="2115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
          <p:cNvSpPr/>
          <p:nvPr/>
        </p:nvSpPr>
        <p:spPr>
          <a:xfrm rot="5400000">
            <a:off x="5708825" y="2964490"/>
            <a:ext cx="2446200" cy="2115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321150" y="1007100"/>
            <a:ext cx="834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rPr>
              <a:t>Do soccer games have an impact in local DUI detentions in MTY?</a:t>
            </a:r>
            <a:endParaRPr sz="1800">
              <a:solidFill>
                <a:srgbClr val="38761D"/>
              </a:solidFill>
            </a:endParaRPr>
          </a:p>
          <a:p>
            <a:pPr indent="0" lvl="0" marL="0" rtl="0" algn="l">
              <a:spcBef>
                <a:spcPts val="0"/>
              </a:spcBef>
              <a:spcAft>
                <a:spcPts val="0"/>
              </a:spcAft>
              <a:buNone/>
            </a:pPr>
            <a:r>
              <a:rPr lang="en" sz="1800">
                <a:solidFill>
                  <a:srgbClr val="38761D"/>
                </a:solidFill>
              </a:rPr>
              <a:t> </a:t>
            </a:r>
            <a:endParaRPr sz="1800">
              <a:solidFill>
                <a:srgbClr val="38761D"/>
              </a:solidFill>
            </a:endParaRPr>
          </a:p>
        </p:txBody>
      </p:sp>
      <p:sp>
        <p:nvSpPr>
          <p:cNvPr id="191" name="Google Shape;191;p24"/>
          <p:cNvSpPr txBox="1"/>
          <p:nvPr>
            <p:ph type="title"/>
          </p:nvPr>
        </p:nvSpPr>
        <p:spPr>
          <a:xfrm>
            <a:off x="311700" y="4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rgbClr val="6AA84F"/>
                </a:solidFill>
              </a:rPr>
              <a:t>Data Analysis &amp; Discussion</a:t>
            </a:r>
            <a:endParaRPr sz="1400">
              <a:solidFill>
                <a:srgbClr val="6AA84F"/>
              </a:solidFill>
            </a:endParaRPr>
          </a:p>
          <a:p>
            <a:pPr indent="0" lvl="0" marL="0" rtl="0" algn="l">
              <a:spcBef>
                <a:spcPts val="0"/>
              </a:spcBef>
              <a:spcAft>
                <a:spcPts val="0"/>
              </a:spcAft>
              <a:buNone/>
            </a:pPr>
            <a:r>
              <a:t/>
            </a:r>
            <a:endParaRPr>
              <a:solidFill>
                <a:srgbClr val="6AA84F"/>
              </a:solidFill>
            </a:endParaRPr>
          </a:p>
        </p:txBody>
      </p:sp>
      <p:sp>
        <p:nvSpPr>
          <p:cNvPr id="192" name="Google Shape;192;p24"/>
          <p:cNvSpPr txBox="1"/>
          <p:nvPr/>
        </p:nvSpPr>
        <p:spPr>
          <a:xfrm>
            <a:off x="2920375" y="1579829"/>
            <a:ext cx="36699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ato"/>
                <a:ea typeface="Lato"/>
                <a:cs typeface="Lato"/>
                <a:sym typeface="Lato"/>
              </a:rPr>
              <a:t>Average drunk drivers when MX loses vs. when MX wins </a:t>
            </a:r>
            <a:r>
              <a:rPr b="1" lang="en" sz="1000">
                <a:solidFill>
                  <a:srgbClr val="666666"/>
                </a:solidFill>
                <a:latin typeface="Lato"/>
                <a:ea typeface="Lato"/>
                <a:cs typeface="Lato"/>
                <a:sym typeface="Lato"/>
              </a:rPr>
              <a:t>(2013 - 2014)</a:t>
            </a:r>
            <a:endParaRPr b="1" sz="1000">
              <a:solidFill>
                <a:srgbClr val="666666"/>
              </a:solidFill>
              <a:latin typeface="Lato"/>
              <a:ea typeface="Lato"/>
              <a:cs typeface="Lato"/>
              <a:sym typeface="Lato"/>
            </a:endParaRPr>
          </a:p>
        </p:txBody>
      </p:sp>
      <p:pic>
        <p:nvPicPr>
          <p:cNvPr id="193" name="Google Shape;193;p24"/>
          <p:cNvPicPr preferRelativeResize="0"/>
          <p:nvPr/>
        </p:nvPicPr>
        <p:blipFill rotWithShape="1">
          <a:blip r:embed="rId3">
            <a:alphaModFix/>
          </a:blip>
          <a:srcRect b="0" l="0" r="7484" t="11079"/>
          <a:stretch/>
        </p:blipFill>
        <p:spPr>
          <a:xfrm>
            <a:off x="2362400" y="1944479"/>
            <a:ext cx="4303800" cy="2757800"/>
          </a:xfrm>
          <a:prstGeom prst="rect">
            <a:avLst/>
          </a:prstGeom>
          <a:noFill/>
          <a:ln>
            <a:noFill/>
          </a:ln>
        </p:spPr>
      </p:pic>
      <p:sp>
        <p:nvSpPr>
          <p:cNvPr id="194" name="Google Shape;194;p24"/>
          <p:cNvSpPr/>
          <p:nvPr/>
        </p:nvSpPr>
        <p:spPr>
          <a:xfrm>
            <a:off x="7157400" y="1865625"/>
            <a:ext cx="1851600" cy="236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1800">
                <a:latin typeface="Lato"/>
                <a:ea typeface="Lato"/>
                <a:cs typeface="Lato"/>
                <a:sym typeface="Lato"/>
              </a:rPr>
              <a:t>Hypothesis not refuted.</a:t>
            </a:r>
            <a:endParaRPr b="1" i="1" sz="1800">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 number of drunk drivers when Mexico wins a match increases by 6%</a:t>
            </a:r>
            <a:endParaRPr>
              <a:latin typeface="Lato"/>
              <a:ea typeface="Lato"/>
              <a:cs typeface="Lato"/>
              <a:sym typeface="Lato"/>
            </a:endParaRPr>
          </a:p>
        </p:txBody>
      </p:sp>
      <p:sp>
        <p:nvSpPr>
          <p:cNvPr id="195" name="Google Shape;195;p24"/>
          <p:cNvSpPr/>
          <p:nvPr/>
        </p:nvSpPr>
        <p:spPr>
          <a:xfrm>
            <a:off x="159300" y="1782625"/>
            <a:ext cx="1807500" cy="244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i="1" lang="en" sz="1800">
                <a:solidFill>
                  <a:schemeClr val="dk2"/>
                </a:solidFill>
                <a:latin typeface="Lato"/>
                <a:ea typeface="Lato"/>
                <a:cs typeface="Lato"/>
                <a:sym typeface="Lato"/>
              </a:rPr>
              <a:t>Hypothesis:</a:t>
            </a:r>
            <a:endParaRPr b="1" i="1" sz="1800">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When Mexico wins the number of drunk drivers increases</a:t>
            </a:r>
            <a:endParaRPr>
              <a:latin typeface="Lato"/>
              <a:ea typeface="Lato"/>
              <a:cs typeface="Lato"/>
              <a:sym typeface="Lato"/>
            </a:endParaRPr>
          </a:p>
        </p:txBody>
      </p:sp>
      <p:sp>
        <p:nvSpPr>
          <p:cNvPr id="196" name="Google Shape;196;p24"/>
          <p:cNvSpPr/>
          <p:nvPr/>
        </p:nvSpPr>
        <p:spPr>
          <a:xfrm rot="5400000">
            <a:off x="898375" y="2917290"/>
            <a:ext cx="2446200" cy="2115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rot="5400000">
            <a:off x="5708825" y="2964490"/>
            <a:ext cx="2446200" cy="2115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5"/>
          <p:cNvSpPr/>
          <p:nvPr/>
        </p:nvSpPr>
        <p:spPr>
          <a:xfrm>
            <a:off x="7080900" y="1826300"/>
            <a:ext cx="2010300" cy="246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1800">
                <a:latin typeface="Lato"/>
                <a:ea typeface="Lato"/>
                <a:cs typeface="Lato"/>
                <a:sym typeface="Lato"/>
              </a:rPr>
              <a:t>Hypothesis not proved.</a:t>
            </a:r>
            <a:endParaRPr>
              <a:latin typeface="Lato"/>
              <a:ea typeface="Lato"/>
              <a:cs typeface="Lato"/>
              <a:sym typeface="Lato"/>
            </a:endParaRPr>
          </a:p>
          <a:p>
            <a:pPr indent="0" lvl="0" marL="0" rtl="0" algn="l">
              <a:spcBef>
                <a:spcPts val="0"/>
              </a:spcBef>
              <a:spcAft>
                <a:spcPts val="0"/>
              </a:spcAft>
              <a:buNone/>
            </a:pPr>
            <a:r>
              <a:t/>
            </a:r>
            <a:endParaRPr sz="1300">
              <a:solidFill>
                <a:schemeClr val="dk2"/>
              </a:solidFill>
              <a:latin typeface="Lato"/>
              <a:ea typeface="Lato"/>
              <a:cs typeface="Lato"/>
              <a:sym typeface="Lato"/>
            </a:endParaRPr>
          </a:p>
          <a:p>
            <a:pPr indent="0" lvl="0" marL="0" rtl="0" algn="l">
              <a:spcBef>
                <a:spcPts val="0"/>
              </a:spcBef>
              <a:spcAft>
                <a:spcPts val="0"/>
              </a:spcAft>
              <a:buNone/>
            </a:pPr>
            <a:r>
              <a:rPr lang="en" sz="1300">
                <a:solidFill>
                  <a:schemeClr val="dk2"/>
                </a:solidFill>
                <a:latin typeface="Lato"/>
                <a:ea typeface="Lato"/>
                <a:cs typeface="Lato"/>
                <a:sym typeface="Lato"/>
              </a:rPr>
              <a:t>When it is game day, the event does not seem to be a factor in the increase of ER emergencies. Even though one day it shows spikes, in the other game day there are actually less emergencies. </a:t>
            </a:r>
            <a:endParaRPr sz="1300">
              <a:solidFill>
                <a:schemeClr val="dk2"/>
              </a:solidFill>
              <a:latin typeface="Lato"/>
              <a:ea typeface="Lato"/>
              <a:cs typeface="Lato"/>
              <a:sym typeface="Lato"/>
            </a:endParaRPr>
          </a:p>
        </p:txBody>
      </p:sp>
      <p:sp>
        <p:nvSpPr>
          <p:cNvPr id="203" name="Google Shape;203;p25"/>
          <p:cNvSpPr/>
          <p:nvPr/>
        </p:nvSpPr>
        <p:spPr>
          <a:xfrm>
            <a:off x="159300" y="1826350"/>
            <a:ext cx="1807500" cy="239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i="1" lang="en" sz="1800">
                <a:solidFill>
                  <a:schemeClr val="dk2"/>
                </a:solidFill>
                <a:latin typeface="Lato"/>
                <a:ea typeface="Lato"/>
                <a:cs typeface="Lato"/>
                <a:sym typeface="Lato"/>
              </a:rPr>
              <a:t>Hypothesis:</a:t>
            </a:r>
            <a:endParaRPr b="1" i="1" sz="1800">
              <a:latin typeface="Lato"/>
              <a:ea typeface="Lato"/>
              <a:cs typeface="Lato"/>
              <a:sym typeface="Lato"/>
            </a:endParaRPr>
          </a:p>
          <a:p>
            <a:pPr indent="0" lvl="0" marL="0" rtl="0" algn="l">
              <a:spcBef>
                <a:spcPts val="0"/>
              </a:spcBef>
              <a:spcAft>
                <a:spcPts val="0"/>
              </a:spcAft>
              <a:buNone/>
            </a:pPr>
            <a:r>
              <a:rPr lang="en">
                <a:solidFill>
                  <a:schemeClr val="dk2"/>
                </a:solidFill>
                <a:latin typeface="Lato"/>
                <a:ea typeface="Lato"/>
                <a:cs typeface="Lato"/>
                <a:sym typeface="Lato"/>
              </a:rPr>
              <a:t>“Liguilla” games increase the number of ER emergencies vs . when there is no game.</a:t>
            </a:r>
            <a:endParaRPr sz="1300">
              <a:latin typeface="Lato"/>
              <a:ea typeface="Lato"/>
              <a:cs typeface="Lato"/>
              <a:sym typeface="Lato"/>
            </a:endParaRPr>
          </a:p>
        </p:txBody>
      </p:sp>
      <p:sp>
        <p:nvSpPr>
          <p:cNvPr id="204" name="Google Shape;204;p25"/>
          <p:cNvSpPr txBox="1"/>
          <p:nvPr>
            <p:ph type="title"/>
          </p:nvPr>
        </p:nvSpPr>
        <p:spPr>
          <a:xfrm>
            <a:off x="321150" y="1007100"/>
            <a:ext cx="834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rPr>
              <a:t>Do soccer matches have an impact in ER emergencies?</a:t>
            </a:r>
            <a:endParaRPr sz="1800">
              <a:solidFill>
                <a:srgbClr val="38761D"/>
              </a:solidFill>
            </a:endParaRPr>
          </a:p>
          <a:p>
            <a:pPr indent="0" lvl="0" marL="0" rtl="0" algn="l">
              <a:spcBef>
                <a:spcPts val="0"/>
              </a:spcBef>
              <a:spcAft>
                <a:spcPts val="0"/>
              </a:spcAft>
              <a:buNone/>
            </a:pPr>
            <a:r>
              <a:rPr lang="en" sz="1800">
                <a:solidFill>
                  <a:srgbClr val="38761D"/>
                </a:solidFill>
              </a:rPr>
              <a:t> </a:t>
            </a:r>
            <a:endParaRPr sz="1800">
              <a:solidFill>
                <a:srgbClr val="38761D"/>
              </a:solidFill>
            </a:endParaRPr>
          </a:p>
        </p:txBody>
      </p:sp>
      <p:sp>
        <p:nvSpPr>
          <p:cNvPr id="205" name="Google Shape;205;p25"/>
          <p:cNvSpPr/>
          <p:nvPr/>
        </p:nvSpPr>
        <p:spPr>
          <a:xfrm rot="5400000">
            <a:off x="898375" y="2917290"/>
            <a:ext cx="2446200" cy="2115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p:nvPr/>
        </p:nvSpPr>
        <p:spPr>
          <a:xfrm rot="5400000">
            <a:off x="5708825" y="2964490"/>
            <a:ext cx="2446200" cy="2115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25"/>
          <p:cNvPicPr preferRelativeResize="0"/>
          <p:nvPr/>
        </p:nvPicPr>
        <p:blipFill rotWithShape="1">
          <a:blip r:embed="rId3">
            <a:alphaModFix/>
          </a:blip>
          <a:srcRect b="4085" l="6514" r="7537" t="6898"/>
          <a:stretch/>
        </p:blipFill>
        <p:spPr>
          <a:xfrm>
            <a:off x="2356900" y="1619675"/>
            <a:ext cx="4339600" cy="2996275"/>
          </a:xfrm>
          <a:prstGeom prst="rect">
            <a:avLst/>
          </a:prstGeom>
          <a:noFill/>
          <a:ln>
            <a:noFill/>
          </a:ln>
        </p:spPr>
      </p:pic>
      <p:sp>
        <p:nvSpPr>
          <p:cNvPr id="208" name="Google Shape;208;p25"/>
          <p:cNvSpPr txBox="1"/>
          <p:nvPr/>
        </p:nvSpPr>
        <p:spPr>
          <a:xfrm>
            <a:off x="2658825" y="1353175"/>
            <a:ext cx="3936000" cy="31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b="1" lang="en" sz="1000">
                <a:solidFill>
                  <a:schemeClr val="dk2"/>
                </a:solidFill>
                <a:latin typeface="Lato"/>
                <a:ea typeface="Lato"/>
                <a:cs typeface="Lato"/>
                <a:sym typeface="Lato"/>
              </a:rPr>
              <a:t>Medical Emergencies in Nuevo León in May </a:t>
            </a:r>
            <a:r>
              <a:rPr b="1" lang="en" sz="1000">
                <a:solidFill>
                  <a:srgbClr val="666666"/>
                </a:solidFill>
                <a:latin typeface="Lato"/>
                <a:ea typeface="Lato"/>
                <a:cs typeface="Lato"/>
                <a:sym typeface="Lato"/>
              </a:rPr>
              <a:t>2013</a:t>
            </a:r>
            <a:endParaRPr b="1" sz="1000">
              <a:solidFill>
                <a:srgbClr val="666666"/>
              </a:solidFill>
              <a:latin typeface="Lato"/>
              <a:ea typeface="Lato"/>
              <a:cs typeface="Lato"/>
              <a:sym typeface="Lato"/>
            </a:endParaRPr>
          </a:p>
          <a:p>
            <a:pPr indent="0" lvl="0" marL="0" rtl="0" algn="ctr">
              <a:spcBef>
                <a:spcPts val="0"/>
              </a:spcBef>
              <a:spcAft>
                <a:spcPts val="0"/>
              </a:spcAft>
              <a:buNone/>
            </a:pPr>
            <a:r>
              <a:t/>
            </a:r>
            <a:endParaRPr b="1" sz="1000">
              <a:solidFill>
                <a:srgbClr val="999999"/>
              </a:solidFill>
              <a:latin typeface="Lato"/>
              <a:ea typeface="Lato"/>
              <a:cs typeface="Lato"/>
              <a:sym typeface="Lato"/>
            </a:endParaRPr>
          </a:p>
        </p:txBody>
      </p:sp>
      <p:sp>
        <p:nvSpPr>
          <p:cNvPr id="209" name="Google Shape;209;p25"/>
          <p:cNvSpPr txBox="1"/>
          <p:nvPr>
            <p:ph type="title"/>
          </p:nvPr>
        </p:nvSpPr>
        <p:spPr>
          <a:xfrm>
            <a:off x="311700" y="4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rgbClr val="6AA84F"/>
                </a:solidFill>
              </a:rPr>
              <a:t>Data Analysis &amp; Discussion</a:t>
            </a:r>
            <a:endParaRPr sz="1400">
              <a:solidFill>
                <a:srgbClr val="6AA84F"/>
              </a:solidFill>
            </a:endParaRPr>
          </a:p>
          <a:p>
            <a:pPr indent="0" lvl="0" marL="0" rtl="0" algn="l">
              <a:spcBef>
                <a:spcPts val="0"/>
              </a:spcBef>
              <a:spcAft>
                <a:spcPts val="0"/>
              </a:spcAft>
              <a:buNone/>
            </a:pPr>
            <a:r>
              <a:t/>
            </a:r>
            <a:endParaRPr>
              <a:solidFill>
                <a:srgbClr val="6AA84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6"/>
          <p:cNvSpPr/>
          <p:nvPr/>
        </p:nvSpPr>
        <p:spPr>
          <a:xfrm>
            <a:off x="7080900" y="1826300"/>
            <a:ext cx="2010300" cy="246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1800">
                <a:latin typeface="Lato"/>
                <a:ea typeface="Lato"/>
                <a:cs typeface="Lato"/>
                <a:sym typeface="Lato"/>
              </a:rPr>
              <a:t>Hypothesis not proved.</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300">
                <a:solidFill>
                  <a:schemeClr val="dk2"/>
                </a:solidFill>
                <a:latin typeface="Lato"/>
                <a:ea typeface="Lato"/>
                <a:cs typeface="Lato"/>
                <a:sym typeface="Lato"/>
              </a:rPr>
              <a:t>When it is game day, the event does not seem to be a factor in the increase of ER emergencies. </a:t>
            </a:r>
            <a:endParaRPr sz="1300">
              <a:solidFill>
                <a:schemeClr val="dk2"/>
              </a:solidFill>
              <a:latin typeface="Lato"/>
              <a:ea typeface="Lato"/>
              <a:cs typeface="Lato"/>
              <a:sym typeface="Lato"/>
            </a:endParaRPr>
          </a:p>
        </p:txBody>
      </p:sp>
      <p:sp>
        <p:nvSpPr>
          <p:cNvPr id="215" name="Google Shape;215;p26"/>
          <p:cNvSpPr/>
          <p:nvPr/>
        </p:nvSpPr>
        <p:spPr>
          <a:xfrm>
            <a:off x="159300" y="1826350"/>
            <a:ext cx="1807500" cy="239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i="1" lang="en" sz="1800">
                <a:solidFill>
                  <a:schemeClr val="dk2"/>
                </a:solidFill>
                <a:latin typeface="Lato"/>
                <a:ea typeface="Lato"/>
                <a:cs typeface="Lato"/>
                <a:sym typeface="Lato"/>
              </a:rPr>
              <a:t>Hypothesis:</a:t>
            </a:r>
            <a:endParaRPr b="1" i="1" sz="18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solidFill>
                  <a:schemeClr val="dk2"/>
                </a:solidFill>
                <a:latin typeface="Lato"/>
                <a:ea typeface="Lato"/>
                <a:cs typeface="Lato"/>
                <a:sym typeface="Lato"/>
              </a:rPr>
              <a:t>“Liguilla” games increase the number of ER emergencies vs . when there is no game.</a:t>
            </a:r>
            <a:endParaRPr sz="1300">
              <a:latin typeface="Lato"/>
              <a:ea typeface="Lato"/>
              <a:cs typeface="Lato"/>
              <a:sym typeface="Lato"/>
            </a:endParaRPr>
          </a:p>
        </p:txBody>
      </p:sp>
      <p:sp>
        <p:nvSpPr>
          <p:cNvPr id="216" name="Google Shape;216;p26"/>
          <p:cNvSpPr txBox="1"/>
          <p:nvPr>
            <p:ph type="title"/>
          </p:nvPr>
        </p:nvSpPr>
        <p:spPr>
          <a:xfrm>
            <a:off x="321150" y="1007100"/>
            <a:ext cx="834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rPr>
              <a:t>Do soccer matches have an impact in ER emergencies?</a:t>
            </a:r>
            <a:endParaRPr sz="1800">
              <a:solidFill>
                <a:srgbClr val="38761D"/>
              </a:solidFill>
            </a:endParaRPr>
          </a:p>
          <a:p>
            <a:pPr indent="0" lvl="0" marL="0" rtl="0" algn="l">
              <a:spcBef>
                <a:spcPts val="0"/>
              </a:spcBef>
              <a:spcAft>
                <a:spcPts val="0"/>
              </a:spcAft>
              <a:buNone/>
            </a:pPr>
            <a:r>
              <a:rPr lang="en" sz="1800">
                <a:solidFill>
                  <a:srgbClr val="38761D"/>
                </a:solidFill>
              </a:rPr>
              <a:t> </a:t>
            </a:r>
            <a:endParaRPr sz="1800">
              <a:solidFill>
                <a:srgbClr val="38761D"/>
              </a:solidFill>
            </a:endParaRPr>
          </a:p>
        </p:txBody>
      </p:sp>
      <p:sp>
        <p:nvSpPr>
          <p:cNvPr id="217" name="Google Shape;217;p26"/>
          <p:cNvSpPr/>
          <p:nvPr/>
        </p:nvSpPr>
        <p:spPr>
          <a:xfrm rot="5400000">
            <a:off x="898375" y="2917290"/>
            <a:ext cx="2446200" cy="2115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rot="5400000">
            <a:off x="5708825" y="2964490"/>
            <a:ext cx="2446200" cy="2115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txBox="1"/>
          <p:nvPr/>
        </p:nvSpPr>
        <p:spPr>
          <a:xfrm>
            <a:off x="2658825" y="1353175"/>
            <a:ext cx="3936000" cy="31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latin typeface="Lato"/>
                <a:ea typeface="Lato"/>
                <a:cs typeface="Lato"/>
                <a:sym typeface="Lato"/>
              </a:rPr>
              <a:t>Medical Emergencies in Nuevo León in December </a:t>
            </a:r>
            <a:r>
              <a:rPr b="1" lang="en" sz="1000">
                <a:solidFill>
                  <a:srgbClr val="666666"/>
                </a:solidFill>
                <a:latin typeface="Lato"/>
                <a:ea typeface="Lato"/>
                <a:cs typeface="Lato"/>
                <a:sym typeface="Lato"/>
              </a:rPr>
              <a:t>2017</a:t>
            </a:r>
            <a:endParaRPr b="1" sz="1000">
              <a:solidFill>
                <a:srgbClr val="666666"/>
              </a:solidFill>
              <a:latin typeface="Lato"/>
              <a:ea typeface="Lato"/>
              <a:cs typeface="Lato"/>
              <a:sym typeface="Lato"/>
            </a:endParaRPr>
          </a:p>
          <a:p>
            <a:pPr indent="0" lvl="0" marL="0" rtl="0" algn="ctr">
              <a:spcBef>
                <a:spcPts val="0"/>
              </a:spcBef>
              <a:spcAft>
                <a:spcPts val="0"/>
              </a:spcAft>
              <a:buNone/>
            </a:pPr>
            <a:r>
              <a:t/>
            </a:r>
            <a:endParaRPr b="1" sz="1000">
              <a:solidFill>
                <a:srgbClr val="999999"/>
              </a:solidFill>
              <a:latin typeface="Lato"/>
              <a:ea typeface="Lato"/>
              <a:cs typeface="Lato"/>
              <a:sym typeface="Lato"/>
            </a:endParaRPr>
          </a:p>
        </p:txBody>
      </p:sp>
      <p:sp>
        <p:nvSpPr>
          <p:cNvPr id="220" name="Google Shape;220;p26"/>
          <p:cNvSpPr txBox="1"/>
          <p:nvPr>
            <p:ph type="title"/>
          </p:nvPr>
        </p:nvSpPr>
        <p:spPr>
          <a:xfrm>
            <a:off x="311700" y="4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rgbClr val="6AA84F"/>
                </a:solidFill>
              </a:rPr>
              <a:t>Data Analysis &amp; Discussion</a:t>
            </a:r>
            <a:endParaRPr sz="1400">
              <a:solidFill>
                <a:srgbClr val="6AA84F"/>
              </a:solidFill>
            </a:endParaRPr>
          </a:p>
          <a:p>
            <a:pPr indent="0" lvl="0" marL="0" rtl="0" algn="l">
              <a:spcBef>
                <a:spcPts val="0"/>
              </a:spcBef>
              <a:spcAft>
                <a:spcPts val="0"/>
              </a:spcAft>
              <a:buNone/>
            </a:pPr>
            <a:r>
              <a:t/>
            </a:r>
            <a:endParaRPr>
              <a:solidFill>
                <a:srgbClr val="6AA84F"/>
              </a:solidFill>
            </a:endParaRPr>
          </a:p>
        </p:txBody>
      </p:sp>
      <p:pic>
        <p:nvPicPr>
          <p:cNvPr id="221" name="Google Shape;221;p26"/>
          <p:cNvPicPr preferRelativeResize="0"/>
          <p:nvPr/>
        </p:nvPicPr>
        <p:blipFill rotWithShape="1">
          <a:blip r:embed="rId3">
            <a:alphaModFix/>
          </a:blip>
          <a:srcRect b="0" l="3874" r="6639" t="6725"/>
          <a:stretch/>
        </p:blipFill>
        <p:spPr>
          <a:xfrm>
            <a:off x="2411925" y="1625475"/>
            <a:ext cx="4229575" cy="293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321150" y="1007100"/>
            <a:ext cx="834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rPr>
              <a:t>Do soccer games have an impact in deaths by state?</a:t>
            </a:r>
            <a:endParaRPr sz="1800">
              <a:solidFill>
                <a:srgbClr val="38761D"/>
              </a:solidFill>
            </a:endParaRPr>
          </a:p>
          <a:p>
            <a:pPr indent="0" lvl="0" marL="0" rtl="0" algn="l">
              <a:spcBef>
                <a:spcPts val="0"/>
              </a:spcBef>
              <a:spcAft>
                <a:spcPts val="0"/>
              </a:spcAft>
              <a:buNone/>
            </a:pPr>
            <a:r>
              <a:rPr lang="en" sz="1800">
                <a:solidFill>
                  <a:srgbClr val="38761D"/>
                </a:solidFill>
              </a:rPr>
              <a:t> </a:t>
            </a:r>
            <a:endParaRPr sz="1800">
              <a:solidFill>
                <a:srgbClr val="38761D"/>
              </a:solidFill>
            </a:endParaRPr>
          </a:p>
        </p:txBody>
      </p:sp>
      <p:sp>
        <p:nvSpPr>
          <p:cNvPr id="227" name="Google Shape;227;p27"/>
          <p:cNvSpPr txBox="1"/>
          <p:nvPr>
            <p:ph type="title"/>
          </p:nvPr>
        </p:nvSpPr>
        <p:spPr>
          <a:xfrm>
            <a:off x="311700" y="4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rgbClr val="6AA84F"/>
                </a:solidFill>
              </a:rPr>
              <a:t>Data Analysis &amp; Discussion</a:t>
            </a:r>
            <a:endParaRPr sz="1400">
              <a:solidFill>
                <a:srgbClr val="6AA84F"/>
              </a:solidFill>
            </a:endParaRPr>
          </a:p>
          <a:p>
            <a:pPr indent="0" lvl="0" marL="0" rtl="0" algn="l">
              <a:spcBef>
                <a:spcPts val="0"/>
              </a:spcBef>
              <a:spcAft>
                <a:spcPts val="0"/>
              </a:spcAft>
              <a:buNone/>
            </a:pPr>
            <a:r>
              <a:t/>
            </a:r>
            <a:endParaRPr>
              <a:solidFill>
                <a:srgbClr val="6AA84F"/>
              </a:solidFill>
            </a:endParaRPr>
          </a:p>
        </p:txBody>
      </p:sp>
      <p:sp>
        <p:nvSpPr>
          <p:cNvPr id="228" name="Google Shape;228;p27"/>
          <p:cNvSpPr/>
          <p:nvPr/>
        </p:nvSpPr>
        <p:spPr>
          <a:xfrm>
            <a:off x="7157400" y="1865625"/>
            <a:ext cx="1851600" cy="236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1800">
                <a:latin typeface="Lato"/>
                <a:ea typeface="Lato"/>
                <a:cs typeface="Lato"/>
                <a:sym typeface="Lato"/>
              </a:rPr>
              <a:t>Hypothesis not refuted</a:t>
            </a:r>
            <a:endParaRPr b="1" i="1" sz="1800">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 distribution when there is and there is not a game is constant; therefore, the effects of the event need further analysis.</a:t>
            </a:r>
            <a:endParaRPr>
              <a:latin typeface="Lato"/>
              <a:ea typeface="Lato"/>
              <a:cs typeface="Lato"/>
              <a:sym typeface="Lato"/>
            </a:endParaRPr>
          </a:p>
        </p:txBody>
      </p:sp>
      <p:sp>
        <p:nvSpPr>
          <p:cNvPr id="229" name="Google Shape;229;p27"/>
          <p:cNvSpPr/>
          <p:nvPr/>
        </p:nvSpPr>
        <p:spPr>
          <a:xfrm>
            <a:off x="159300" y="1782625"/>
            <a:ext cx="1807500" cy="244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i="1" lang="en" sz="1800">
                <a:solidFill>
                  <a:schemeClr val="dk2"/>
                </a:solidFill>
                <a:latin typeface="Lato"/>
                <a:ea typeface="Lato"/>
                <a:cs typeface="Lato"/>
                <a:sym typeface="Lato"/>
              </a:rPr>
              <a:t>Hypothesis:</a:t>
            </a:r>
            <a:endParaRPr b="1" i="1" sz="1800">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Homicides increase nationwide during the season</a:t>
            </a:r>
            <a:endParaRPr>
              <a:latin typeface="Lato"/>
              <a:ea typeface="Lato"/>
              <a:cs typeface="Lato"/>
              <a:sym typeface="Lato"/>
            </a:endParaRPr>
          </a:p>
        </p:txBody>
      </p:sp>
      <p:sp>
        <p:nvSpPr>
          <p:cNvPr id="230" name="Google Shape;230;p27"/>
          <p:cNvSpPr/>
          <p:nvPr/>
        </p:nvSpPr>
        <p:spPr>
          <a:xfrm rot="5400000">
            <a:off x="898375" y="2917290"/>
            <a:ext cx="2446200" cy="2115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rot="5400000">
            <a:off x="5708825" y="2964490"/>
            <a:ext cx="2446200" cy="2115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2" name="Google Shape;232;p27"/>
          <p:cNvPicPr preferRelativeResize="0"/>
          <p:nvPr/>
        </p:nvPicPr>
        <p:blipFill>
          <a:blip r:embed="rId3">
            <a:alphaModFix/>
          </a:blip>
          <a:stretch>
            <a:fillRect/>
          </a:stretch>
        </p:blipFill>
        <p:spPr>
          <a:xfrm>
            <a:off x="2277225" y="1511475"/>
            <a:ext cx="4498938" cy="2988505"/>
          </a:xfrm>
          <a:prstGeom prst="rect">
            <a:avLst/>
          </a:prstGeom>
          <a:noFill/>
          <a:ln>
            <a:noFill/>
          </a:ln>
        </p:spPr>
      </p:pic>
      <p:pic>
        <p:nvPicPr>
          <p:cNvPr id="233" name="Google Shape;233;p27"/>
          <p:cNvPicPr preferRelativeResize="0"/>
          <p:nvPr/>
        </p:nvPicPr>
        <p:blipFill>
          <a:blip r:embed="rId4">
            <a:alphaModFix/>
          </a:blip>
          <a:stretch>
            <a:fillRect/>
          </a:stretch>
        </p:blipFill>
        <p:spPr>
          <a:xfrm>
            <a:off x="7511997" y="520725"/>
            <a:ext cx="1142400" cy="901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321150" y="1007100"/>
            <a:ext cx="834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rPr>
              <a:t>Do soccer games have an impact in deaths by state?</a:t>
            </a:r>
            <a:endParaRPr sz="1800">
              <a:solidFill>
                <a:srgbClr val="38761D"/>
              </a:solidFill>
            </a:endParaRPr>
          </a:p>
          <a:p>
            <a:pPr indent="0" lvl="0" marL="0" rtl="0" algn="l">
              <a:spcBef>
                <a:spcPts val="0"/>
              </a:spcBef>
              <a:spcAft>
                <a:spcPts val="0"/>
              </a:spcAft>
              <a:buNone/>
            </a:pPr>
            <a:r>
              <a:rPr lang="en" sz="1800">
                <a:solidFill>
                  <a:srgbClr val="38761D"/>
                </a:solidFill>
              </a:rPr>
              <a:t> </a:t>
            </a:r>
            <a:endParaRPr sz="1800">
              <a:solidFill>
                <a:srgbClr val="38761D"/>
              </a:solidFill>
            </a:endParaRPr>
          </a:p>
        </p:txBody>
      </p:sp>
      <p:sp>
        <p:nvSpPr>
          <p:cNvPr id="239" name="Google Shape;239;p28"/>
          <p:cNvSpPr txBox="1"/>
          <p:nvPr>
            <p:ph type="title"/>
          </p:nvPr>
        </p:nvSpPr>
        <p:spPr>
          <a:xfrm>
            <a:off x="311700" y="4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rgbClr val="6AA84F"/>
                </a:solidFill>
              </a:rPr>
              <a:t>Data Analysis &amp; Discussion</a:t>
            </a:r>
            <a:endParaRPr sz="1400">
              <a:solidFill>
                <a:srgbClr val="6AA84F"/>
              </a:solidFill>
            </a:endParaRPr>
          </a:p>
          <a:p>
            <a:pPr indent="0" lvl="0" marL="0" rtl="0" algn="l">
              <a:spcBef>
                <a:spcPts val="0"/>
              </a:spcBef>
              <a:spcAft>
                <a:spcPts val="0"/>
              </a:spcAft>
              <a:buNone/>
            </a:pPr>
            <a:r>
              <a:t/>
            </a:r>
            <a:endParaRPr>
              <a:solidFill>
                <a:srgbClr val="6AA84F"/>
              </a:solidFill>
            </a:endParaRPr>
          </a:p>
        </p:txBody>
      </p:sp>
      <p:sp>
        <p:nvSpPr>
          <p:cNvPr id="240" name="Google Shape;240;p28"/>
          <p:cNvSpPr/>
          <p:nvPr/>
        </p:nvSpPr>
        <p:spPr>
          <a:xfrm>
            <a:off x="7157400" y="1865625"/>
            <a:ext cx="1851600" cy="236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1800">
                <a:latin typeface="Lato"/>
                <a:ea typeface="Lato"/>
                <a:cs typeface="Lato"/>
                <a:sym typeface="Lato"/>
              </a:rPr>
              <a:t>Hypothesis not refuted</a:t>
            </a:r>
            <a:endParaRPr b="1" i="1" sz="1800">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During the season, the distribution of deaths increases, is more varied and dense, however, it could also have 	the same distribution as not on game day. </a:t>
            </a:r>
            <a:endParaRPr>
              <a:latin typeface="Lato"/>
              <a:ea typeface="Lato"/>
              <a:cs typeface="Lato"/>
              <a:sym typeface="Lato"/>
            </a:endParaRPr>
          </a:p>
        </p:txBody>
      </p:sp>
      <p:sp>
        <p:nvSpPr>
          <p:cNvPr id="241" name="Google Shape;241;p28"/>
          <p:cNvSpPr/>
          <p:nvPr/>
        </p:nvSpPr>
        <p:spPr>
          <a:xfrm>
            <a:off x="159300" y="1782625"/>
            <a:ext cx="1807500" cy="244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i="1" lang="en" sz="1800">
                <a:solidFill>
                  <a:schemeClr val="dk2"/>
                </a:solidFill>
                <a:latin typeface="Lato"/>
                <a:ea typeface="Lato"/>
                <a:cs typeface="Lato"/>
                <a:sym typeface="Lato"/>
              </a:rPr>
              <a:t>Hypothesis:</a:t>
            </a:r>
            <a:endParaRPr b="1" i="1" sz="18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solidFill>
                  <a:schemeClr val="dk2"/>
                </a:solidFill>
                <a:latin typeface="Lato"/>
                <a:ea typeface="Lato"/>
                <a:cs typeface="Lato"/>
                <a:sym typeface="Lato"/>
              </a:rPr>
              <a:t>Accidents in transit increase nationwide during the season</a:t>
            </a:r>
            <a:endParaRPr>
              <a:latin typeface="Lato"/>
              <a:ea typeface="Lato"/>
              <a:cs typeface="Lato"/>
              <a:sym typeface="Lato"/>
            </a:endParaRPr>
          </a:p>
        </p:txBody>
      </p:sp>
      <p:sp>
        <p:nvSpPr>
          <p:cNvPr id="242" name="Google Shape;242;p28"/>
          <p:cNvSpPr/>
          <p:nvPr/>
        </p:nvSpPr>
        <p:spPr>
          <a:xfrm rot="5400000">
            <a:off x="898375" y="2917290"/>
            <a:ext cx="2446200" cy="2115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p:nvPr/>
        </p:nvSpPr>
        <p:spPr>
          <a:xfrm rot="5400000">
            <a:off x="5708825" y="2964490"/>
            <a:ext cx="2446200" cy="2115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4" name="Google Shape;244;p28"/>
          <p:cNvPicPr preferRelativeResize="0"/>
          <p:nvPr/>
        </p:nvPicPr>
        <p:blipFill>
          <a:blip r:embed="rId3">
            <a:alphaModFix/>
          </a:blip>
          <a:stretch>
            <a:fillRect/>
          </a:stretch>
        </p:blipFill>
        <p:spPr>
          <a:xfrm>
            <a:off x="2262625" y="1673184"/>
            <a:ext cx="4598950" cy="2665091"/>
          </a:xfrm>
          <a:prstGeom prst="rect">
            <a:avLst/>
          </a:prstGeom>
          <a:noFill/>
          <a:ln>
            <a:noFill/>
          </a:ln>
        </p:spPr>
      </p:pic>
      <p:pic>
        <p:nvPicPr>
          <p:cNvPr id="245" name="Google Shape;245;p28"/>
          <p:cNvPicPr preferRelativeResize="0"/>
          <p:nvPr/>
        </p:nvPicPr>
        <p:blipFill>
          <a:blip r:embed="rId4">
            <a:alphaModFix/>
          </a:blip>
          <a:stretch>
            <a:fillRect/>
          </a:stretch>
        </p:blipFill>
        <p:spPr>
          <a:xfrm>
            <a:off x="7511997" y="520725"/>
            <a:ext cx="1142400" cy="901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9"/>
          <p:cNvSpPr txBox="1"/>
          <p:nvPr>
            <p:ph idx="1" type="body"/>
          </p:nvPr>
        </p:nvSpPr>
        <p:spPr>
          <a:xfrm>
            <a:off x="214950" y="1007100"/>
            <a:ext cx="8420100" cy="3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1D1C1D"/>
              </a:solidFill>
              <a:highlight>
                <a:srgbClr val="FFFF00"/>
              </a:highlight>
            </a:endParaRPr>
          </a:p>
          <a:p>
            <a:pPr indent="-317500" lvl="0" marL="457200" rtl="0" algn="l">
              <a:spcBef>
                <a:spcPts val="1600"/>
              </a:spcBef>
              <a:spcAft>
                <a:spcPts val="0"/>
              </a:spcAft>
              <a:buClr>
                <a:srgbClr val="1D1C1D"/>
              </a:buClr>
              <a:buSzPts val="1400"/>
              <a:buChar char="●"/>
            </a:pPr>
            <a:r>
              <a:rPr lang="en" sz="1400">
                <a:solidFill>
                  <a:srgbClr val="1D1C1D"/>
                </a:solidFill>
                <a:highlight>
                  <a:srgbClr val="F8F8F8"/>
                </a:highlight>
              </a:rPr>
              <a:t>In our first hypothesis we thought that beer prices would increase during the  World Cup and </a:t>
            </a:r>
            <a:r>
              <a:rPr lang="en" sz="1400">
                <a:solidFill>
                  <a:srgbClr val="1D1C1D"/>
                </a:solidFill>
                <a:highlight>
                  <a:srgbClr val="F8F8F8"/>
                </a:highlight>
              </a:rPr>
              <a:t>Clasico</a:t>
            </a:r>
            <a:r>
              <a:rPr lang="en" sz="1400">
                <a:solidFill>
                  <a:srgbClr val="1D1C1D"/>
                </a:solidFill>
                <a:highlight>
                  <a:srgbClr val="F8F8F8"/>
                </a:highlight>
              </a:rPr>
              <a:t> de Mty,  but our findings show that they were lower that the average in other states. On a Mexican game week there is an increase of the beer inflations, although the density when there is no game is higher.</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Clr>
                <a:srgbClr val="1D1C1D"/>
              </a:buClr>
              <a:buSzPts val="1400"/>
              <a:buChar char="●"/>
            </a:pPr>
            <a:r>
              <a:rPr lang="en" sz="1400">
                <a:solidFill>
                  <a:srgbClr val="1D1C1D"/>
                </a:solidFill>
                <a:highlight>
                  <a:srgbClr val="F8F8F8"/>
                </a:highlight>
              </a:rPr>
              <a:t>In our second hypothesis  we thought there would be a high relationship between ER emergencies and soccer matches, it seems there </a:t>
            </a:r>
            <a:r>
              <a:rPr lang="en" sz="1400">
                <a:solidFill>
                  <a:srgbClr val="1D1C1D"/>
                </a:solidFill>
                <a:highlight>
                  <a:srgbClr val="F8F8F8"/>
                </a:highlight>
              </a:rPr>
              <a:t>isn't,</a:t>
            </a:r>
            <a:r>
              <a:rPr lang="en" sz="1400">
                <a:solidFill>
                  <a:srgbClr val="1D1C1D"/>
                </a:solidFill>
                <a:highlight>
                  <a:srgbClr val="F8F8F8"/>
                </a:highlight>
              </a:rPr>
              <a:t> just the normal spikes during the whole year. So by this we can s</a:t>
            </a:r>
            <a:r>
              <a:rPr lang="en" sz="1400">
                <a:solidFill>
                  <a:srgbClr val="1D1C1D"/>
                </a:solidFill>
                <a:highlight>
                  <a:srgbClr val="F8F8F8"/>
                </a:highlight>
              </a:rPr>
              <a:t>a</a:t>
            </a:r>
            <a:r>
              <a:rPr lang="en" sz="1400">
                <a:solidFill>
                  <a:srgbClr val="1D1C1D"/>
                </a:solidFill>
                <a:highlight>
                  <a:srgbClr val="F8F8F8"/>
                </a:highlight>
              </a:rPr>
              <a:t>y that soccer matches have little or no impact in ER emergencies in Monterrey.  Although during the season,  the distribution of deaths </a:t>
            </a:r>
            <a:r>
              <a:rPr lang="en" sz="1400">
                <a:solidFill>
                  <a:srgbClr val="1D1C1D"/>
                </a:solidFill>
                <a:highlight>
                  <a:srgbClr val="F8F8F8"/>
                </a:highlight>
              </a:rPr>
              <a:t>increases</a:t>
            </a:r>
            <a:r>
              <a:rPr lang="en" sz="1400">
                <a:solidFill>
                  <a:srgbClr val="1D1C1D"/>
                </a:solidFill>
                <a:highlight>
                  <a:srgbClr val="F8F8F8"/>
                </a:highlight>
              </a:rPr>
              <a:t>, is more varied than dense, however it could also have the same distribution as not on a game day.</a:t>
            </a:r>
            <a:endParaRPr sz="1400">
              <a:solidFill>
                <a:srgbClr val="1D1C1D"/>
              </a:solidFill>
              <a:highlight>
                <a:srgbClr val="F8F8F8"/>
              </a:highlight>
            </a:endParaRPr>
          </a:p>
        </p:txBody>
      </p:sp>
      <p:sp>
        <p:nvSpPr>
          <p:cNvPr id="251" name="Google Shape;251;p29"/>
          <p:cNvSpPr txBox="1"/>
          <p:nvPr>
            <p:ph type="title"/>
          </p:nvPr>
        </p:nvSpPr>
        <p:spPr>
          <a:xfrm>
            <a:off x="311700" y="4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Final Discussion</a:t>
            </a:r>
            <a:endParaRPr>
              <a:solidFill>
                <a:srgbClr val="6AA84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0"/>
          <p:cNvSpPr txBox="1"/>
          <p:nvPr>
            <p:ph idx="1" type="body"/>
          </p:nvPr>
        </p:nvSpPr>
        <p:spPr>
          <a:xfrm>
            <a:off x="311700" y="1171275"/>
            <a:ext cx="8420100" cy="357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u="sng">
                <a:solidFill>
                  <a:srgbClr val="1D1C1D"/>
                </a:solidFill>
              </a:rPr>
              <a:t>Difficulties</a:t>
            </a:r>
            <a:r>
              <a:rPr lang="en" sz="1400">
                <a:solidFill>
                  <a:srgbClr val="1D1C1D"/>
                </a:solidFill>
              </a:rPr>
              <a:t>:</a:t>
            </a:r>
            <a:endParaRPr sz="1400">
              <a:solidFill>
                <a:srgbClr val="1D1C1D"/>
              </a:solidFill>
            </a:endParaRPr>
          </a:p>
          <a:p>
            <a:pPr indent="0" lvl="0" marL="0" rtl="0" algn="l">
              <a:lnSpc>
                <a:spcPct val="100000"/>
              </a:lnSpc>
              <a:spcBef>
                <a:spcPts val="0"/>
              </a:spcBef>
              <a:spcAft>
                <a:spcPts val="0"/>
              </a:spcAft>
              <a:buNone/>
            </a:pPr>
            <a:r>
              <a:t/>
            </a:r>
            <a:endParaRPr sz="500">
              <a:solidFill>
                <a:srgbClr val="1D1C1D"/>
              </a:solidFill>
            </a:endParaRPr>
          </a:p>
          <a:p>
            <a:pPr indent="-317500" lvl="0" marL="457200" rtl="0" algn="l">
              <a:lnSpc>
                <a:spcPct val="100000"/>
              </a:lnSpc>
              <a:spcBef>
                <a:spcPts val="0"/>
              </a:spcBef>
              <a:spcAft>
                <a:spcPts val="0"/>
              </a:spcAft>
              <a:buClr>
                <a:srgbClr val="1D1C1D"/>
              </a:buClr>
              <a:buSzPts val="1400"/>
              <a:buChar char="●"/>
            </a:pPr>
            <a:r>
              <a:rPr lang="en" sz="1400">
                <a:solidFill>
                  <a:srgbClr val="1D1C1D"/>
                </a:solidFill>
              </a:rPr>
              <a:t>Since we decided to use very big data sets, some difficulties that arose was the time limit to clean the data to make even more correlations of the information</a:t>
            </a:r>
            <a:endParaRPr sz="1400">
              <a:solidFill>
                <a:srgbClr val="1D1C1D"/>
              </a:solidFill>
            </a:endParaRPr>
          </a:p>
          <a:p>
            <a:pPr indent="-317500" lvl="0" marL="457200" rtl="0" algn="l">
              <a:lnSpc>
                <a:spcPct val="100000"/>
              </a:lnSpc>
              <a:spcBef>
                <a:spcPts val="0"/>
              </a:spcBef>
              <a:spcAft>
                <a:spcPts val="0"/>
              </a:spcAft>
              <a:buClr>
                <a:srgbClr val="1D1C1D"/>
              </a:buClr>
              <a:buSzPts val="1400"/>
              <a:buChar char="●"/>
            </a:pPr>
            <a:r>
              <a:rPr lang="en" sz="1400">
                <a:solidFill>
                  <a:srgbClr val="1D1C1D"/>
                </a:solidFill>
              </a:rPr>
              <a:t>We would have an hypothesis but take too long to confirm it and realize we might need different information</a:t>
            </a:r>
            <a:endParaRPr sz="1400">
              <a:solidFill>
                <a:srgbClr val="1D1C1D"/>
              </a:solidFill>
            </a:endParaRPr>
          </a:p>
          <a:p>
            <a:pPr indent="0" lvl="0" marL="0" rtl="0" algn="l">
              <a:lnSpc>
                <a:spcPct val="100000"/>
              </a:lnSpc>
              <a:spcBef>
                <a:spcPts val="0"/>
              </a:spcBef>
              <a:spcAft>
                <a:spcPts val="0"/>
              </a:spcAft>
              <a:buNone/>
            </a:pPr>
            <a:r>
              <a:t/>
            </a:r>
            <a:endParaRPr sz="1400">
              <a:solidFill>
                <a:srgbClr val="1D1C1D"/>
              </a:solidFill>
            </a:endParaRPr>
          </a:p>
          <a:p>
            <a:pPr indent="0" lvl="0" marL="0" rtl="0" algn="l">
              <a:lnSpc>
                <a:spcPct val="100000"/>
              </a:lnSpc>
              <a:spcBef>
                <a:spcPts val="0"/>
              </a:spcBef>
              <a:spcAft>
                <a:spcPts val="0"/>
              </a:spcAft>
              <a:buNone/>
            </a:pPr>
            <a:r>
              <a:t/>
            </a:r>
            <a:endParaRPr sz="1400">
              <a:solidFill>
                <a:srgbClr val="1D1C1D"/>
              </a:solidFill>
            </a:endParaRPr>
          </a:p>
          <a:p>
            <a:pPr indent="0" lvl="0" marL="0" rtl="0" algn="l">
              <a:lnSpc>
                <a:spcPct val="100000"/>
              </a:lnSpc>
              <a:spcBef>
                <a:spcPts val="0"/>
              </a:spcBef>
              <a:spcAft>
                <a:spcPts val="0"/>
              </a:spcAft>
              <a:buNone/>
            </a:pPr>
            <a:r>
              <a:rPr b="1" lang="en" sz="1500" u="sng">
                <a:solidFill>
                  <a:srgbClr val="1D1C1D"/>
                </a:solidFill>
              </a:rPr>
              <a:t>If we had two more weeks:</a:t>
            </a:r>
            <a:endParaRPr b="1" sz="1500" u="sng">
              <a:solidFill>
                <a:srgbClr val="1D1C1D"/>
              </a:solidFill>
            </a:endParaRPr>
          </a:p>
          <a:p>
            <a:pPr indent="0" lvl="0" marL="0" rtl="0" algn="l">
              <a:lnSpc>
                <a:spcPct val="100000"/>
              </a:lnSpc>
              <a:spcBef>
                <a:spcPts val="0"/>
              </a:spcBef>
              <a:spcAft>
                <a:spcPts val="0"/>
              </a:spcAft>
              <a:buNone/>
            </a:pPr>
            <a:r>
              <a:t/>
            </a:r>
            <a:endParaRPr b="1" sz="500" u="sng">
              <a:solidFill>
                <a:srgbClr val="1D1C1D"/>
              </a:solidFill>
            </a:endParaRPr>
          </a:p>
          <a:p>
            <a:pPr indent="-317500" lvl="0" marL="457200" rtl="0" algn="l">
              <a:lnSpc>
                <a:spcPct val="100000"/>
              </a:lnSpc>
              <a:spcBef>
                <a:spcPts val="0"/>
              </a:spcBef>
              <a:spcAft>
                <a:spcPts val="0"/>
              </a:spcAft>
              <a:buClr>
                <a:srgbClr val="1D1C1D"/>
              </a:buClr>
              <a:buSzPts val="1400"/>
              <a:buChar char="●"/>
            </a:pPr>
            <a:r>
              <a:rPr lang="en" sz="1400">
                <a:solidFill>
                  <a:srgbClr val="1D1C1D"/>
                </a:solidFill>
              </a:rPr>
              <a:t>If we had already learn how to use SQL, it would have made our data cleaning way faster. That would allow us to make more correlations from the beginning</a:t>
            </a:r>
            <a:endParaRPr sz="1400">
              <a:solidFill>
                <a:srgbClr val="1D1C1D"/>
              </a:solidFill>
            </a:endParaRPr>
          </a:p>
          <a:p>
            <a:pPr indent="-317500" lvl="0" marL="457200" rtl="0" algn="l">
              <a:lnSpc>
                <a:spcPct val="100000"/>
              </a:lnSpc>
              <a:spcBef>
                <a:spcPts val="0"/>
              </a:spcBef>
              <a:spcAft>
                <a:spcPts val="0"/>
              </a:spcAft>
              <a:buClr>
                <a:srgbClr val="1D1C1D"/>
              </a:buClr>
              <a:buSzPts val="1400"/>
              <a:buChar char="●"/>
            </a:pPr>
            <a:r>
              <a:rPr lang="en" sz="1400">
                <a:solidFill>
                  <a:srgbClr val="1D1C1D"/>
                </a:solidFill>
              </a:rPr>
              <a:t>Masterize  graph edition and add labels to bar graphs</a:t>
            </a:r>
            <a:endParaRPr sz="1400">
              <a:solidFill>
                <a:srgbClr val="1D1C1D"/>
              </a:solidFill>
            </a:endParaRPr>
          </a:p>
          <a:p>
            <a:pPr indent="0" lvl="0" marL="0" rtl="0" algn="l">
              <a:lnSpc>
                <a:spcPct val="100000"/>
              </a:lnSpc>
              <a:spcBef>
                <a:spcPts val="0"/>
              </a:spcBef>
              <a:spcAft>
                <a:spcPts val="0"/>
              </a:spcAft>
              <a:buClr>
                <a:schemeClr val="dk2"/>
              </a:buClr>
              <a:buSzPts val="1100"/>
              <a:buFont typeface="Arial"/>
              <a:buNone/>
            </a:pPr>
            <a:r>
              <a:rPr lang="en" sz="1400">
                <a:solidFill>
                  <a:srgbClr val="1D1C1D"/>
                </a:solidFill>
                <a:highlight>
                  <a:srgbClr val="FFFF00"/>
                </a:highlight>
              </a:rPr>
              <a:t>* Discuss any additional questions that came up, but which you didn't have time to answer: What would you research next, if you had two more weeks?</a:t>
            </a:r>
            <a:endParaRPr sz="1400">
              <a:solidFill>
                <a:srgbClr val="1D1C1D"/>
              </a:solidFill>
              <a:highlight>
                <a:srgbClr val="FFFF00"/>
              </a:highlight>
            </a:endParaRPr>
          </a:p>
          <a:p>
            <a:pPr indent="0" lvl="0" marL="0" rtl="0" algn="l">
              <a:lnSpc>
                <a:spcPct val="100000"/>
              </a:lnSpc>
              <a:spcBef>
                <a:spcPts val="0"/>
              </a:spcBef>
              <a:spcAft>
                <a:spcPts val="0"/>
              </a:spcAft>
              <a:buNone/>
            </a:pPr>
            <a:r>
              <a:t/>
            </a:r>
            <a:endParaRPr sz="1400">
              <a:solidFill>
                <a:srgbClr val="1D1C1D"/>
              </a:solidFill>
            </a:endParaRPr>
          </a:p>
        </p:txBody>
      </p:sp>
      <p:sp>
        <p:nvSpPr>
          <p:cNvPr id="257" name="Google Shape;257;p30"/>
          <p:cNvSpPr txBox="1"/>
          <p:nvPr>
            <p:ph type="title"/>
          </p:nvPr>
        </p:nvSpPr>
        <p:spPr>
          <a:xfrm>
            <a:off x="311700" y="4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Post Mortem</a:t>
            </a:r>
            <a:endParaRPr>
              <a:solidFill>
                <a:srgbClr val="6AA84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658875" y="6243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4"/>
          <p:cNvSpPr txBox="1"/>
          <p:nvPr>
            <p:ph type="title"/>
          </p:nvPr>
        </p:nvSpPr>
        <p:spPr>
          <a:xfrm>
            <a:off x="311700" y="4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Motivations &amp; Summary </a:t>
            </a:r>
            <a:endParaRPr>
              <a:solidFill>
                <a:srgbClr val="6AA84F"/>
              </a:solidFill>
            </a:endParaRPr>
          </a:p>
        </p:txBody>
      </p:sp>
      <p:sp>
        <p:nvSpPr>
          <p:cNvPr id="83" name="Google Shape;83;p14"/>
          <p:cNvSpPr txBox="1"/>
          <p:nvPr>
            <p:ph idx="1" type="body"/>
          </p:nvPr>
        </p:nvSpPr>
        <p:spPr>
          <a:xfrm>
            <a:off x="231075" y="1555550"/>
            <a:ext cx="8520600" cy="279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500" u="sng">
                <a:solidFill>
                  <a:srgbClr val="1D1C1D"/>
                </a:solidFill>
              </a:rPr>
              <a:t>Hypothesis:</a:t>
            </a:r>
            <a:endParaRPr b="1" sz="1500" u="sng">
              <a:solidFill>
                <a:srgbClr val="1D1C1D"/>
              </a:solidFill>
            </a:endParaRPr>
          </a:p>
          <a:p>
            <a:pPr indent="-317500" lvl="0" marL="457200" rtl="0" algn="l">
              <a:lnSpc>
                <a:spcPct val="100000"/>
              </a:lnSpc>
              <a:spcBef>
                <a:spcPts val="0"/>
              </a:spcBef>
              <a:spcAft>
                <a:spcPts val="0"/>
              </a:spcAft>
              <a:buClr>
                <a:srgbClr val="1D1C1D"/>
              </a:buClr>
              <a:buSzPts val="1400"/>
              <a:buAutoNum type="arabicPeriod"/>
            </a:pPr>
            <a:r>
              <a:rPr lang="en" sz="1400">
                <a:solidFill>
                  <a:srgbClr val="1D1C1D"/>
                </a:solidFill>
              </a:rPr>
              <a:t>Do soccer games have an impact in local beer prices and DUI detentions in certain MTY?</a:t>
            </a:r>
            <a:endParaRPr sz="1400">
              <a:solidFill>
                <a:srgbClr val="1D1C1D"/>
              </a:solidFill>
            </a:endParaRPr>
          </a:p>
          <a:p>
            <a:pPr indent="-317500" lvl="0" marL="457200" rtl="0" algn="l">
              <a:lnSpc>
                <a:spcPct val="100000"/>
              </a:lnSpc>
              <a:spcBef>
                <a:spcPts val="0"/>
              </a:spcBef>
              <a:spcAft>
                <a:spcPts val="0"/>
              </a:spcAft>
              <a:buClr>
                <a:srgbClr val="1D1C1D"/>
              </a:buClr>
              <a:buSzPts val="1400"/>
              <a:buAutoNum type="arabicPeriod"/>
            </a:pPr>
            <a:r>
              <a:rPr lang="en" sz="1400">
                <a:solidFill>
                  <a:srgbClr val="1D1C1D"/>
                </a:solidFill>
              </a:rPr>
              <a:t>Do soccer games have an impact in deaths and ER emergencias in MTY? </a:t>
            </a:r>
            <a:endParaRPr sz="1400">
              <a:solidFill>
                <a:srgbClr val="1D1C1D"/>
              </a:solidFill>
            </a:endParaRPr>
          </a:p>
          <a:p>
            <a:pPr indent="0" lvl="0" marL="0" rtl="0" algn="l">
              <a:lnSpc>
                <a:spcPct val="100000"/>
              </a:lnSpc>
              <a:spcBef>
                <a:spcPts val="0"/>
              </a:spcBef>
              <a:spcAft>
                <a:spcPts val="0"/>
              </a:spcAft>
              <a:buNone/>
            </a:pPr>
            <a:r>
              <a:t/>
            </a:r>
            <a:endParaRPr sz="1400">
              <a:solidFill>
                <a:srgbClr val="1D1C1D"/>
              </a:solidFill>
            </a:endParaRPr>
          </a:p>
          <a:p>
            <a:pPr indent="0" lvl="0" marL="0" rtl="0" algn="l">
              <a:lnSpc>
                <a:spcPct val="100000"/>
              </a:lnSpc>
              <a:spcBef>
                <a:spcPts val="0"/>
              </a:spcBef>
              <a:spcAft>
                <a:spcPts val="0"/>
              </a:spcAft>
              <a:buNone/>
            </a:pPr>
            <a:r>
              <a:t/>
            </a:r>
            <a:endParaRPr sz="1400">
              <a:solidFill>
                <a:srgbClr val="1D1C1D"/>
              </a:solidFill>
            </a:endParaRPr>
          </a:p>
          <a:p>
            <a:pPr indent="0" lvl="0" marL="0" rtl="0" algn="l">
              <a:lnSpc>
                <a:spcPct val="100000"/>
              </a:lnSpc>
              <a:spcBef>
                <a:spcPts val="0"/>
              </a:spcBef>
              <a:spcAft>
                <a:spcPts val="0"/>
              </a:spcAft>
              <a:buNone/>
            </a:pPr>
            <a:r>
              <a:t/>
            </a:r>
            <a:endParaRPr sz="1500">
              <a:solidFill>
                <a:srgbClr val="1D1C1D"/>
              </a:solidFill>
            </a:endParaRPr>
          </a:p>
          <a:p>
            <a:pPr indent="0" lvl="0" marL="0" rtl="0" algn="l">
              <a:lnSpc>
                <a:spcPct val="100000"/>
              </a:lnSpc>
              <a:spcBef>
                <a:spcPts val="0"/>
              </a:spcBef>
              <a:spcAft>
                <a:spcPts val="0"/>
              </a:spcAft>
              <a:buNone/>
            </a:pPr>
            <a:r>
              <a:rPr b="1" lang="en" sz="1500" u="sng">
                <a:solidFill>
                  <a:srgbClr val="1D1C1D"/>
                </a:solidFill>
              </a:rPr>
              <a:t>Description</a:t>
            </a:r>
            <a:r>
              <a:rPr b="1" lang="en" sz="1500" u="sng">
                <a:solidFill>
                  <a:srgbClr val="1D1C1D"/>
                </a:solidFill>
              </a:rPr>
              <a:t>:</a:t>
            </a:r>
            <a:endParaRPr sz="1500">
              <a:solidFill>
                <a:srgbClr val="1D1C1D"/>
              </a:solidFill>
            </a:endParaRPr>
          </a:p>
          <a:p>
            <a:pPr indent="-317500" lvl="0" marL="457200" rtl="0" algn="l">
              <a:lnSpc>
                <a:spcPct val="100000"/>
              </a:lnSpc>
              <a:spcBef>
                <a:spcPts val="0"/>
              </a:spcBef>
              <a:spcAft>
                <a:spcPts val="0"/>
              </a:spcAft>
              <a:buClr>
                <a:srgbClr val="1D1C1D"/>
              </a:buClr>
              <a:buSzPts val="1400"/>
              <a:buChar char="●"/>
            </a:pPr>
            <a:r>
              <a:rPr lang="en" sz="1400">
                <a:solidFill>
                  <a:srgbClr val="1D1C1D"/>
                </a:solidFill>
              </a:rPr>
              <a:t>Us, Mexicans, are passionate about soccer, </a:t>
            </a:r>
            <a:r>
              <a:rPr lang="en" sz="1400">
                <a:solidFill>
                  <a:srgbClr val="1D1C1D"/>
                </a:solidFill>
              </a:rPr>
              <a:t>surveys</a:t>
            </a:r>
            <a:r>
              <a:rPr lang="en" sz="1400">
                <a:solidFill>
                  <a:srgbClr val="1D1C1D"/>
                </a:solidFill>
              </a:rPr>
              <a:t> suggest that over 70% mexicans between 12 and 60 </a:t>
            </a:r>
            <a:r>
              <a:rPr lang="en" sz="1400">
                <a:solidFill>
                  <a:srgbClr val="1D1C1D"/>
                </a:solidFill>
              </a:rPr>
              <a:t>regularly</a:t>
            </a:r>
            <a:r>
              <a:rPr lang="en" sz="1400">
                <a:solidFill>
                  <a:srgbClr val="1D1C1D"/>
                </a:solidFill>
              </a:rPr>
              <a:t> watch soccer games on TV. During this tournaments legal adults tend to watch the game with pals and beer and enjoy the pleasure of seeing their team win. Having this said, we want to know how much does this event has an effect on certain things such as beer prices, deaths, ER emergencies and DUI detentions. </a:t>
            </a:r>
            <a:endParaRPr sz="1400">
              <a:solidFill>
                <a:srgbClr val="1D1C1D"/>
              </a:solidFill>
            </a:endParaRPr>
          </a:p>
          <a:p>
            <a:pPr indent="0" lvl="0" marL="0" rtl="0" algn="l">
              <a:lnSpc>
                <a:spcPct val="100000"/>
              </a:lnSpc>
              <a:spcBef>
                <a:spcPts val="0"/>
              </a:spcBef>
              <a:spcAft>
                <a:spcPts val="0"/>
              </a:spcAft>
              <a:buClr>
                <a:schemeClr val="dk1"/>
              </a:buClr>
              <a:buSzPts val="1100"/>
              <a:buFont typeface="Arial"/>
              <a:buNone/>
            </a:pPr>
            <a:r>
              <a:t/>
            </a:r>
            <a:endParaRPr sz="1500">
              <a:solidFill>
                <a:srgbClr val="1D1C1D"/>
              </a:solidFill>
            </a:endParaRPr>
          </a:p>
          <a:p>
            <a:pPr indent="0" lvl="0" marL="0" rtl="0" algn="l">
              <a:lnSpc>
                <a:spcPct val="100000"/>
              </a:lnSpc>
              <a:spcBef>
                <a:spcPts val="0"/>
              </a:spcBef>
              <a:spcAft>
                <a:spcPts val="0"/>
              </a:spcAft>
              <a:buNone/>
            </a:pPr>
            <a:r>
              <a:t/>
            </a:r>
            <a:endParaRPr sz="1400">
              <a:solidFill>
                <a:srgbClr val="1D1C1D"/>
              </a:solidFill>
              <a:highlight>
                <a:srgbClr val="FFFF00"/>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2"/>
          <p:cNvSpPr/>
          <p:nvPr/>
        </p:nvSpPr>
        <p:spPr>
          <a:xfrm>
            <a:off x="7080900" y="1826300"/>
            <a:ext cx="2010300" cy="246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1800">
                <a:latin typeface="Lato"/>
                <a:ea typeface="Lato"/>
                <a:cs typeface="Lato"/>
                <a:sym typeface="Lato"/>
              </a:rPr>
              <a:t>Hypothesis not proved.</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300">
                <a:solidFill>
                  <a:schemeClr val="dk2"/>
                </a:solidFill>
                <a:latin typeface="Lato"/>
                <a:ea typeface="Lato"/>
                <a:cs typeface="Lato"/>
                <a:sym typeface="Lato"/>
              </a:rPr>
              <a:t>When it is game day, the event does not seem to be a factor in the increase of ER emergencies. </a:t>
            </a:r>
            <a:endParaRPr sz="1300">
              <a:solidFill>
                <a:schemeClr val="dk2"/>
              </a:solidFill>
              <a:latin typeface="Lato"/>
              <a:ea typeface="Lato"/>
              <a:cs typeface="Lato"/>
              <a:sym typeface="Lato"/>
            </a:endParaRPr>
          </a:p>
        </p:txBody>
      </p:sp>
      <p:sp>
        <p:nvSpPr>
          <p:cNvPr id="268" name="Google Shape;268;p32"/>
          <p:cNvSpPr/>
          <p:nvPr/>
        </p:nvSpPr>
        <p:spPr>
          <a:xfrm>
            <a:off x="159300" y="1826350"/>
            <a:ext cx="1807500" cy="239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i="1" lang="en" sz="1800">
                <a:solidFill>
                  <a:schemeClr val="dk2"/>
                </a:solidFill>
                <a:latin typeface="Lato"/>
                <a:ea typeface="Lato"/>
                <a:cs typeface="Lato"/>
                <a:sym typeface="Lato"/>
              </a:rPr>
              <a:t>Hypothesis:</a:t>
            </a:r>
            <a:endParaRPr b="1" i="1" sz="18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solidFill>
                  <a:schemeClr val="dk2"/>
                </a:solidFill>
                <a:latin typeface="Lato"/>
                <a:ea typeface="Lato"/>
                <a:cs typeface="Lato"/>
                <a:sym typeface="Lato"/>
              </a:rPr>
              <a:t>“Liguilla” games increase the number of ER emergencies vs . when there is no game.</a:t>
            </a:r>
            <a:endParaRPr sz="1300">
              <a:latin typeface="Lato"/>
              <a:ea typeface="Lato"/>
              <a:cs typeface="Lato"/>
              <a:sym typeface="Lato"/>
            </a:endParaRPr>
          </a:p>
        </p:txBody>
      </p:sp>
      <p:sp>
        <p:nvSpPr>
          <p:cNvPr id="269" name="Google Shape;269;p32"/>
          <p:cNvSpPr txBox="1"/>
          <p:nvPr>
            <p:ph type="title"/>
          </p:nvPr>
        </p:nvSpPr>
        <p:spPr>
          <a:xfrm>
            <a:off x="321150" y="1007100"/>
            <a:ext cx="834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rPr>
              <a:t>Do soccer matches have an impact in ER emergencies?</a:t>
            </a:r>
            <a:endParaRPr sz="1800">
              <a:solidFill>
                <a:srgbClr val="38761D"/>
              </a:solidFill>
            </a:endParaRPr>
          </a:p>
          <a:p>
            <a:pPr indent="0" lvl="0" marL="0" rtl="0" algn="l">
              <a:spcBef>
                <a:spcPts val="0"/>
              </a:spcBef>
              <a:spcAft>
                <a:spcPts val="0"/>
              </a:spcAft>
              <a:buNone/>
            </a:pPr>
            <a:r>
              <a:rPr lang="en" sz="1800">
                <a:solidFill>
                  <a:srgbClr val="38761D"/>
                </a:solidFill>
              </a:rPr>
              <a:t> </a:t>
            </a:r>
            <a:endParaRPr sz="1800">
              <a:solidFill>
                <a:srgbClr val="38761D"/>
              </a:solidFill>
            </a:endParaRPr>
          </a:p>
        </p:txBody>
      </p:sp>
      <p:sp>
        <p:nvSpPr>
          <p:cNvPr id="270" name="Google Shape;270;p32"/>
          <p:cNvSpPr/>
          <p:nvPr/>
        </p:nvSpPr>
        <p:spPr>
          <a:xfrm rot="5400000">
            <a:off x="898375" y="2917290"/>
            <a:ext cx="2446200" cy="2115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2"/>
          <p:cNvSpPr/>
          <p:nvPr/>
        </p:nvSpPr>
        <p:spPr>
          <a:xfrm rot="5400000">
            <a:off x="5708825" y="2964490"/>
            <a:ext cx="2446200" cy="2115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2"/>
          <p:cNvSpPr txBox="1"/>
          <p:nvPr/>
        </p:nvSpPr>
        <p:spPr>
          <a:xfrm>
            <a:off x="2658825" y="1353175"/>
            <a:ext cx="3936000" cy="31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latin typeface="Lato"/>
                <a:ea typeface="Lato"/>
                <a:cs typeface="Lato"/>
                <a:sym typeface="Lato"/>
              </a:rPr>
              <a:t>Medical Emergencies in Nuevo León in May </a:t>
            </a:r>
            <a:r>
              <a:rPr b="1" lang="en" sz="1000">
                <a:solidFill>
                  <a:srgbClr val="666666"/>
                </a:solidFill>
                <a:latin typeface="Lato"/>
                <a:ea typeface="Lato"/>
                <a:cs typeface="Lato"/>
                <a:sym typeface="Lato"/>
              </a:rPr>
              <a:t>2016</a:t>
            </a:r>
            <a:endParaRPr b="1" sz="1000">
              <a:solidFill>
                <a:srgbClr val="666666"/>
              </a:solidFill>
              <a:latin typeface="Lato"/>
              <a:ea typeface="Lato"/>
              <a:cs typeface="Lato"/>
              <a:sym typeface="Lato"/>
            </a:endParaRPr>
          </a:p>
          <a:p>
            <a:pPr indent="0" lvl="0" marL="0" rtl="0" algn="ctr">
              <a:spcBef>
                <a:spcPts val="0"/>
              </a:spcBef>
              <a:spcAft>
                <a:spcPts val="0"/>
              </a:spcAft>
              <a:buNone/>
            </a:pPr>
            <a:r>
              <a:t/>
            </a:r>
            <a:endParaRPr b="1" sz="1000">
              <a:solidFill>
                <a:srgbClr val="999999"/>
              </a:solidFill>
              <a:latin typeface="Lato"/>
              <a:ea typeface="Lato"/>
              <a:cs typeface="Lato"/>
              <a:sym typeface="Lato"/>
            </a:endParaRPr>
          </a:p>
        </p:txBody>
      </p:sp>
      <p:sp>
        <p:nvSpPr>
          <p:cNvPr id="273" name="Google Shape;273;p32"/>
          <p:cNvSpPr txBox="1"/>
          <p:nvPr>
            <p:ph type="title"/>
          </p:nvPr>
        </p:nvSpPr>
        <p:spPr>
          <a:xfrm>
            <a:off x="311700" y="4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rgbClr val="6AA84F"/>
                </a:solidFill>
              </a:rPr>
              <a:t>Data Analysis &amp; Discussion</a:t>
            </a:r>
            <a:endParaRPr sz="1400">
              <a:solidFill>
                <a:srgbClr val="6AA84F"/>
              </a:solidFill>
            </a:endParaRPr>
          </a:p>
          <a:p>
            <a:pPr indent="0" lvl="0" marL="0" rtl="0" algn="l">
              <a:spcBef>
                <a:spcPts val="0"/>
              </a:spcBef>
              <a:spcAft>
                <a:spcPts val="0"/>
              </a:spcAft>
              <a:buNone/>
            </a:pPr>
            <a:r>
              <a:t/>
            </a:r>
            <a:endParaRPr>
              <a:solidFill>
                <a:srgbClr val="6AA84F"/>
              </a:solidFill>
            </a:endParaRPr>
          </a:p>
        </p:txBody>
      </p:sp>
      <p:pic>
        <p:nvPicPr>
          <p:cNvPr id="274" name="Google Shape;274;p32"/>
          <p:cNvPicPr preferRelativeResize="0"/>
          <p:nvPr/>
        </p:nvPicPr>
        <p:blipFill rotWithShape="1">
          <a:blip r:embed="rId3">
            <a:alphaModFix/>
          </a:blip>
          <a:srcRect b="3353" l="3873" r="7481" t="7208"/>
          <a:stretch/>
        </p:blipFill>
        <p:spPr>
          <a:xfrm>
            <a:off x="2276875" y="1619675"/>
            <a:ext cx="4367225" cy="2937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3"/>
          <p:cNvSpPr/>
          <p:nvPr/>
        </p:nvSpPr>
        <p:spPr>
          <a:xfrm>
            <a:off x="7080900" y="1826300"/>
            <a:ext cx="2010300" cy="246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1800">
                <a:latin typeface="Lato"/>
                <a:ea typeface="Lato"/>
                <a:cs typeface="Lato"/>
                <a:sym typeface="Lato"/>
              </a:rPr>
              <a:t>Hypothesis not proved.</a:t>
            </a:r>
            <a:endParaRPr>
              <a:latin typeface="Lato"/>
              <a:ea typeface="Lato"/>
              <a:cs typeface="Lato"/>
              <a:sym typeface="Lato"/>
            </a:endParaRPr>
          </a:p>
          <a:p>
            <a:pPr indent="0" lvl="0" marL="0" rtl="0" algn="l">
              <a:spcBef>
                <a:spcPts val="0"/>
              </a:spcBef>
              <a:spcAft>
                <a:spcPts val="0"/>
              </a:spcAft>
              <a:buNone/>
            </a:pPr>
            <a:r>
              <a:rPr lang="en" sz="1300">
                <a:solidFill>
                  <a:schemeClr val="dk2"/>
                </a:solidFill>
                <a:latin typeface="Lato"/>
                <a:ea typeface="Lato"/>
                <a:cs typeface="Lato"/>
                <a:sym typeface="Lato"/>
              </a:rPr>
              <a:t>...</a:t>
            </a:r>
            <a:endParaRPr sz="1300">
              <a:solidFill>
                <a:schemeClr val="dk2"/>
              </a:solidFill>
              <a:latin typeface="Lato"/>
              <a:ea typeface="Lato"/>
              <a:cs typeface="Lato"/>
              <a:sym typeface="Lato"/>
            </a:endParaRPr>
          </a:p>
        </p:txBody>
      </p:sp>
      <p:sp>
        <p:nvSpPr>
          <p:cNvPr id="280" name="Google Shape;280;p33"/>
          <p:cNvSpPr/>
          <p:nvPr/>
        </p:nvSpPr>
        <p:spPr>
          <a:xfrm>
            <a:off x="159300" y="1826350"/>
            <a:ext cx="1807500" cy="239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i="1" lang="en" sz="1800">
                <a:solidFill>
                  <a:schemeClr val="dk2"/>
                </a:solidFill>
                <a:latin typeface="Lato"/>
                <a:ea typeface="Lato"/>
                <a:cs typeface="Lato"/>
                <a:sym typeface="Lato"/>
              </a:rPr>
              <a:t>Hypothesis:</a:t>
            </a:r>
            <a:endParaRPr b="1" i="1" sz="18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solidFill>
                  <a:schemeClr val="dk2"/>
                </a:solidFill>
                <a:latin typeface="Lato"/>
                <a:ea typeface="Lato"/>
                <a:cs typeface="Lato"/>
                <a:sym typeface="Lato"/>
              </a:rPr>
              <a:t>“Liguilla” games increase the number of ER emergencies vs . when there is no game.</a:t>
            </a:r>
            <a:endParaRPr sz="1300">
              <a:latin typeface="Lato"/>
              <a:ea typeface="Lato"/>
              <a:cs typeface="Lato"/>
              <a:sym typeface="Lato"/>
            </a:endParaRPr>
          </a:p>
        </p:txBody>
      </p:sp>
      <p:sp>
        <p:nvSpPr>
          <p:cNvPr id="281" name="Google Shape;281;p33"/>
          <p:cNvSpPr txBox="1"/>
          <p:nvPr>
            <p:ph type="title"/>
          </p:nvPr>
        </p:nvSpPr>
        <p:spPr>
          <a:xfrm>
            <a:off x="321150" y="1007100"/>
            <a:ext cx="834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rPr>
              <a:t>Do soccer matches have an impact in ER emergencies?</a:t>
            </a:r>
            <a:endParaRPr sz="1800">
              <a:solidFill>
                <a:srgbClr val="38761D"/>
              </a:solidFill>
            </a:endParaRPr>
          </a:p>
          <a:p>
            <a:pPr indent="0" lvl="0" marL="0" rtl="0" algn="l">
              <a:spcBef>
                <a:spcPts val="0"/>
              </a:spcBef>
              <a:spcAft>
                <a:spcPts val="0"/>
              </a:spcAft>
              <a:buNone/>
            </a:pPr>
            <a:r>
              <a:rPr lang="en" sz="1800">
                <a:solidFill>
                  <a:srgbClr val="38761D"/>
                </a:solidFill>
              </a:rPr>
              <a:t> </a:t>
            </a:r>
            <a:endParaRPr sz="1800">
              <a:solidFill>
                <a:srgbClr val="38761D"/>
              </a:solidFill>
            </a:endParaRPr>
          </a:p>
        </p:txBody>
      </p:sp>
      <p:sp>
        <p:nvSpPr>
          <p:cNvPr id="282" name="Google Shape;282;p33"/>
          <p:cNvSpPr/>
          <p:nvPr/>
        </p:nvSpPr>
        <p:spPr>
          <a:xfrm rot="5400000">
            <a:off x="898375" y="2917290"/>
            <a:ext cx="2446200" cy="2115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3"/>
          <p:cNvSpPr/>
          <p:nvPr/>
        </p:nvSpPr>
        <p:spPr>
          <a:xfrm rot="5400000">
            <a:off x="5708825" y="2964490"/>
            <a:ext cx="2446200" cy="2115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3"/>
          <p:cNvSpPr txBox="1"/>
          <p:nvPr/>
        </p:nvSpPr>
        <p:spPr>
          <a:xfrm>
            <a:off x="2658825" y="1353175"/>
            <a:ext cx="3936000" cy="31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latin typeface="Lato"/>
                <a:ea typeface="Lato"/>
                <a:cs typeface="Lato"/>
                <a:sym typeface="Lato"/>
              </a:rPr>
              <a:t>Medical Emergencies in Nuevo León in May </a:t>
            </a:r>
            <a:r>
              <a:rPr b="1" lang="en" sz="1000">
                <a:solidFill>
                  <a:srgbClr val="666666"/>
                </a:solidFill>
                <a:latin typeface="Lato"/>
                <a:ea typeface="Lato"/>
                <a:cs typeface="Lato"/>
                <a:sym typeface="Lato"/>
              </a:rPr>
              <a:t>2017</a:t>
            </a:r>
            <a:endParaRPr b="1" sz="1000">
              <a:solidFill>
                <a:srgbClr val="666666"/>
              </a:solidFill>
              <a:latin typeface="Lato"/>
              <a:ea typeface="Lato"/>
              <a:cs typeface="Lato"/>
              <a:sym typeface="Lato"/>
            </a:endParaRPr>
          </a:p>
          <a:p>
            <a:pPr indent="0" lvl="0" marL="0" rtl="0" algn="ctr">
              <a:spcBef>
                <a:spcPts val="0"/>
              </a:spcBef>
              <a:spcAft>
                <a:spcPts val="0"/>
              </a:spcAft>
              <a:buNone/>
            </a:pPr>
            <a:r>
              <a:t/>
            </a:r>
            <a:endParaRPr b="1" sz="1000">
              <a:solidFill>
                <a:srgbClr val="999999"/>
              </a:solidFill>
              <a:latin typeface="Lato"/>
              <a:ea typeface="Lato"/>
              <a:cs typeface="Lato"/>
              <a:sym typeface="Lato"/>
            </a:endParaRPr>
          </a:p>
        </p:txBody>
      </p:sp>
      <p:sp>
        <p:nvSpPr>
          <p:cNvPr id="285" name="Google Shape;285;p33"/>
          <p:cNvSpPr txBox="1"/>
          <p:nvPr>
            <p:ph type="title"/>
          </p:nvPr>
        </p:nvSpPr>
        <p:spPr>
          <a:xfrm>
            <a:off x="311700" y="4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rgbClr val="6AA84F"/>
                </a:solidFill>
              </a:rPr>
              <a:t>Data Analysis &amp; Discussion</a:t>
            </a:r>
            <a:endParaRPr sz="1400">
              <a:solidFill>
                <a:srgbClr val="6AA84F"/>
              </a:solidFill>
            </a:endParaRPr>
          </a:p>
          <a:p>
            <a:pPr indent="0" lvl="0" marL="0" rtl="0" algn="l">
              <a:spcBef>
                <a:spcPts val="0"/>
              </a:spcBef>
              <a:spcAft>
                <a:spcPts val="0"/>
              </a:spcAft>
              <a:buNone/>
            </a:pPr>
            <a:r>
              <a:t/>
            </a:r>
            <a:endParaRPr>
              <a:solidFill>
                <a:srgbClr val="6AA84F"/>
              </a:solidFill>
            </a:endParaRPr>
          </a:p>
        </p:txBody>
      </p:sp>
      <p:pic>
        <p:nvPicPr>
          <p:cNvPr id="286" name="Google Shape;286;p33"/>
          <p:cNvPicPr preferRelativeResize="0"/>
          <p:nvPr/>
        </p:nvPicPr>
        <p:blipFill rotWithShape="1">
          <a:blip r:embed="rId3">
            <a:alphaModFix/>
          </a:blip>
          <a:srcRect b="0" l="6174" r="7469" t="7002"/>
          <a:stretch/>
        </p:blipFill>
        <p:spPr>
          <a:xfrm>
            <a:off x="2465850" y="1625475"/>
            <a:ext cx="4121700" cy="295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4"/>
          <p:cNvSpPr txBox="1"/>
          <p:nvPr>
            <p:ph type="title"/>
          </p:nvPr>
        </p:nvSpPr>
        <p:spPr>
          <a:xfrm>
            <a:off x="311700" y="4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Data Analysis - Extra</a:t>
            </a:r>
            <a:endParaRPr>
              <a:solidFill>
                <a:srgbClr val="6AA84F"/>
              </a:solidFill>
            </a:endParaRPr>
          </a:p>
        </p:txBody>
      </p:sp>
      <p:sp>
        <p:nvSpPr>
          <p:cNvPr id="292" name="Google Shape;292;p34"/>
          <p:cNvSpPr txBox="1"/>
          <p:nvPr/>
        </p:nvSpPr>
        <p:spPr>
          <a:xfrm>
            <a:off x="1963475" y="1464300"/>
            <a:ext cx="24792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Lato"/>
                <a:ea typeface="Lato"/>
                <a:cs typeface="Lato"/>
                <a:sym typeface="Lato"/>
              </a:rPr>
              <a:t>Drunk Drivers Histogram </a:t>
            </a:r>
            <a:r>
              <a:rPr b="1" lang="en">
                <a:solidFill>
                  <a:srgbClr val="666666"/>
                </a:solidFill>
                <a:latin typeface="Lato"/>
                <a:ea typeface="Lato"/>
                <a:cs typeface="Lato"/>
                <a:sym typeface="Lato"/>
              </a:rPr>
              <a:t>2014</a:t>
            </a:r>
            <a:endParaRPr b="1">
              <a:solidFill>
                <a:srgbClr val="666666"/>
              </a:solidFill>
              <a:latin typeface="Lato"/>
              <a:ea typeface="Lato"/>
              <a:cs typeface="Lato"/>
              <a:sym typeface="Lato"/>
            </a:endParaRPr>
          </a:p>
        </p:txBody>
      </p:sp>
      <p:pic>
        <p:nvPicPr>
          <p:cNvPr id="293" name="Google Shape;293;p34"/>
          <p:cNvPicPr preferRelativeResize="0"/>
          <p:nvPr/>
        </p:nvPicPr>
        <p:blipFill rotWithShape="1">
          <a:blip r:embed="rId3">
            <a:alphaModFix/>
          </a:blip>
          <a:srcRect b="0" l="3363" r="8343" t="11925"/>
          <a:stretch/>
        </p:blipFill>
        <p:spPr>
          <a:xfrm>
            <a:off x="1976825" y="2145300"/>
            <a:ext cx="2385475" cy="1586450"/>
          </a:xfrm>
          <a:prstGeom prst="rect">
            <a:avLst/>
          </a:prstGeom>
          <a:noFill/>
          <a:ln>
            <a:noFill/>
          </a:ln>
        </p:spPr>
      </p:pic>
      <p:pic>
        <p:nvPicPr>
          <p:cNvPr id="294" name="Google Shape;294;p34"/>
          <p:cNvPicPr preferRelativeResize="0"/>
          <p:nvPr/>
        </p:nvPicPr>
        <p:blipFill rotWithShape="1">
          <a:blip r:embed="rId4">
            <a:alphaModFix/>
          </a:blip>
          <a:srcRect b="0" l="0" r="8122" t="11308"/>
          <a:stretch/>
        </p:blipFill>
        <p:spPr>
          <a:xfrm>
            <a:off x="4504350" y="2125050"/>
            <a:ext cx="2496768" cy="1606700"/>
          </a:xfrm>
          <a:prstGeom prst="rect">
            <a:avLst/>
          </a:prstGeom>
          <a:noFill/>
          <a:ln>
            <a:noFill/>
          </a:ln>
        </p:spPr>
      </p:pic>
      <p:sp>
        <p:nvSpPr>
          <p:cNvPr id="295" name="Google Shape;295;p34"/>
          <p:cNvSpPr txBox="1"/>
          <p:nvPr/>
        </p:nvSpPr>
        <p:spPr>
          <a:xfrm>
            <a:off x="4782875" y="1464300"/>
            <a:ext cx="24792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Lato"/>
                <a:ea typeface="Lato"/>
                <a:cs typeface="Lato"/>
                <a:sym typeface="Lato"/>
              </a:rPr>
              <a:t>Drunk Drivers Histogram </a:t>
            </a:r>
            <a:r>
              <a:rPr b="1" lang="en">
                <a:solidFill>
                  <a:srgbClr val="666666"/>
                </a:solidFill>
                <a:latin typeface="Lato"/>
                <a:ea typeface="Lato"/>
                <a:cs typeface="Lato"/>
                <a:sym typeface="Lato"/>
              </a:rPr>
              <a:t>June 2014</a:t>
            </a:r>
            <a:endParaRPr b="1">
              <a:solidFill>
                <a:srgbClr val="666666"/>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5"/>
          <p:cNvSpPr txBox="1"/>
          <p:nvPr>
            <p:ph idx="1" type="body"/>
          </p:nvPr>
        </p:nvSpPr>
        <p:spPr>
          <a:xfrm>
            <a:off x="311600" y="1152475"/>
            <a:ext cx="8520600" cy="358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u="sng">
                <a:solidFill>
                  <a:srgbClr val="1D1C1D"/>
                </a:solidFill>
              </a:rPr>
              <a:t>Main database:</a:t>
            </a:r>
            <a:r>
              <a:rPr lang="en" sz="1400"/>
              <a:t> “International football results from 1872 to 2019” </a:t>
            </a:r>
            <a:r>
              <a:rPr lang="en" sz="1400">
                <a:solidFill>
                  <a:srgbClr val="1D1C1D"/>
                </a:solidFill>
              </a:rPr>
              <a:t>from Kaggle (</a:t>
            </a:r>
            <a:r>
              <a:rPr lang="en" sz="1400" u="sng">
                <a:solidFill>
                  <a:schemeClr val="hlink"/>
                </a:solidFill>
                <a:hlinkClick r:id="rId3"/>
              </a:rPr>
              <a:t>www.kaggle.com</a:t>
            </a:r>
            <a:r>
              <a:rPr lang="en" sz="1400">
                <a:solidFill>
                  <a:srgbClr val="1D1C1D"/>
                </a:solidFill>
              </a:rPr>
              <a:t>)</a:t>
            </a:r>
            <a:endParaRPr sz="1400">
              <a:solidFill>
                <a:srgbClr val="1D1C1D"/>
              </a:solidFill>
            </a:endParaRPr>
          </a:p>
          <a:p>
            <a:pPr indent="0" lvl="0" marL="0" rtl="0" algn="l">
              <a:lnSpc>
                <a:spcPct val="100000"/>
              </a:lnSpc>
              <a:spcBef>
                <a:spcPts val="0"/>
              </a:spcBef>
              <a:spcAft>
                <a:spcPts val="0"/>
              </a:spcAft>
              <a:buNone/>
            </a:pPr>
            <a:r>
              <a:t/>
            </a:r>
            <a:endParaRPr sz="1400">
              <a:solidFill>
                <a:srgbClr val="1D1C1D"/>
              </a:solidFill>
            </a:endParaRPr>
          </a:p>
          <a:p>
            <a:pPr indent="0" lvl="0" marL="0" rtl="0" algn="l">
              <a:lnSpc>
                <a:spcPct val="100000"/>
              </a:lnSpc>
              <a:spcBef>
                <a:spcPts val="0"/>
              </a:spcBef>
              <a:spcAft>
                <a:spcPts val="0"/>
              </a:spcAft>
              <a:buNone/>
            </a:pPr>
            <a:r>
              <a:t/>
            </a:r>
            <a:endParaRPr b="1" sz="1400">
              <a:solidFill>
                <a:srgbClr val="1D1C1D"/>
              </a:solidFill>
            </a:endParaRPr>
          </a:p>
          <a:p>
            <a:pPr indent="-317500" lvl="0" marL="457200" rtl="0" algn="l">
              <a:lnSpc>
                <a:spcPct val="100000"/>
              </a:lnSpc>
              <a:spcBef>
                <a:spcPts val="0"/>
              </a:spcBef>
              <a:spcAft>
                <a:spcPts val="0"/>
              </a:spcAft>
              <a:buClr>
                <a:srgbClr val="1D1C1D"/>
              </a:buClr>
              <a:buSzPts val="1400"/>
              <a:buAutoNum type="arabicPeriod"/>
            </a:pPr>
            <a:r>
              <a:rPr b="1" lang="en" sz="1400">
                <a:solidFill>
                  <a:srgbClr val="1D1C1D"/>
                </a:solidFill>
              </a:rPr>
              <a:t>Do soccer matches have an impact in local beer prices and DUI detentions in certain states?</a:t>
            </a:r>
            <a:endParaRPr b="1" sz="1400">
              <a:solidFill>
                <a:srgbClr val="1D1C1D"/>
              </a:solidFill>
            </a:endParaRPr>
          </a:p>
          <a:p>
            <a:pPr indent="0" lvl="0" marL="457200" rtl="0" algn="l">
              <a:lnSpc>
                <a:spcPct val="100000"/>
              </a:lnSpc>
              <a:spcBef>
                <a:spcPts val="0"/>
              </a:spcBef>
              <a:spcAft>
                <a:spcPts val="0"/>
              </a:spcAft>
              <a:buNone/>
            </a:pPr>
            <a:r>
              <a:t/>
            </a:r>
            <a:endParaRPr sz="500">
              <a:solidFill>
                <a:srgbClr val="1D1C1D"/>
              </a:solidFill>
            </a:endParaRPr>
          </a:p>
          <a:p>
            <a:pPr indent="-317500" lvl="0" marL="914400" rtl="0" algn="l">
              <a:lnSpc>
                <a:spcPct val="100000"/>
              </a:lnSpc>
              <a:spcBef>
                <a:spcPts val="0"/>
              </a:spcBef>
              <a:spcAft>
                <a:spcPts val="0"/>
              </a:spcAft>
              <a:buClr>
                <a:srgbClr val="1D1C1D"/>
              </a:buClr>
              <a:buSzPts val="1400"/>
              <a:buChar char="●"/>
            </a:pPr>
            <a:r>
              <a:rPr lang="en" sz="1400">
                <a:solidFill>
                  <a:srgbClr val="1D1C1D"/>
                </a:solidFill>
              </a:rPr>
              <a:t>For this hypothesis we wanted to gather data from local prices, so we surfed  the web and found PROFECO had a CSV file from 2010 a 2015 with local product prices, on the other hand for the DUI data we used our government database. Having both of this CSVs we search for correlations between soccer tournaments by date vs prices / DUI detentions.</a:t>
            </a:r>
            <a:endParaRPr sz="1400">
              <a:solidFill>
                <a:srgbClr val="1D1C1D"/>
              </a:solidFill>
            </a:endParaRPr>
          </a:p>
          <a:p>
            <a:pPr indent="0" lvl="0" marL="0" rtl="0" algn="l">
              <a:lnSpc>
                <a:spcPct val="100000"/>
              </a:lnSpc>
              <a:spcBef>
                <a:spcPts val="0"/>
              </a:spcBef>
              <a:spcAft>
                <a:spcPts val="0"/>
              </a:spcAft>
              <a:buNone/>
            </a:pPr>
            <a:r>
              <a:t/>
            </a:r>
            <a:endParaRPr sz="1400">
              <a:solidFill>
                <a:srgbClr val="1D1C1D"/>
              </a:solidFill>
            </a:endParaRPr>
          </a:p>
          <a:p>
            <a:pPr indent="0" lvl="0" marL="0" rtl="0" algn="l">
              <a:lnSpc>
                <a:spcPct val="100000"/>
              </a:lnSpc>
              <a:spcBef>
                <a:spcPts val="0"/>
              </a:spcBef>
              <a:spcAft>
                <a:spcPts val="0"/>
              </a:spcAft>
              <a:buNone/>
            </a:pPr>
            <a:r>
              <a:t/>
            </a:r>
            <a:endParaRPr sz="1400">
              <a:solidFill>
                <a:srgbClr val="1D1C1D"/>
              </a:solidFill>
            </a:endParaRPr>
          </a:p>
          <a:p>
            <a:pPr indent="-317500" lvl="0" marL="457200" rtl="0" algn="l">
              <a:lnSpc>
                <a:spcPct val="100000"/>
              </a:lnSpc>
              <a:spcBef>
                <a:spcPts val="0"/>
              </a:spcBef>
              <a:spcAft>
                <a:spcPts val="0"/>
              </a:spcAft>
              <a:buClr>
                <a:srgbClr val="1D1C1D"/>
              </a:buClr>
              <a:buSzPts val="1400"/>
              <a:buAutoNum type="arabicPeriod" startAt="2"/>
            </a:pPr>
            <a:r>
              <a:rPr b="1" lang="en" sz="1400">
                <a:solidFill>
                  <a:srgbClr val="1D1C1D"/>
                </a:solidFill>
              </a:rPr>
              <a:t>Do soccer matches have an impact in deaths and ER emergencies by state? </a:t>
            </a:r>
            <a:endParaRPr b="1" sz="1400">
              <a:solidFill>
                <a:srgbClr val="1D1C1D"/>
              </a:solidFill>
            </a:endParaRPr>
          </a:p>
          <a:p>
            <a:pPr indent="0" lvl="0" marL="457200" rtl="0" algn="l">
              <a:lnSpc>
                <a:spcPct val="100000"/>
              </a:lnSpc>
              <a:spcBef>
                <a:spcPts val="0"/>
              </a:spcBef>
              <a:spcAft>
                <a:spcPts val="0"/>
              </a:spcAft>
              <a:buNone/>
            </a:pPr>
            <a:r>
              <a:t/>
            </a:r>
            <a:endParaRPr sz="500">
              <a:solidFill>
                <a:srgbClr val="1D1C1D"/>
              </a:solidFill>
            </a:endParaRPr>
          </a:p>
          <a:p>
            <a:pPr indent="-317500" lvl="0" marL="914400" rtl="0" algn="l">
              <a:lnSpc>
                <a:spcPct val="100000"/>
              </a:lnSpc>
              <a:spcBef>
                <a:spcPts val="0"/>
              </a:spcBef>
              <a:spcAft>
                <a:spcPts val="0"/>
              </a:spcAft>
              <a:buClr>
                <a:srgbClr val="1D1C1D"/>
              </a:buClr>
              <a:buSzPts val="1400"/>
              <a:buChar char="●"/>
            </a:pPr>
            <a:r>
              <a:rPr lang="en" sz="1400">
                <a:solidFill>
                  <a:srgbClr val="1D1C1D"/>
                </a:solidFill>
              </a:rPr>
              <a:t>For our second hypothesis we had to find trustfull data for ER emergencies and deaths,  both are CSV files which needed some cleaning, we were able to find them on our government database.</a:t>
            </a:r>
            <a:endParaRPr sz="1400">
              <a:solidFill>
                <a:srgbClr val="1D1C1D"/>
              </a:solidFill>
            </a:endParaRPr>
          </a:p>
          <a:p>
            <a:pPr indent="0" lvl="0" marL="0" rtl="0" algn="l">
              <a:lnSpc>
                <a:spcPct val="100000"/>
              </a:lnSpc>
              <a:spcBef>
                <a:spcPts val="0"/>
              </a:spcBef>
              <a:spcAft>
                <a:spcPts val="0"/>
              </a:spcAft>
              <a:buNone/>
            </a:pPr>
            <a:r>
              <a:t/>
            </a:r>
            <a:endParaRPr sz="1400">
              <a:solidFill>
                <a:srgbClr val="1D1C1D"/>
              </a:solidFill>
            </a:endParaRPr>
          </a:p>
          <a:p>
            <a:pPr indent="457200" lvl="0" marL="457200" rtl="0" algn="l">
              <a:lnSpc>
                <a:spcPct val="100000"/>
              </a:lnSpc>
              <a:spcBef>
                <a:spcPts val="0"/>
              </a:spcBef>
              <a:spcAft>
                <a:spcPts val="0"/>
              </a:spcAft>
              <a:buNone/>
            </a:pPr>
            <a:r>
              <a:t/>
            </a:r>
            <a:endParaRPr sz="1400">
              <a:solidFill>
                <a:srgbClr val="1D1C1D"/>
              </a:solidFill>
            </a:endParaRPr>
          </a:p>
          <a:p>
            <a:pPr indent="457200" lvl="0" marL="457200" rtl="0" algn="l">
              <a:lnSpc>
                <a:spcPct val="100000"/>
              </a:lnSpc>
              <a:spcBef>
                <a:spcPts val="0"/>
              </a:spcBef>
              <a:spcAft>
                <a:spcPts val="0"/>
              </a:spcAft>
              <a:buNone/>
            </a:pPr>
            <a:r>
              <a:t/>
            </a:r>
            <a:endParaRPr sz="1400">
              <a:solidFill>
                <a:srgbClr val="1D1C1D"/>
              </a:solidFill>
            </a:endParaRPr>
          </a:p>
          <a:p>
            <a:pPr indent="0" lvl="0" marL="0" rtl="0" algn="l">
              <a:lnSpc>
                <a:spcPct val="100000"/>
              </a:lnSpc>
              <a:spcBef>
                <a:spcPts val="0"/>
              </a:spcBef>
              <a:spcAft>
                <a:spcPts val="0"/>
              </a:spcAft>
              <a:buNone/>
            </a:pPr>
            <a:r>
              <a:t/>
            </a:r>
            <a:endParaRPr sz="1400">
              <a:solidFill>
                <a:srgbClr val="1D1C1D"/>
              </a:solidFill>
            </a:endParaRPr>
          </a:p>
          <a:p>
            <a:pPr indent="0" lvl="0" marL="0" rtl="0" algn="l">
              <a:lnSpc>
                <a:spcPct val="100000"/>
              </a:lnSpc>
              <a:spcBef>
                <a:spcPts val="0"/>
              </a:spcBef>
              <a:spcAft>
                <a:spcPts val="0"/>
              </a:spcAft>
              <a:buNone/>
            </a:pPr>
            <a:r>
              <a:t/>
            </a:r>
            <a:endParaRPr sz="1400">
              <a:solidFill>
                <a:srgbClr val="1D1C1D"/>
              </a:solidFill>
            </a:endParaRPr>
          </a:p>
        </p:txBody>
      </p:sp>
      <p:sp>
        <p:nvSpPr>
          <p:cNvPr id="89" name="Google Shape;89;p15"/>
          <p:cNvSpPr txBox="1"/>
          <p:nvPr>
            <p:ph type="title"/>
          </p:nvPr>
        </p:nvSpPr>
        <p:spPr>
          <a:xfrm>
            <a:off x="311700" y="4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Questions &amp; Data</a:t>
            </a:r>
            <a:endParaRPr>
              <a:solidFill>
                <a:srgbClr val="6AA84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idx="1" type="body"/>
          </p:nvPr>
        </p:nvSpPr>
        <p:spPr>
          <a:xfrm>
            <a:off x="311700" y="1152375"/>
            <a:ext cx="8520600" cy="358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500" u="sng">
                <a:solidFill>
                  <a:srgbClr val="1D1C1D"/>
                </a:solidFill>
              </a:rPr>
              <a:t>Exploration and cleanup process:</a:t>
            </a:r>
            <a:endParaRPr b="1" sz="1500" u="sng">
              <a:solidFill>
                <a:srgbClr val="1D1C1D"/>
              </a:solidFill>
            </a:endParaRPr>
          </a:p>
          <a:p>
            <a:pPr indent="0" lvl="0" marL="0" rtl="0" algn="l">
              <a:lnSpc>
                <a:spcPct val="100000"/>
              </a:lnSpc>
              <a:spcBef>
                <a:spcPts val="0"/>
              </a:spcBef>
              <a:spcAft>
                <a:spcPts val="0"/>
              </a:spcAft>
              <a:buClr>
                <a:schemeClr val="dk1"/>
              </a:buClr>
              <a:buSzPts val="1100"/>
              <a:buFont typeface="Arial"/>
              <a:buNone/>
            </a:pPr>
            <a:r>
              <a:t/>
            </a:r>
            <a:endParaRPr b="1" sz="500" u="sng">
              <a:solidFill>
                <a:srgbClr val="1D1C1D"/>
              </a:solidFill>
            </a:endParaRPr>
          </a:p>
          <a:p>
            <a:pPr indent="-317500" lvl="0" marL="457200" rtl="0" algn="l">
              <a:lnSpc>
                <a:spcPct val="100000"/>
              </a:lnSpc>
              <a:spcBef>
                <a:spcPts val="0"/>
              </a:spcBef>
              <a:spcAft>
                <a:spcPts val="0"/>
              </a:spcAft>
              <a:buClr>
                <a:srgbClr val="1D1C1D"/>
              </a:buClr>
              <a:buSzPts val="1400"/>
              <a:buChar char="●"/>
            </a:pPr>
            <a:r>
              <a:rPr lang="en" sz="1400">
                <a:solidFill>
                  <a:srgbClr val="1D1C1D"/>
                </a:solidFill>
              </a:rPr>
              <a:t>Before beginning the exploration, we discussed as a team possible topics we would like to talk about. After exploring the data availability, we decided to  talk about soccer matches and their influence on different aspects. </a:t>
            </a:r>
            <a:endParaRPr sz="1400">
              <a:solidFill>
                <a:srgbClr val="1D1C1D"/>
              </a:solidFill>
            </a:endParaRPr>
          </a:p>
          <a:p>
            <a:pPr indent="-317500" lvl="0" marL="457200" rtl="0" algn="l">
              <a:lnSpc>
                <a:spcPct val="100000"/>
              </a:lnSpc>
              <a:spcBef>
                <a:spcPts val="0"/>
              </a:spcBef>
              <a:spcAft>
                <a:spcPts val="0"/>
              </a:spcAft>
              <a:buClr>
                <a:srgbClr val="1D1C1D"/>
              </a:buClr>
              <a:buSzPts val="1400"/>
              <a:buChar char="●"/>
            </a:pPr>
            <a:r>
              <a:rPr lang="en" sz="1400">
                <a:solidFill>
                  <a:srgbClr val="1D1C1D"/>
                </a:solidFill>
              </a:rPr>
              <a:t>Then we began to gather data sets from the government and Profeco and equalize the data format to create a merge between the files to identify possible correlations in the data.</a:t>
            </a:r>
            <a:endParaRPr sz="1400">
              <a:solidFill>
                <a:srgbClr val="1D1C1D"/>
              </a:solidFill>
            </a:endParaRPr>
          </a:p>
          <a:p>
            <a:pPr indent="-317500" lvl="0" marL="457200" rtl="0" algn="l">
              <a:lnSpc>
                <a:spcPct val="100000"/>
              </a:lnSpc>
              <a:spcBef>
                <a:spcPts val="0"/>
              </a:spcBef>
              <a:spcAft>
                <a:spcPts val="0"/>
              </a:spcAft>
              <a:buClr>
                <a:srgbClr val="1D1C1D"/>
              </a:buClr>
              <a:buSzPts val="1400"/>
              <a:buChar char="●"/>
            </a:pPr>
            <a:r>
              <a:rPr lang="en" sz="1400">
                <a:solidFill>
                  <a:srgbClr val="1D1C1D"/>
                </a:solidFill>
              </a:rPr>
              <a:t>The deaths catalog had more than 10 </a:t>
            </a:r>
            <a:r>
              <a:rPr lang="en" sz="1400">
                <a:solidFill>
                  <a:srgbClr val="1D1C1D"/>
                </a:solidFill>
              </a:rPr>
              <a:t>dictionaries</a:t>
            </a:r>
            <a:r>
              <a:rPr lang="en" sz="1400">
                <a:solidFill>
                  <a:srgbClr val="1D1C1D"/>
                </a:solidFill>
              </a:rPr>
              <a:t> that were necessary to understand before ingesting the data. They came in handy when replacing coded information on the deaths catalog using key:value pairs.</a:t>
            </a:r>
            <a:endParaRPr sz="1400">
              <a:solidFill>
                <a:srgbClr val="1D1C1D"/>
              </a:solidFill>
            </a:endParaRPr>
          </a:p>
          <a:p>
            <a:pPr indent="-317500" lvl="0" marL="457200" rtl="0" algn="l">
              <a:lnSpc>
                <a:spcPct val="100000"/>
              </a:lnSpc>
              <a:spcBef>
                <a:spcPts val="0"/>
              </a:spcBef>
              <a:spcAft>
                <a:spcPts val="0"/>
              </a:spcAft>
              <a:buClr>
                <a:srgbClr val="1D1C1D"/>
              </a:buClr>
              <a:buSzPts val="1400"/>
              <a:buChar char="●"/>
            </a:pPr>
            <a:r>
              <a:rPr lang="en" sz="1400">
                <a:solidFill>
                  <a:srgbClr val="1D1C1D"/>
                </a:solidFill>
              </a:rPr>
              <a:t>Adding to the usual merge, it was also necessary to identify values between 2 DataFrames, and create a new column in the master DataFrame acknowledging the existence or non existence of such value in the other table and coding it with 1 or 0. </a:t>
            </a:r>
            <a:endParaRPr sz="1400"/>
          </a:p>
        </p:txBody>
      </p:sp>
      <p:sp>
        <p:nvSpPr>
          <p:cNvPr id="95" name="Google Shape;95;p16"/>
          <p:cNvSpPr txBox="1"/>
          <p:nvPr>
            <p:ph type="title"/>
          </p:nvPr>
        </p:nvSpPr>
        <p:spPr>
          <a:xfrm>
            <a:off x="311700" y="4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Data Cleanup &amp; Exploration</a:t>
            </a:r>
            <a:endParaRPr>
              <a:solidFill>
                <a:srgbClr val="6AA84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idx="1" type="body"/>
          </p:nvPr>
        </p:nvSpPr>
        <p:spPr>
          <a:xfrm>
            <a:off x="311700" y="1152375"/>
            <a:ext cx="8520600" cy="358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500" u="sng">
                <a:solidFill>
                  <a:srgbClr val="1D1C1D"/>
                </a:solidFill>
              </a:rPr>
              <a:t>Exploration and cleanup process:</a:t>
            </a:r>
            <a:endParaRPr b="1" sz="1500" u="sng">
              <a:solidFill>
                <a:srgbClr val="1D1C1D"/>
              </a:solidFill>
            </a:endParaRPr>
          </a:p>
          <a:p>
            <a:pPr indent="0" lvl="0" marL="0" rtl="0" algn="l">
              <a:lnSpc>
                <a:spcPct val="100000"/>
              </a:lnSpc>
              <a:spcBef>
                <a:spcPts val="0"/>
              </a:spcBef>
              <a:spcAft>
                <a:spcPts val="0"/>
              </a:spcAft>
              <a:buClr>
                <a:schemeClr val="dk1"/>
              </a:buClr>
              <a:buSzPts val="1100"/>
              <a:buFont typeface="Arial"/>
              <a:buNone/>
            </a:pPr>
            <a:r>
              <a:t/>
            </a:r>
            <a:endParaRPr b="1" sz="500" u="sng">
              <a:solidFill>
                <a:srgbClr val="1D1C1D"/>
              </a:solidFill>
            </a:endParaRPr>
          </a:p>
          <a:p>
            <a:pPr indent="0" lvl="0" marL="457200" rtl="0" algn="l">
              <a:lnSpc>
                <a:spcPct val="100000"/>
              </a:lnSpc>
              <a:spcBef>
                <a:spcPts val="0"/>
              </a:spcBef>
              <a:spcAft>
                <a:spcPts val="0"/>
              </a:spcAft>
              <a:buNone/>
            </a:pPr>
            <a:r>
              <a:t/>
            </a:r>
            <a:endParaRPr sz="1400"/>
          </a:p>
        </p:txBody>
      </p:sp>
      <p:sp>
        <p:nvSpPr>
          <p:cNvPr id="101" name="Google Shape;101;p17"/>
          <p:cNvSpPr txBox="1"/>
          <p:nvPr>
            <p:ph type="title"/>
          </p:nvPr>
        </p:nvSpPr>
        <p:spPr>
          <a:xfrm>
            <a:off x="311700" y="4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Data Cleanup &amp; Exploration</a:t>
            </a:r>
            <a:endParaRPr>
              <a:solidFill>
                <a:srgbClr val="6AA84F"/>
              </a:solidFill>
            </a:endParaRPr>
          </a:p>
        </p:txBody>
      </p:sp>
      <p:pic>
        <p:nvPicPr>
          <p:cNvPr id="102" name="Google Shape;102;p17"/>
          <p:cNvPicPr preferRelativeResize="0"/>
          <p:nvPr/>
        </p:nvPicPr>
        <p:blipFill>
          <a:blip r:embed="rId3">
            <a:alphaModFix/>
          </a:blip>
          <a:stretch>
            <a:fillRect/>
          </a:stretch>
        </p:blipFill>
        <p:spPr>
          <a:xfrm>
            <a:off x="1058750" y="1710975"/>
            <a:ext cx="6877175" cy="2748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idx="1" type="body"/>
          </p:nvPr>
        </p:nvSpPr>
        <p:spPr>
          <a:xfrm>
            <a:off x="311700" y="1152375"/>
            <a:ext cx="8520600" cy="358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500" u="sng">
                <a:solidFill>
                  <a:srgbClr val="1D1C1D"/>
                </a:solidFill>
              </a:rPr>
              <a:t>Problem:</a:t>
            </a:r>
            <a:endParaRPr b="1" sz="1500" u="sng">
              <a:solidFill>
                <a:srgbClr val="1D1C1D"/>
              </a:solidFill>
            </a:endParaRPr>
          </a:p>
          <a:p>
            <a:pPr indent="0" lvl="0" marL="0" rtl="0" algn="l">
              <a:lnSpc>
                <a:spcPct val="100000"/>
              </a:lnSpc>
              <a:spcBef>
                <a:spcPts val="0"/>
              </a:spcBef>
              <a:spcAft>
                <a:spcPts val="0"/>
              </a:spcAft>
              <a:buClr>
                <a:schemeClr val="dk1"/>
              </a:buClr>
              <a:buSzPts val="1100"/>
              <a:buFont typeface="Arial"/>
              <a:buNone/>
            </a:pPr>
            <a:r>
              <a:t/>
            </a:r>
            <a:endParaRPr b="1" sz="500" u="sng">
              <a:solidFill>
                <a:srgbClr val="1D1C1D"/>
              </a:solidFill>
            </a:endParaRPr>
          </a:p>
          <a:p>
            <a:pPr indent="-317500" lvl="0" marL="457200" rtl="0" algn="l">
              <a:lnSpc>
                <a:spcPct val="100000"/>
              </a:lnSpc>
              <a:spcBef>
                <a:spcPts val="0"/>
              </a:spcBef>
              <a:spcAft>
                <a:spcPts val="0"/>
              </a:spcAft>
              <a:buClr>
                <a:srgbClr val="1D1C1D"/>
              </a:buClr>
              <a:buSzPts val="1400"/>
              <a:buChar char="●"/>
            </a:pPr>
            <a:r>
              <a:rPr lang="en" sz="1400">
                <a:solidFill>
                  <a:srgbClr val="1D1C1D"/>
                </a:solidFill>
              </a:rPr>
              <a:t>One big problem we had from our main dataset was the date format of the matches, in between the CSV file. We solved this problem by changing the data frame to date format by year/month/day equalizing it to the format of the other datasets.</a:t>
            </a:r>
            <a:endParaRPr sz="1400">
              <a:solidFill>
                <a:srgbClr val="1D1C1D"/>
              </a:solidFill>
            </a:endParaRPr>
          </a:p>
          <a:p>
            <a:pPr indent="0" lvl="0" marL="0" rtl="0" algn="l">
              <a:lnSpc>
                <a:spcPct val="100000"/>
              </a:lnSpc>
              <a:spcBef>
                <a:spcPts val="0"/>
              </a:spcBef>
              <a:spcAft>
                <a:spcPts val="0"/>
              </a:spcAft>
              <a:buNone/>
            </a:pPr>
            <a:r>
              <a:t/>
            </a:r>
            <a:endParaRPr sz="1400">
              <a:solidFill>
                <a:srgbClr val="1D1C1D"/>
              </a:solidFill>
            </a:endParaRPr>
          </a:p>
          <a:p>
            <a:pPr indent="0" lvl="0" marL="0" rtl="0" algn="l">
              <a:lnSpc>
                <a:spcPct val="100000"/>
              </a:lnSpc>
              <a:spcBef>
                <a:spcPts val="0"/>
              </a:spcBef>
              <a:spcAft>
                <a:spcPts val="0"/>
              </a:spcAft>
              <a:buNone/>
            </a:pPr>
            <a:r>
              <a:t/>
            </a:r>
            <a:endParaRPr sz="1400">
              <a:solidFill>
                <a:srgbClr val="1D1C1D"/>
              </a:solidFill>
            </a:endParaRPr>
          </a:p>
          <a:p>
            <a:pPr indent="0" lvl="0" marL="0" rtl="0" algn="l">
              <a:lnSpc>
                <a:spcPct val="100000"/>
              </a:lnSpc>
              <a:spcBef>
                <a:spcPts val="0"/>
              </a:spcBef>
              <a:spcAft>
                <a:spcPts val="0"/>
              </a:spcAft>
              <a:buNone/>
            </a:pPr>
            <a:r>
              <a:t/>
            </a:r>
            <a:endParaRPr sz="1400">
              <a:solidFill>
                <a:srgbClr val="1D1C1D"/>
              </a:solidFill>
            </a:endParaRPr>
          </a:p>
          <a:p>
            <a:pPr indent="-317500" lvl="0" marL="457200" rtl="0" algn="l">
              <a:lnSpc>
                <a:spcPct val="100000"/>
              </a:lnSpc>
              <a:spcBef>
                <a:spcPts val="0"/>
              </a:spcBef>
              <a:spcAft>
                <a:spcPts val="0"/>
              </a:spcAft>
              <a:buClr>
                <a:srgbClr val="1D1C1D"/>
              </a:buClr>
              <a:buSzPts val="1400"/>
              <a:buChar char="●"/>
            </a:pPr>
            <a:r>
              <a:rPr lang="en" sz="1400">
                <a:solidFill>
                  <a:srgbClr val="1D1C1D"/>
                </a:solidFill>
              </a:rPr>
              <a:t>On the case of beer prices, we noticed that the prices were only weekdays prices (not on a weekend) so we had to make an adjustment , modifying the game dates to week format (week where there was a match). Also there were some irregularities in the data set so we decided to drop those values.</a:t>
            </a:r>
            <a:endParaRPr sz="1400"/>
          </a:p>
        </p:txBody>
      </p:sp>
      <p:sp>
        <p:nvSpPr>
          <p:cNvPr id="108" name="Google Shape;108;p18"/>
          <p:cNvSpPr txBox="1"/>
          <p:nvPr>
            <p:ph type="title"/>
          </p:nvPr>
        </p:nvSpPr>
        <p:spPr>
          <a:xfrm>
            <a:off x="311700" y="4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Data Cleanup &amp; Exploration</a:t>
            </a:r>
            <a:endParaRPr>
              <a:solidFill>
                <a:srgbClr val="6AA84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4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Data Analysis &amp; Discussion</a:t>
            </a:r>
            <a:endParaRPr sz="1400">
              <a:solidFill>
                <a:srgbClr val="6AA84F"/>
              </a:solidFill>
            </a:endParaRPr>
          </a:p>
        </p:txBody>
      </p:sp>
      <p:sp>
        <p:nvSpPr>
          <p:cNvPr id="114" name="Google Shape;114;p19"/>
          <p:cNvSpPr/>
          <p:nvPr/>
        </p:nvSpPr>
        <p:spPr>
          <a:xfrm>
            <a:off x="7080900" y="1923350"/>
            <a:ext cx="1947300" cy="235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1800">
                <a:latin typeface="Lato"/>
                <a:ea typeface="Lato"/>
                <a:cs typeface="Lato"/>
                <a:sym typeface="Lato"/>
              </a:rPr>
              <a:t>Hypothesis not refuted.</a:t>
            </a:r>
            <a:endParaRPr b="1" i="1" sz="18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On a Mexican game week there is an increase on the beer price inflations, although the density when there is no game is higher.</a:t>
            </a:r>
            <a:endParaRPr sz="1300">
              <a:latin typeface="Lato"/>
              <a:ea typeface="Lato"/>
              <a:cs typeface="Lato"/>
              <a:sym typeface="Lato"/>
            </a:endParaRPr>
          </a:p>
        </p:txBody>
      </p:sp>
      <p:sp>
        <p:nvSpPr>
          <p:cNvPr id="115" name="Google Shape;115;p19"/>
          <p:cNvSpPr/>
          <p:nvPr/>
        </p:nvSpPr>
        <p:spPr>
          <a:xfrm>
            <a:off x="159300" y="1876150"/>
            <a:ext cx="1807500" cy="23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1800">
                <a:latin typeface="Lato"/>
                <a:ea typeface="Lato"/>
                <a:cs typeface="Lato"/>
                <a:sym typeface="Lato"/>
              </a:rPr>
              <a:t>H</a:t>
            </a:r>
            <a:r>
              <a:rPr b="1" i="1" lang="en" sz="1800">
                <a:latin typeface="Lato"/>
                <a:ea typeface="Lato"/>
                <a:cs typeface="Lato"/>
                <a:sym typeface="Lato"/>
              </a:rPr>
              <a:t>ypothesis:</a:t>
            </a:r>
            <a:endParaRPr b="1" i="1" sz="18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World Cup games where Mexico plays increase the price of local beers vs. the rest of the games.</a:t>
            </a:r>
            <a:endParaRPr sz="1300">
              <a:latin typeface="Lato"/>
              <a:ea typeface="Lato"/>
              <a:cs typeface="Lato"/>
              <a:sym typeface="Lato"/>
            </a:endParaRPr>
          </a:p>
        </p:txBody>
      </p:sp>
      <p:sp>
        <p:nvSpPr>
          <p:cNvPr id="116" name="Google Shape;116;p19"/>
          <p:cNvSpPr txBox="1"/>
          <p:nvPr>
            <p:ph type="title"/>
          </p:nvPr>
        </p:nvSpPr>
        <p:spPr>
          <a:xfrm>
            <a:off x="321150" y="1007100"/>
            <a:ext cx="834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rPr>
              <a:t>Do FIFA World Cup games have an impact</a:t>
            </a:r>
            <a:r>
              <a:rPr b="0" lang="en" sz="1400">
                <a:solidFill>
                  <a:srgbClr val="1D1C1D"/>
                </a:solidFill>
                <a:latin typeface="Lato"/>
                <a:ea typeface="Lato"/>
                <a:cs typeface="Lato"/>
                <a:sym typeface="Lato"/>
              </a:rPr>
              <a:t> </a:t>
            </a:r>
            <a:r>
              <a:rPr lang="en" sz="1800">
                <a:solidFill>
                  <a:srgbClr val="38761D"/>
                </a:solidFill>
              </a:rPr>
              <a:t>in local beer prices?</a:t>
            </a:r>
            <a:endParaRPr sz="1800">
              <a:solidFill>
                <a:srgbClr val="38761D"/>
              </a:solidFill>
            </a:endParaRPr>
          </a:p>
          <a:p>
            <a:pPr indent="0" lvl="0" marL="0" rtl="0" algn="l">
              <a:spcBef>
                <a:spcPts val="0"/>
              </a:spcBef>
              <a:spcAft>
                <a:spcPts val="0"/>
              </a:spcAft>
              <a:buNone/>
            </a:pPr>
            <a:r>
              <a:rPr lang="en" sz="1800">
                <a:solidFill>
                  <a:srgbClr val="38761D"/>
                </a:solidFill>
              </a:rPr>
              <a:t> </a:t>
            </a:r>
            <a:endParaRPr sz="1800">
              <a:solidFill>
                <a:srgbClr val="38761D"/>
              </a:solidFill>
            </a:endParaRPr>
          </a:p>
        </p:txBody>
      </p:sp>
      <p:pic>
        <p:nvPicPr>
          <p:cNvPr id="117" name="Google Shape;117;p19"/>
          <p:cNvPicPr preferRelativeResize="0"/>
          <p:nvPr/>
        </p:nvPicPr>
        <p:blipFill rotWithShape="1">
          <a:blip r:embed="rId3">
            <a:alphaModFix/>
          </a:blip>
          <a:srcRect b="0" l="0" r="0" t="5060"/>
          <a:stretch/>
        </p:blipFill>
        <p:spPr>
          <a:xfrm>
            <a:off x="2221526" y="1689173"/>
            <a:ext cx="4604650" cy="2914552"/>
          </a:xfrm>
          <a:prstGeom prst="rect">
            <a:avLst/>
          </a:prstGeom>
          <a:noFill/>
          <a:ln>
            <a:noFill/>
          </a:ln>
        </p:spPr>
      </p:pic>
      <p:pic>
        <p:nvPicPr>
          <p:cNvPr id="118" name="Google Shape;118;p19"/>
          <p:cNvPicPr preferRelativeResize="0"/>
          <p:nvPr/>
        </p:nvPicPr>
        <p:blipFill>
          <a:blip r:embed="rId4">
            <a:alphaModFix/>
          </a:blip>
          <a:stretch>
            <a:fillRect/>
          </a:stretch>
        </p:blipFill>
        <p:spPr>
          <a:xfrm>
            <a:off x="8465175" y="592649"/>
            <a:ext cx="563088" cy="765800"/>
          </a:xfrm>
          <a:prstGeom prst="rect">
            <a:avLst/>
          </a:prstGeom>
          <a:noFill/>
          <a:ln>
            <a:noFill/>
          </a:ln>
        </p:spPr>
      </p:pic>
      <p:pic>
        <p:nvPicPr>
          <p:cNvPr id="119" name="Google Shape;119;p19"/>
          <p:cNvPicPr preferRelativeResize="0"/>
          <p:nvPr/>
        </p:nvPicPr>
        <p:blipFill rotWithShape="1">
          <a:blip r:embed="rId5">
            <a:alphaModFix/>
          </a:blip>
          <a:srcRect b="0" l="0" r="5917" t="0"/>
          <a:stretch/>
        </p:blipFill>
        <p:spPr>
          <a:xfrm>
            <a:off x="7300125" y="592649"/>
            <a:ext cx="655449" cy="765802"/>
          </a:xfrm>
          <a:prstGeom prst="rect">
            <a:avLst/>
          </a:prstGeom>
          <a:noFill/>
          <a:ln>
            <a:noFill/>
          </a:ln>
        </p:spPr>
      </p:pic>
      <p:sp>
        <p:nvSpPr>
          <p:cNvPr id="120" name="Google Shape;120;p19"/>
          <p:cNvSpPr/>
          <p:nvPr/>
        </p:nvSpPr>
        <p:spPr>
          <a:xfrm rot="5400000">
            <a:off x="898375" y="2917290"/>
            <a:ext cx="2446200" cy="2115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rot="5400000">
            <a:off x="5708825" y="2964490"/>
            <a:ext cx="2446200" cy="2115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rgbClr val="6AA84F"/>
                </a:solidFill>
              </a:rPr>
              <a:t>Data Analysis &amp; Discussion</a:t>
            </a:r>
            <a:endParaRPr sz="1400">
              <a:solidFill>
                <a:srgbClr val="6AA84F"/>
              </a:solidFill>
            </a:endParaRPr>
          </a:p>
          <a:p>
            <a:pPr indent="0" lvl="0" marL="0" rtl="0" algn="l">
              <a:spcBef>
                <a:spcPts val="0"/>
              </a:spcBef>
              <a:spcAft>
                <a:spcPts val="0"/>
              </a:spcAft>
              <a:buNone/>
            </a:pPr>
            <a:r>
              <a:t/>
            </a:r>
            <a:endParaRPr>
              <a:solidFill>
                <a:srgbClr val="6AA84F"/>
              </a:solidFill>
            </a:endParaRPr>
          </a:p>
        </p:txBody>
      </p:sp>
      <p:sp>
        <p:nvSpPr>
          <p:cNvPr id="127" name="Google Shape;127;p20"/>
          <p:cNvSpPr/>
          <p:nvPr/>
        </p:nvSpPr>
        <p:spPr>
          <a:xfrm>
            <a:off x="7080900" y="1799950"/>
            <a:ext cx="2010300" cy="244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i="1" lang="en" sz="1800">
                <a:solidFill>
                  <a:schemeClr val="dk2"/>
                </a:solidFill>
                <a:latin typeface="Lato"/>
                <a:ea typeface="Lato"/>
                <a:cs typeface="Lato"/>
                <a:sym typeface="Lato"/>
              </a:rPr>
              <a:t>Hypothesis not proved.</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300">
                <a:solidFill>
                  <a:schemeClr val="dk2"/>
                </a:solidFill>
                <a:latin typeface="Lato"/>
                <a:ea typeface="Lato"/>
                <a:cs typeface="Lato"/>
                <a:sym typeface="Lato"/>
              </a:rPr>
              <a:t>In Monterrey, only bottles of 940 ml, also known as “Caguamas”, are the size of beer that has more inflation in Monterrey than the median inflation of other 57 cities in Mexico.</a:t>
            </a:r>
            <a:endParaRPr sz="1300">
              <a:latin typeface="Lato"/>
              <a:ea typeface="Lato"/>
              <a:cs typeface="Lato"/>
              <a:sym typeface="Lato"/>
            </a:endParaRPr>
          </a:p>
        </p:txBody>
      </p:sp>
      <p:sp>
        <p:nvSpPr>
          <p:cNvPr id="128" name="Google Shape;128;p20"/>
          <p:cNvSpPr/>
          <p:nvPr/>
        </p:nvSpPr>
        <p:spPr>
          <a:xfrm>
            <a:off x="159300" y="1799950"/>
            <a:ext cx="1807500" cy="244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i="1" lang="en" sz="1800">
                <a:solidFill>
                  <a:schemeClr val="dk2"/>
                </a:solidFill>
                <a:latin typeface="Lato"/>
                <a:ea typeface="Lato"/>
                <a:cs typeface="Lato"/>
                <a:sym typeface="Lato"/>
              </a:rPr>
              <a:t>Hypothesis:</a:t>
            </a:r>
            <a:endParaRPr b="1" i="1" sz="18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“Clasico Regio”</a:t>
            </a:r>
            <a:r>
              <a:rPr lang="en" sz="1300">
                <a:latin typeface="Lato"/>
                <a:ea typeface="Lato"/>
                <a:cs typeface="Lato"/>
                <a:sym typeface="Lato"/>
              </a:rPr>
              <a:t> weeks the price of local beers in Monterrey increases vs. the rest of the cities.</a:t>
            </a:r>
            <a:endParaRPr sz="1300">
              <a:latin typeface="Lato"/>
              <a:ea typeface="Lato"/>
              <a:cs typeface="Lato"/>
              <a:sym typeface="Lato"/>
            </a:endParaRPr>
          </a:p>
        </p:txBody>
      </p:sp>
      <p:sp>
        <p:nvSpPr>
          <p:cNvPr id="129" name="Google Shape;129;p20"/>
          <p:cNvSpPr txBox="1"/>
          <p:nvPr>
            <p:ph type="title"/>
          </p:nvPr>
        </p:nvSpPr>
        <p:spPr>
          <a:xfrm>
            <a:off x="321150" y="1007100"/>
            <a:ext cx="834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rPr>
              <a:t>Do “Clasico Regio” have an impact</a:t>
            </a:r>
            <a:r>
              <a:rPr b="0" lang="en" sz="1400">
                <a:solidFill>
                  <a:srgbClr val="1D1C1D"/>
                </a:solidFill>
                <a:latin typeface="Lato"/>
                <a:ea typeface="Lato"/>
                <a:cs typeface="Lato"/>
                <a:sym typeface="Lato"/>
              </a:rPr>
              <a:t> </a:t>
            </a:r>
            <a:r>
              <a:rPr lang="en" sz="1800">
                <a:solidFill>
                  <a:srgbClr val="38761D"/>
                </a:solidFill>
              </a:rPr>
              <a:t>in local beer prices? (size)</a:t>
            </a:r>
            <a:endParaRPr sz="1800">
              <a:solidFill>
                <a:srgbClr val="38761D"/>
              </a:solidFill>
            </a:endParaRPr>
          </a:p>
          <a:p>
            <a:pPr indent="0" lvl="0" marL="0" rtl="0" algn="l">
              <a:spcBef>
                <a:spcPts val="0"/>
              </a:spcBef>
              <a:spcAft>
                <a:spcPts val="0"/>
              </a:spcAft>
              <a:buNone/>
            </a:pPr>
            <a:r>
              <a:rPr lang="en" sz="1800">
                <a:solidFill>
                  <a:srgbClr val="38761D"/>
                </a:solidFill>
              </a:rPr>
              <a:t> </a:t>
            </a:r>
            <a:endParaRPr sz="1800">
              <a:solidFill>
                <a:srgbClr val="38761D"/>
              </a:solidFill>
            </a:endParaRPr>
          </a:p>
        </p:txBody>
      </p:sp>
      <p:pic>
        <p:nvPicPr>
          <p:cNvPr id="130" name="Google Shape;130;p20"/>
          <p:cNvPicPr preferRelativeResize="0"/>
          <p:nvPr/>
        </p:nvPicPr>
        <p:blipFill>
          <a:blip r:embed="rId3">
            <a:alphaModFix/>
          </a:blip>
          <a:stretch>
            <a:fillRect/>
          </a:stretch>
        </p:blipFill>
        <p:spPr>
          <a:xfrm>
            <a:off x="7351075" y="573501"/>
            <a:ext cx="589225" cy="690403"/>
          </a:xfrm>
          <a:prstGeom prst="rect">
            <a:avLst/>
          </a:prstGeom>
          <a:noFill/>
          <a:ln>
            <a:noFill/>
          </a:ln>
        </p:spPr>
      </p:pic>
      <p:pic>
        <p:nvPicPr>
          <p:cNvPr id="131" name="Google Shape;131;p20"/>
          <p:cNvPicPr preferRelativeResize="0"/>
          <p:nvPr/>
        </p:nvPicPr>
        <p:blipFill rotWithShape="1">
          <a:blip r:embed="rId4">
            <a:alphaModFix/>
          </a:blip>
          <a:srcRect b="0" l="0" r="0" t="29532"/>
          <a:stretch/>
        </p:blipFill>
        <p:spPr>
          <a:xfrm>
            <a:off x="8354525" y="573501"/>
            <a:ext cx="477930" cy="690399"/>
          </a:xfrm>
          <a:prstGeom prst="rect">
            <a:avLst/>
          </a:prstGeom>
          <a:noFill/>
          <a:ln>
            <a:noFill/>
          </a:ln>
        </p:spPr>
      </p:pic>
      <p:sp>
        <p:nvSpPr>
          <p:cNvPr id="132" name="Google Shape;132;p20"/>
          <p:cNvSpPr txBox="1"/>
          <p:nvPr/>
        </p:nvSpPr>
        <p:spPr>
          <a:xfrm>
            <a:off x="7921375" y="713275"/>
            <a:ext cx="433200" cy="4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80000"/>
                </a:solidFill>
                <a:latin typeface="Oswald"/>
                <a:ea typeface="Oswald"/>
                <a:cs typeface="Oswald"/>
                <a:sym typeface="Oswald"/>
              </a:rPr>
              <a:t>VS</a:t>
            </a:r>
            <a:endParaRPr sz="1800">
              <a:solidFill>
                <a:srgbClr val="980000"/>
              </a:solidFill>
              <a:latin typeface="Oswald"/>
              <a:ea typeface="Oswald"/>
              <a:cs typeface="Oswald"/>
              <a:sym typeface="Oswald"/>
            </a:endParaRPr>
          </a:p>
        </p:txBody>
      </p:sp>
      <p:pic>
        <p:nvPicPr>
          <p:cNvPr id="133" name="Google Shape;133;p20"/>
          <p:cNvPicPr preferRelativeResize="0"/>
          <p:nvPr/>
        </p:nvPicPr>
        <p:blipFill rotWithShape="1">
          <a:blip r:embed="rId5">
            <a:alphaModFix/>
          </a:blip>
          <a:srcRect b="2133" l="0" r="0" t="0"/>
          <a:stretch/>
        </p:blipFill>
        <p:spPr>
          <a:xfrm>
            <a:off x="2378738" y="1411050"/>
            <a:ext cx="4295925" cy="3279625"/>
          </a:xfrm>
          <a:prstGeom prst="rect">
            <a:avLst/>
          </a:prstGeom>
          <a:noFill/>
          <a:ln>
            <a:noFill/>
          </a:ln>
        </p:spPr>
      </p:pic>
      <p:sp>
        <p:nvSpPr>
          <p:cNvPr id="134" name="Google Shape;134;p20"/>
          <p:cNvSpPr/>
          <p:nvPr/>
        </p:nvSpPr>
        <p:spPr>
          <a:xfrm rot="5400000">
            <a:off x="898375" y="2917290"/>
            <a:ext cx="2446200" cy="2115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5708825" y="2964490"/>
            <a:ext cx="2446200" cy="2115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rgbClr val="6AA84F"/>
                </a:solidFill>
              </a:rPr>
              <a:t>Data Analysis &amp; Discussion</a:t>
            </a:r>
            <a:endParaRPr sz="1400">
              <a:solidFill>
                <a:srgbClr val="6AA84F"/>
              </a:solidFill>
            </a:endParaRPr>
          </a:p>
          <a:p>
            <a:pPr indent="0" lvl="0" marL="0" rtl="0" algn="l">
              <a:spcBef>
                <a:spcPts val="0"/>
              </a:spcBef>
              <a:spcAft>
                <a:spcPts val="0"/>
              </a:spcAft>
              <a:buNone/>
            </a:pPr>
            <a:r>
              <a:t/>
            </a:r>
            <a:endParaRPr>
              <a:solidFill>
                <a:srgbClr val="6AA84F"/>
              </a:solidFill>
            </a:endParaRPr>
          </a:p>
        </p:txBody>
      </p:sp>
      <p:sp>
        <p:nvSpPr>
          <p:cNvPr id="141" name="Google Shape;141;p21"/>
          <p:cNvSpPr/>
          <p:nvPr/>
        </p:nvSpPr>
        <p:spPr>
          <a:xfrm>
            <a:off x="7080900" y="1826300"/>
            <a:ext cx="2010300" cy="246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i="1" lang="en" sz="1800">
                <a:solidFill>
                  <a:schemeClr val="dk2"/>
                </a:solidFill>
                <a:latin typeface="Lato"/>
                <a:ea typeface="Lato"/>
                <a:cs typeface="Lato"/>
                <a:sym typeface="Lato"/>
              </a:rPr>
              <a:t>Hypothesis not proved.</a:t>
            </a:r>
            <a:endParaRPr>
              <a:latin typeface="Lato"/>
              <a:ea typeface="Lato"/>
              <a:cs typeface="Lato"/>
              <a:sym typeface="Lato"/>
            </a:endParaRPr>
          </a:p>
          <a:p>
            <a:pPr indent="0" lvl="0" marL="0" rtl="0" algn="l">
              <a:spcBef>
                <a:spcPts val="0"/>
              </a:spcBef>
              <a:spcAft>
                <a:spcPts val="0"/>
              </a:spcAft>
              <a:buNone/>
            </a:pPr>
            <a:r>
              <a:rPr lang="en" sz="1300">
                <a:solidFill>
                  <a:schemeClr val="dk2"/>
                </a:solidFill>
                <a:latin typeface="Lato"/>
                <a:ea typeface="Lato"/>
                <a:cs typeface="Lato"/>
                <a:sym typeface="Lato"/>
              </a:rPr>
              <a:t>Analyzing by brands, we identified that the “local” brands of Monterrey from Cuauhtémoc Moctezuma / Heineken México, such as: Bohemia, Dos Equis Lager and Tecate, have the smallest inflation in Monterrey (apart from Indio and Sol). </a:t>
            </a:r>
            <a:endParaRPr sz="1300">
              <a:solidFill>
                <a:schemeClr val="dk2"/>
              </a:solidFill>
              <a:latin typeface="Lato"/>
              <a:ea typeface="Lato"/>
              <a:cs typeface="Lato"/>
              <a:sym typeface="Lato"/>
            </a:endParaRPr>
          </a:p>
        </p:txBody>
      </p:sp>
      <p:sp>
        <p:nvSpPr>
          <p:cNvPr id="142" name="Google Shape;142;p21"/>
          <p:cNvSpPr/>
          <p:nvPr/>
        </p:nvSpPr>
        <p:spPr>
          <a:xfrm>
            <a:off x="159300" y="1826350"/>
            <a:ext cx="1807500" cy="239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i="1" lang="en" sz="1800">
                <a:solidFill>
                  <a:schemeClr val="dk2"/>
                </a:solidFill>
                <a:latin typeface="Lato"/>
                <a:ea typeface="Lato"/>
                <a:cs typeface="Lato"/>
                <a:sym typeface="Lato"/>
              </a:rPr>
              <a:t>Hypothesis:</a:t>
            </a:r>
            <a:endParaRPr b="1" i="1" sz="18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“Clasico Regio” weeks the price of local beers in Monterrey increases vs. the rest of the cities.</a:t>
            </a:r>
            <a:endParaRPr sz="1300">
              <a:latin typeface="Lato"/>
              <a:ea typeface="Lato"/>
              <a:cs typeface="Lato"/>
              <a:sym typeface="Lato"/>
            </a:endParaRPr>
          </a:p>
        </p:txBody>
      </p:sp>
      <p:sp>
        <p:nvSpPr>
          <p:cNvPr id="143" name="Google Shape;143;p21"/>
          <p:cNvSpPr txBox="1"/>
          <p:nvPr>
            <p:ph type="title"/>
          </p:nvPr>
        </p:nvSpPr>
        <p:spPr>
          <a:xfrm>
            <a:off x="321150" y="1007100"/>
            <a:ext cx="834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rPr>
              <a:t>Do “Clasico Regio” have an impact</a:t>
            </a:r>
            <a:r>
              <a:rPr b="0" lang="en" sz="1400">
                <a:solidFill>
                  <a:srgbClr val="1D1C1D"/>
                </a:solidFill>
                <a:latin typeface="Lato"/>
                <a:ea typeface="Lato"/>
                <a:cs typeface="Lato"/>
                <a:sym typeface="Lato"/>
              </a:rPr>
              <a:t> </a:t>
            </a:r>
            <a:r>
              <a:rPr lang="en" sz="1800">
                <a:solidFill>
                  <a:srgbClr val="38761D"/>
                </a:solidFill>
              </a:rPr>
              <a:t>in local beer prices? (brand)</a:t>
            </a:r>
            <a:endParaRPr sz="1800">
              <a:solidFill>
                <a:srgbClr val="38761D"/>
              </a:solidFill>
            </a:endParaRPr>
          </a:p>
          <a:p>
            <a:pPr indent="0" lvl="0" marL="0" rtl="0" algn="l">
              <a:spcBef>
                <a:spcPts val="0"/>
              </a:spcBef>
              <a:spcAft>
                <a:spcPts val="0"/>
              </a:spcAft>
              <a:buNone/>
            </a:pPr>
            <a:r>
              <a:rPr lang="en" sz="1800">
                <a:solidFill>
                  <a:srgbClr val="38761D"/>
                </a:solidFill>
              </a:rPr>
              <a:t> </a:t>
            </a:r>
            <a:endParaRPr sz="1800">
              <a:solidFill>
                <a:srgbClr val="38761D"/>
              </a:solidFill>
            </a:endParaRPr>
          </a:p>
        </p:txBody>
      </p:sp>
      <p:pic>
        <p:nvPicPr>
          <p:cNvPr id="144" name="Google Shape;144;p21"/>
          <p:cNvPicPr preferRelativeResize="0"/>
          <p:nvPr/>
        </p:nvPicPr>
        <p:blipFill>
          <a:blip r:embed="rId3">
            <a:alphaModFix/>
          </a:blip>
          <a:stretch>
            <a:fillRect/>
          </a:stretch>
        </p:blipFill>
        <p:spPr>
          <a:xfrm>
            <a:off x="7351075" y="573501"/>
            <a:ext cx="589225" cy="690403"/>
          </a:xfrm>
          <a:prstGeom prst="rect">
            <a:avLst/>
          </a:prstGeom>
          <a:noFill/>
          <a:ln>
            <a:noFill/>
          </a:ln>
        </p:spPr>
      </p:pic>
      <p:pic>
        <p:nvPicPr>
          <p:cNvPr id="145" name="Google Shape;145;p21"/>
          <p:cNvPicPr preferRelativeResize="0"/>
          <p:nvPr/>
        </p:nvPicPr>
        <p:blipFill rotWithShape="1">
          <a:blip r:embed="rId4">
            <a:alphaModFix/>
          </a:blip>
          <a:srcRect b="0" l="0" r="0" t="29532"/>
          <a:stretch/>
        </p:blipFill>
        <p:spPr>
          <a:xfrm>
            <a:off x="8354525" y="573501"/>
            <a:ext cx="477930" cy="690399"/>
          </a:xfrm>
          <a:prstGeom prst="rect">
            <a:avLst/>
          </a:prstGeom>
          <a:noFill/>
          <a:ln>
            <a:noFill/>
          </a:ln>
        </p:spPr>
      </p:pic>
      <p:sp>
        <p:nvSpPr>
          <p:cNvPr id="146" name="Google Shape;146;p21"/>
          <p:cNvSpPr txBox="1"/>
          <p:nvPr/>
        </p:nvSpPr>
        <p:spPr>
          <a:xfrm>
            <a:off x="7921375" y="713275"/>
            <a:ext cx="433200" cy="4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80000"/>
                </a:solidFill>
                <a:latin typeface="Oswald"/>
                <a:ea typeface="Oswald"/>
                <a:cs typeface="Oswald"/>
                <a:sym typeface="Oswald"/>
              </a:rPr>
              <a:t>VS</a:t>
            </a:r>
            <a:endParaRPr sz="1800">
              <a:solidFill>
                <a:srgbClr val="980000"/>
              </a:solidFill>
              <a:latin typeface="Oswald"/>
              <a:ea typeface="Oswald"/>
              <a:cs typeface="Oswald"/>
              <a:sym typeface="Oswald"/>
            </a:endParaRPr>
          </a:p>
        </p:txBody>
      </p:sp>
      <p:pic>
        <p:nvPicPr>
          <p:cNvPr id="147" name="Google Shape;147;p21"/>
          <p:cNvPicPr preferRelativeResize="0"/>
          <p:nvPr/>
        </p:nvPicPr>
        <p:blipFill>
          <a:blip r:embed="rId5">
            <a:alphaModFix/>
          </a:blip>
          <a:stretch>
            <a:fillRect/>
          </a:stretch>
        </p:blipFill>
        <p:spPr>
          <a:xfrm>
            <a:off x="2696800" y="1379700"/>
            <a:ext cx="3638550" cy="3324225"/>
          </a:xfrm>
          <a:prstGeom prst="rect">
            <a:avLst/>
          </a:prstGeom>
          <a:noFill/>
          <a:ln>
            <a:noFill/>
          </a:ln>
        </p:spPr>
      </p:pic>
      <p:sp>
        <p:nvSpPr>
          <p:cNvPr id="148" name="Google Shape;148;p21"/>
          <p:cNvSpPr/>
          <p:nvPr/>
        </p:nvSpPr>
        <p:spPr>
          <a:xfrm rot="5400000">
            <a:off x="898375" y="2917290"/>
            <a:ext cx="2446200" cy="2115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rot="5400000">
            <a:off x="5708825" y="2964490"/>
            <a:ext cx="2446200" cy="2115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