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oppins"/>
      <p:regular r:id="rId15"/>
      <p:bold r:id="rId16"/>
      <p:italic r:id="rId17"/>
      <p:boldItalic r:id="rId18"/>
    </p:embeddedFont>
    <p:embeddedFont>
      <p:font typeface="Poppins Ligh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Light-bold.fntdata"/><Relationship Id="rId11" Type="http://schemas.openxmlformats.org/officeDocument/2006/relationships/slide" Target="slides/slide7.xml"/><Relationship Id="rId22" Type="http://schemas.openxmlformats.org/officeDocument/2006/relationships/font" Target="fonts/PoppinsLight-boldItalic.fntdata"/><Relationship Id="rId10" Type="http://schemas.openxmlformats.org/officeDocument/2006/relationships/slide" Target="slides/slide6.xml"/><Relationship Id="rId21" Type="http://schemas.openxmlformats.org/officeDocument/2006/relationships/font" Target="fonts/PoppinsLight-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oppins-regular.fntdata"/><Relationship Id="rId14" Type="http://schemas.openxmlformats.org/officeDocument/2006/relationships/slide" Target="slides/slide10.xml"/><Relationship Id="rId17" Type="http://schemas.openxmlformats.org/officeDocument/2006/relationships/font" Target="fonts/Poppins-italic.fntdata"/><Relationship Id="rId16" Type="http://schemas.openxmlformats.org/officeDocument/2006/relationships/font" Target="fonts/Poppins-bold.fntdata"/><Relationship Id="rId5" Type="http://schemas.openxmlformats.org/officeDocument/2006/relationships/slide" Target="slides/slide1.xml"/><Relationship Id="rId19" Type="http://schemas.openxmlformats.org/officeDocument/2006/relationships/font" Target="fonts/PoppinsLight-regular.fntdata"/><Relationship Id="rId6" Type="http://schemas.openxmlformats.org/officeDocument/2006/relationships/slide" Target="slides/slide2.xml"/><Relationship Id="rId18" Type="http://schemas.openxmlformats.org/officeDocument/2006/relationships/font" Target="fonts/Poppi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39614f026_0_9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39614f026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Objetivos de desenvolvimento sustentável (ODS) -&gt; ideias e guiões que nos levarão a um futuro otimista em que exploramos recursos naturais sem prejudicar o meio ambiente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ODS 11 e 12: </a:t>
            </a:r>
            <a:r>
              <a:rPr lang="en"/>
              <a:t> desenvolvimento de cidades e comunidades sustentáveis, e a implementação de meios de produção e consumo sustentáveis.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solidFill>
                  <a:schemeClr val="dk1"/>
                </a:solidFill>
              </a:rPr>
              <a:t>Meu ex-parceiro do projeto cultivava uma horta orgânica em casa, e eu sempre tive interesse em produzir minha própria comida - faria o mesmo se tivesse condições.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SzPts val="1400"/>
              <a:buChar char="●"/>
            </a:pPr>
            <a:r>
              <a:rPr lang="en"/>
              <a:t>Este interesse em comum nos levou a abordar o tema de sustentabilidade em contextos urbanos da perspectiva de alimentação de qualidade -&gt; produção doméstica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Importância de abordarmos esse problema é óbvia:</a:t>
            </a:r>
            <a:endParaRPr/>
          </a:p>
          <a:p>
            <a:pPr indent="-317500" lvl="1" marL="914400" rtl="0" algn="l">
              <a:spcBef>
                <a:spcPts val="0"/>
              </a:spcBef>
              <a:spcAft>
                <a:spcPts val="0"/>
              </a:spcAft>
              <a:buSzPts val="1400"/>
              <a:buChar char="○"/>
            </a:pPr>
            <a:r>
              <a:rPr lang="en"/>
              <a:t>Aumento em demanda por água, comida, e aumento em consumo médio é iminente,</a:t>
            </a:r>
            <a:endParaRPr/>
          </a:p>
          <a:p>
            <a:pPr indent="-317500" lvl="1" marL="914400" rtl="0" algn="l">
              <a:spcBef>
                <a:spcPts val="0"/>
              </a:spcBef>
              <a:spcAft>
                <a:spcPts val="0"/>
              </a:spcAft>
              <a:buSzPts val="1400"/>
              <a:buChar char="○"/>
            </a:pPr>
            <a:r>
              <a:rPr lang="en"/>
              <a:t>Precisamos nos preparar para um futuro em que consumimos mais destes recursos, não menos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Estes pensamentos nos ajudaram a sintetizar uma questão central para servir de guião para o desenvolvimento do projeto: </a:t>
            </a:r>
            <a:endParaRPr/>
          </a:p>
          <a:p>
            <a:pPr indent="-317500" lvl="1" marL="914400" rtl="0" algn="l">
              <a:spcBef>
                <a:spcPts val="0"/>
              </a:spcBef>
              <a:spcAft>
                <a:spcPts val="0"/>
              </a:spcAft>
              <a:buSzPts val="1400"/>
              <a:buChar char="○"/>
            </a:pPr>
            <a:r>
              <a:rPr lang="en"/>
              <a:t>Como garantimos uma alimentação saudável, produzida por meios sustentáveis, em contextos urbanos?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39614f026_0_10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39614f026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Com esse objetivo central, me propus a criar um comércio online especializado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Direcionado para a compra e venda de alimentos orgânicos, ou produtos de alguma natureza sustentável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É uma aplicação completamente online com front-end intuitivo, e back-end elegante e eficiente, utilizando o framework springboot para Java, e uma base de dados relacional online para a persistência e aquisição de dados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Na plataforma, um utilizador pode fácilmente anunciar os produtos de sua horta, visualizar o perfil de outros vendedores, e comprar tudo que lhe interessar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7241c672d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7241c672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Guiei o desenvolvimento do projeto através de 3 casos de utilização</a:t>
            </a:r>
            <a:endParaRPr/>
          </a:p>
          <a:p>
            <a:pPr indent="-317500" lvl="1" marL="914400" rtl="0" algn="l">
              <a:spcBef>
                <a:spcPts val="0"/>
              </a:spcBef>
              <a:spcAft>
                <a:spcPts val="0"/>
              </a:spcAft>
              <a:buSzPts val="1400"/>
              <a:buChar char="○"/>
            </a:pPr>
            <a:r>
              <a:rPr lang="en"/>
              <a:t>Que, ao meu olhar, constituem as funcionalidades esperadas de um comércio online moderno: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O utilizador pode visualizar todos os anúncios da plataforma, e filtrá-los por categorias que o ajudarão a chegar ao produto que realmente procura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Pode adicionar itens ao seu carrinho de compras, e depois comprá-los a qualquer momento,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Pode inserir seu próprio anúncio para a venda</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7233c8996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7233c899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Todas as páginas</a:t>
            </a:r>
            <a:endParaRPr/>
          </a:p>
          <a:p>
            <a:pPr indent="-317500" lvl="0" marL="457200" rtl="0" algn="l">
              <a:spcBef>
                <a:spcPts val="0"/>
              </a:spcBef>
              <a:spcAft>
                <a:spcPts val="0"/>
              </a:spcAft>
              <a:buSzPts val="1400"/>
              <a:buChar char="●"/>
            </a:pPr>
            <a:r>
              <a:rPr lang="en"/>
              <a:t>Filtragem por categorias/título</a:t>
            </a:r>
            <a:endParaRPr/>
          </a:p>
          <a:p>
            <a:pPr indent="-317500" lvl="0" marL="457200" rtl="0" algn="l">
              <a:spcBef>
                <a:spcPts val="0"/>
              </a:spcBef>
              <a:spcAft>
                <a:spcPts val="0"/>
              </a:spcAft>
              <a:buSzPts val="1400"/>
              <a:buChar char="●"/>
            </a:pPr>
            <a:r>
              <a:rPr lang="en"/>
              <a:t>Página de 1 anúncio</a:t>
            </a:r>
            <a:endParaRPr/>
          </a:p>
          <a:p>
            <a:pPr indent="-317500" lvl="0" marL="457200" rtl="0" algn="l">
              <a:spcBef>
                <a:spcPts val="0"/>
              </a:spcBef>
              <a:spcAft>
                <a:spcPts val="0"/>
              </a:spcAft>
              <a:buSzPts val="1400"/>
              <a:buChar char="●"/>
            </a:pPr>
            <a:r>
              <a:rPr lang="en"/>
              <a:t>Perfil do anunciante</a:t>
            </a:r>
            <a:endParaRPr/>
          </a:p>
          <a:p>
            <a:pPr indent="-317500" lvl="0" marL="457200" rtl="0" algn="l">
              <a:spcBef>
                <a:spcPts val="0"/>
              </a:spcBef>
              <a:spcAft>
                <a:spcPts val="0"/>
              </a:spcAft>
              <a:buSzPts val="1400"/>
              <a:buChar char="●"/>
            </a:pPr>
            <a:r>
              <a:rPr lang="en"/>
              <a:t>Adição de um item ao carrinho de compras</a:t>
            </a:r>
            <a:endParaRPr/>
          </a:p>
          <a:p>
            <a:pPr indent="-317500" lvl="0" marL="457200" rtl="0" algn="l">
              <a:spcBef>
                <a:spcPts val="0"/>
              </a:spcBef>
              <a:spcAft>
                <a:spcPts val="0"/>
              </a:spcAft>
              <a:buSzPts val="1400"/>
              <a:buChar char="●"/>
            </a:pPr>
            <a:r>
              <a:rPr lang="en"/>
              <a:t>Carrinho</a:t>
            </a:r>
            <a:endParaRPr/>
          </a:p>
          <a:p>
            <a:pPr indent="-317500" lvl="1" marL="914400" rtl="0" algn="l">
              <a:spcBef>
                <a:spcPts val="0"/>
              </a:spcBef>
              <a:spcAft>
                <a:spcPts val="0"/>
              </a:spcAft>
              <a:buSzPts val="1400"/>
              <a:buChar char="○"/>
            </a:pPr>
            <a:r>
              <a:rPr lang="en"/>
              <a:t>Tentativa de re-adição dum anúncio já no carrinho</a:t>
            </a:r>
            <a:endParaRPr/>
          </a:p>
          <a:p>
            <a:pPr indent="-317500" lvl="1" marL="914400" rtl="0" algn="l">
              <a:spcBef>
                <a:spcPts val="0"/>
              </a:spcBef>
              <a:spcAft>
                <a:spcPts val="0"/>
              </a:spcAft>
              <a:buSzPts val="1400"/>
              <a:buChar char="○"/>
            </a:pPr>
            <a:r>
              <a:rPr lang="en"/>
              <a:t>Compra dos itens</a:t>
            </a:r>
            <a:endParaRPr/>
          </a:p>
          <a:p>
            <a:pPr indent="-317500" lvl="0" marL="457200" rtl="0" algn="l">
              <a:spcBef>
                <a:spcPts val="0"/>
              </a:spcBef>
              <a:spcAft>
                <a:spcPts val="0"/>
              </a:spcAft>
              <a:buSzPts val="1400"/>
              <a:buChar char="●"/>
            </a:pPr>
            <a:r>
              <a:rPr lang="en"/>
              <a:t>Visualização de compras</a:t>
            </a:r>
            <a:endParaRPr/>
          </a:p>
          <a:p>
            <a:pPr indent="-317500" lvl="1" marL="914400" rtl="0" algn="l">
              <a:spcBef>
                <a:spcPts val="0"/>
              </a:spcBef>
              <a:spcAft>
                <a:spcPts val="0"/>
              </a:spcAft>
              <a:buSzPts val="1400"/>
              <a:buChar char="○"/>
            </a:pPr>
            <a:r>
              <a:rPr lang="en"/>
              <a:t>Mais dois itens foram adicionados.</a:t>
            </a:r>
            <a:endParaRPr/>
          </a:p>
          <a:p>
            <a:pPr indent="-317500" lvl="0" marL="457200" rtl="0" algn="l">
              <a:spcBef>
                <a:spcPts val="0"/>
              </a:spcBef>
              <a:spcAft>
                <a:spcPts val="0"/>
              </a:spcAft>
              <a:buSzPts val="1400"/>
              <a:buChar char="●"/>
            </a:pPr>
            <a:r>
              <a:rPr lang="en"/>
              <a:t>Inserção de um novo anúncio</a:t>
            </a:r>
            <a:endParaRPr/>
          </a:p>
          <a:p>
            <a:pPr indent="-317500" lvl="0" marL="457200" rtl="0" algn="l">
              <a:spcBef>
                <a:spcPts val="0"/>
              </a:spcBef>
              <a:spcAft>
                <a:spcPts val="0"/>
              </a:spcAft>
              <a:buSzPts val="1400"/>
              <a:buChar char="●"/>
            </a:pPr>
            <a:r>
              <a:rPr lang="en"/>
              <a:t>Tentativa de adição do próprio anúncio ao carrinho não é permitido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7233c899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7233c89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Isso é uma versão simplificada, mais amigável, do diagrama de Entidade-Relacionamento da base de dados da plataforma. </a:t>
            </a:r>
            <a:endParaRPr/>
          </a:p>
          <a:p>
            <a:pPr indent="-317500" lvl="1" marL="914400" rtl="0" algn="l">
              <a:spcBef>
                <a:spcPts val="0"/>
              </a:spcBef>
              <a:spcAft>
                <a:spcPts val="0"/>
              </a:spcAft>
              <a:buSzPts val="1400"/>
              <a:buChar char="○"/>
            </a:pPr>
            <a:r>
              <a:rPr lang="en"/>
              <a:t>Aqui enfatizo os tipos de relações entre as tabelas com primary e </a:t>
            </a:r>
            <a:r>
              <a:rPr lang="en">
                <a:solidFill>
                  <a:schemeClr val="dk1"/>
                </a:solidFill>
              </a:rPr>
              <a:t>foreign </a:t>
            </a:r>
            <a:r>
              <a:rPr lang="en"/>
              <a:t>keys, que estão codificadas por cor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O utilizador possui um conjunto de anúncios que o mesmo pôs a venda, e um conjunto de transações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Um conjunto de anúncios pode pertencer a um </a:t>
            </a:r>
            <a:r>
              <a:rPr lang="en">
                <a:solidFill>
                  <a:schemeClr val="dk1"/>
                </a:solidFill>
              </a:rPr>
              <a:t>utilizador</a:t>
            </a:r>
            <a:r>
              <a:rPr lang="en"/>
              <a:t>, e todos os anúncios </a:t>
            </a:r>
            <a:r>
              <a:rPr lang="en"/>
              <a:t>têm</a:t>
            </a:r>
            <a:r>
              <a:rPr lang="en"/>
              <a:t> de pertencer a uma de 6 possíveis categorias aí listadas:</a:t>
            </a:r>
            <a:endParaRPr/>
          </a:p>
          <a:p>
            <a:pPr indent="-317500" lvl="1" marL="914400" rtl="0" algn="l">
              <a:spcBef>
                <a:spcPts val="0"/>
              </a:spcBef>
              <a:spcAft>
                <a:spcPts val="0"/>
              </a:spcAft>
              <a:buSzPts val="1400"/>
              <a:buChar char="○"/>
            </a:pPr>
            <a:r>
              <a:rPr lang="en"/>
              <a:t>Produto orgânico</a:t>
            </a:r>
            <a:endParaRPr/>
          </a:p>
          <a:p>
            <a:pPr indent="-317500" lvl="1" marL="914400" rtl="0" algn="l">
              <a:spcBef>
                <a:spcPts val="0"/>
              </a:spcBef>
              <a:spcAft>
                <a:spcPts val="0"/>
              </a:spcAft>
              <a:buSzPts val="1400"/>
              <a:buChar char="○"/>
            </a:pPr>
            <a:r>
              <a:rPr lang="en"/>
              <a:t>Sementes</a:t>
            </a:r>
            <a:endParaRPr/>
          </a:p>
          <a:p>
            <a:pPr indent="-317500" lvl="1" marL="914400" rtl="0" algn="l">
              <a:spcBef>
                <a:spcPts val="0"/>
              </a:spcBef>
              <a:spcAft>
                <a:spcPts val="0"/>
              </a:spcAft>
              <a:buSzPts val="1400"/>
              <a:buChar char="○"/>
            </a:pPr>
            <a:r>
              <a:rPr lang="en"/>
              <a:t>Fertilizantes</a:t>
            </a:r>
            <a:endParaRPr/>
          </a:p>
          <a:p>
            <a:pPr indent="-317500" lvl="1" marL="914400" rtl="0" algn="l">
              <a:spcBef>
                <a:spcPts val="0"/>
              </a:spcBef>
              <a:spcAft>
                <a:spcPts val="0"/>
              </a:spcAft>
              <a:buSzPts val="1400"/>
              <a:buChar char="○"/>
            </a:pPr>
            <a:r>
              <a:rPr lang="en"/>
              <a:t>Plantas</a:t>
            </a:r>
            <a:endParaRPr/>
          </a:p>
          <a:p>
            <a:pPr indent="-317500" lvl="1" marL="914400" rtl="0" algn="l">
              <a:spcBef>
                <a:spcPts val="0"/>
              </a:spcBef>
              <a:spcAft>
                <a:spcPts val="0"/>
              </a:spcAft>
              <a:buSzPts val="1400"/>
              <a:buChar char="○"/>
            </a:pPr>
            <a:r>
              <a:rPr lang="en"/>
              <a:t>Produtos naturais</a:t>
            </a:r>
            <a:endParaRPr/>
          </a:p>
          <a:p>
            <a:pPr indent="-317500" lvl="1" marL="914400" rtl="0" algn="l">
              <a:spcBef>
                <a:spcPts val="0"/>
              </a:spcBef>
              <a:spcAft>
                <a:spcPts val="0"/>
              </a:spcAft>
              <a:buSzPts val="1400"/>
              <a:buChar char="○"/>
            </a:pPr>
            <a:r>
              <a:rPr lang="en"/>
              <a:t>Outros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Transações guardam dados de compra e venda de todos os utilizadores E todos os carrinhos de destes;</a:t>
            </a:r>
            <a:endParaRPr/>
          </a:p>
          <a:p>
            <a:pPr indent="-317500" lvl="0" marL="457200" rtl="0" algn="l">
              <a:spcBef>
                <a:spcPts val="0"/>
              </a:spcBef>
              <a:spcAft>
                <a:spcPts val="0"/>
              </a:spcAft>
              <a:buSzPts val="1400"/>
              <a:buChar char="●"/>
            </a:pPr>
            <a:r>
              <a:rPr lang="en"/>
              <a:t>Antes de falar sobre as outras entidades, gostaria de ressaltar que eu represento um carrinho de compras como uma transação em estado de carrinho ao invés de usar uma tabela própria para isso, pois dessa forma eu reduzo a redundância dos dados, e simplifico as operações que faço na BD.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Represento um conjunto de anúncios que o utilizador compra, ou guarda em seu carrinho, através dos itens de transação, que podem pertencer a uma transação de um </a:t>
            </a:r>
            <a:r>
              <a:rPr lang="en">
                <a:solidFill>
                  <a:schemeClr val="dk1"/>
                </a:solidFill>
              </a:rPr>
              <a:t>utilizador</a:t>
            </a:r>
            <a:r>
              <a:rPr lang="en"/>
              <a:t>, ou mais que uma transação, no caso do anúncio não ter sido comprado por nenhum utilizador, ou seja, se todas as transações que incluem o anúncio estiverem em estado de carrinho.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Eu represento os diferentes possíveis estados de uma transação através da tabela de estados. Os estados são: </a:t>
            </a:r>
            <a:endParaRPr/>
          </a:p>
          <a:p>
            <a:pPr indent="-317500" lvl="1" marL="914400" rtl="0" algn="l">
              <a:spcBef>
                <a:spcPts val="0"/>
              </a:spcBef>
              <a:spcAft>
                <a:spcPts val="0"/>
              </a:spcAft>
              <a:buSzPts val="1400"/>
              <a:buChar char="○"/>
            </a:pPr>
            <a:r>
              <a:rPr lang="en"/>
              <a:t>No carrinho</a:t>
            </a:r>
            <a:endParaRPr/>
          </a:p>
          <a:p>
            <a:pPr indent="-317500" lvl="1" marL="914400" rtl="0" algn="l">
              <a:spcBef>
                <a:spcPts val="0"/>
              </a:spcBef>
              <a:spcAft>
                <a:spcPts val="0"/>
              </a:spcAft>
              <a:buSzPts val="1400"/>
              <a:buChar char="○"/>
            </a:pPr>
            <a:r>
              <a:rPr lang="en"/>
              <a:t>Pago</a:t>
            </a:r>
            <a:endParaRPr/>
          </a:p>
          <a:p>
            <a:pPr indent="-317500" lvl="1" marL="914400" rtl="0" algn="l">
              <a:spcBef>
                <a:spcPts val="0"/>
              </a:spcBef>
              <a:spcAft>
                <a:spcPts val="0"/>
              </a:spcAft>
              <a:buSzPts val="1400"/>
              <a:buChar char="○"/>
            </a:pPr>
            <a:r>
              <a:rPr lang="en"/>
              <a:t>Despachado</a:t>
            </a:r>
            <a:endParaRPr/>
          </a:p>
          <a:p>
            <a:pPr indent="-317500" lvl="1" marL="914400" rtl="0" algn="l">
              <a:spcBef>
                <a:spcPts val="0"/>
              </a:spcBef>
              <a:spcAft>
                <a:spcPts val="0"/>
              </a:spcAft>
              <a:buSzPts val="1400"/>
              <a:buChar char="○"/>
            </a:pPr>
            <a:r>
              <a:rPr lang="en"/>
              <a:t>Entregue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Eu represento o movimento dos estados de qualquer uma transação através de um registro em uma tabela intermédia Estados de Transação. </a:t>
            </a:r>
            <a:endParaRPr/>
          </a:p>
          <a:p>
            <a:pPr indent="-317500" lvl="1" marL="914400" rtl="0" algn="l">
              <a:spcBef>
                <a:spcPts val="0"/>
              </a:spcBef>
              <a:spcAft>
                <a:spcPts val="0"/>
              </a:spcAft>
              <a:buSzPts val="1400"/>
              <a:buChar char="○"/>
            </a:pPr>
            <a:r>
              <a:rPr lang="en"/>
              <a:t>Importantemente, os Estados de Transação guardam a data em que um novo estado foi definido, o que me permite analisar padrões de compras dos utilizadores da plataforma. </a:t>
            </a:r>
            <a:endParaRPr/>
          </a:p>
          <a:p>
            <a:pPr indent="-317500" lvl="2" marL="1371600" rtl="0" algn="l">
              <a:spcBef>
                <a:spcPts val="0"/>
              </a:spcBef>
              <a:spcAft>
                <a:spcPts val="0"/>
              </a:spcAft>
              <a:buSzPts val="1400"/>
              <a:buChar char="■"/>
            </a:pPr>
            <a:r>
              <a:rPr lang="en"/>
              <a:t>Caso, futuramente, seja interessante fazer algum tipo de análise desses dados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7233c8996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7233c899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classes em Java dentro do framework springboot são uma represetação fiel das entidades e seus relacionamentos apresentados no diagrama anterior.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solidFill>
                  <a:schemeClr val="dk1"/>
                </a:solidFill>
              </a:rPr>
              <a:t>Lógicamente, os objetos guardam referências entre si ao invés de se associarem por chaves identificadoras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Há, portanto, forte associações entre as classes nesse modelo, mas não há heranças,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simplesmente por não haver necessidade disso para implementar os casos de utilização.</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SzPts val="1400"/>
              <a:buChar char="●"/>
            </a:pPr>
            <a:r>
              <a:rPr lang="en"/>
              <a:t>Vale notar que em alguns casos, para a aquisição de transações e de anúncios, utilizo views para enviar informações de maneira mais objetiva, e para reduzir o número de conexões à BD e o tráfego de rede em geral</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9c4f66226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9c4f6622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além do resgate de um ou de todos os elementos das tabelas de transações, anúncios ou utilizadores, os endpoints REST disponibilizam um um número de funcionalidades que garantem o funcionamento da plataforma; vou aqui listar algumas das mais importantes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TransactionController - controlador de transações</a:t>
            </a:r>
            <a:endParaRPr/>
          </a:p>
          <a:p>
            <a:pPr indent="-317500" lvl="0" marL="457200" rtl="0" algn="l">
              <a:spcBef>
                <a:spcPts val="0"/>
              </a:spcBef>
              <a:spcAft>
                <a:spcPts val="0"/>
              </a:spcAft>
              <a:buSzPts val="1400"/>
              <a:buChar char="●"/>
            </a:pPr>
            <a:r>
              <a:rPr lang="en"/>
              <a:t>Resgate do estado mais atual de uma determinada transação</a:t>
            </a:r>
            <a:endParaRPr/>
          </a:p>
          <a:p>
            <a:pPr indent="-317500" lvl="0" marL="457200" rtl="0" algn="l">
              <a:spcBef>
                <a:spcPts val="0"/>
              </a:spcBef>
              <a:spcAft>
                <a:spcPts val="0"/>
              </a:spcAft>
              <a:buSzPts val="1400"/>
              <a:buChar char="●"/>
            </a:pPr>
            <a:r>
              <a:rPr lang="en"/>
              <a:t>Inserção de um anúncio em um carrinho - várias verificações são feitas aqui</a:t>
            </a:r>
            <a:endParaRPr/>
          </a:p>
          <a:p>
            <a:pPr indent="-317500" lvl="0" marL="457200" rtl="0" algn="l">
              <a:spcBef>
                <a:spcPts val="0"/>
              </a:spcBef>
              <a:spcAft>
                <a:spcPts val="0"/>
              </a:spcAft>
              <a:buSzPts val="1400"/>
              <a:buChar char="●"/>
            </a:pPr>
            <a:r>
              <a:rPr lang="en"/>
              <a:t>Atualização do estado de uma transação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User</a:t>
            </a:r>
            <a:r>
              <a:rPr lang="en">
                <a:solidFill>
                  <a:schemeClr val="dk1"/>
                </a:solidFill>
              </a:rPr>
              <a:t>Controller - controlador de utilizadores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Aquisição de um carrinho, itens de um carrinho, itens comprados pelo utilizador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Criação de um carrinho, isto é, a criação de uma transação e imediata definição de estado de carrinho para a mesma. Faço isso através de uma stored procedure com um conjunto de operações executada de forma atômica.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AdController - controlador de anúncios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Resgate dos anúncios ativos + filtrados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7241c672d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7241c672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Em síntese, montei uma plataforma para o comércio de alimentos produzidos em contextos urbanos, ou para produtos associados que sejam de natureza sustentável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O mercado conta com todas as funcionalidades esperadas de um comércio digital moderno, como</a:t>
            </a:r>
            <a:endParaRPr/>
          </a:p>
          <a:p>
            <a:pPr indent="-317500" lvl="1" marL="914400" rtl="0" algn="l">
              <a:spcBef>
                <a:spcPts val="0"/>
              </a:spcBef>
              <a:spcAft>
                <a:spcPts val="0"/>
              </a:spcAft>
              <a:buClr>
                <a:schemeClr val="dk1"/>
              </a:buClr>
              <a:buSzPts val="1400"/>
              <a:buChar char="○"/>
            </a:pPr>
            <a:r>
              <a:rPr lang="en">
                <a:solidFill>
                  <a:schemeClr val="dk1"/>
                </a:solidFill>
              </a:rPr>
              <a:t>A busca apurada de anúncios</a:t>
            </a:r>
            <a:endParaRPr>
              <a:solidFill>
                <a:schemeClr val="dk1"/>
              </a:solidFill>
            </a:endParaRPr>
          </a:p>
          <a:p>
            <a:pPr indent="-317500" lvl="1" marL="914400" rtl="0" algn="l">
              <a:spcBef>
                <a:spcPts val="0"/>
              </a:spcBef>
              <a:spcAft>
                <a:spcPts val="0"/>
              </a:spcAft>
              <a:buSzPts val="1400"/>
              <a:buChar char="○"/>
            </a:pPr>
            <a:r>
              <a:rPr lang="en"/>
              <a:t>Um carrinho</a:t>
            </a:r>
            <a:endParaRPr/>
          </a:p>
          <a:p>
            <a:pPr indent="-317500" lvl="1" marL="914400" rtl="0" algn="l">
              <a:spcBef>
                <a:spcPts val="0"/>
              </a:spcBef>
              <a:spcAft>
                <a:spcPts val="0"/>
              </a:spcAft>
              <a:buSzPts val="1400"/>
              <a:buChar char="○"/>
            </a:pPr>
            <a:r>
              <a:rPr lang="en"/>
              <a:t>Verificações para seu funcionamento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Do lado do utilizador, a interface é acessível e intuitiva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No back-end, modelei e implementei as tabelas e classes de forma que garantam todas as funcionalidades propostas, na maneira mais simples que consegui imaginar</a:t>
            </a:r>
            <a:endParaRPr/>
          </a:p>
          <a:p>
            <a:pPr indent="-317500" lvl="1" marL="914400" rtl="0" algn="l">
              <a:spcBef>
                <a:spcPts val="0"/>
              </a:spcBef>
              <a:spcAft>
                <a:spcPts val="0"/>
              </a:spcAft>
              <a:buSzPts val="1400"/>
              <a:buChar char="○"/>
            </a:pPr>
            <a:r>
              <a:rPr lang="en"/>
              <a:t>Devido à minha solução permiti que um futuro eu possa analisar os padrões de compra dos utilizadores da plataforma.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No fim das contas, esse exercício de modelação e programação me permitiu desafiar (mesmo que em pequena escala) minha capacidade de engenharia de software para a web, e foi um projeto que, apesar das dores de cabeça, gostei de fazer. Acho que foi uma maneira produtiva de aplicar minhas capacidades</a:t>
            </a:r>
            <a:endParaRPr/>
          </a:p>
          <a:p>
            <a:pPr indent="-317500" lvl="1" marL="914400" rtl="0" algn="l">
              <a:spcBef>
                <a:spcPts val="0"/>
              </a:spcBef>
              <a:spcAft>
                <a:spcPts val="0"/>
              </a:spcAft>
              <a:buSzPts val="1400"/>
              <a:buChar char="○"/>
            </a:pPr>
            <a:r>
              <a:rPr lang="en"/>
              <a:t>O que fiz, afinal, foi oferecer um potencial incentivo econômico para a produção de alimentos orgânicos em casa,</a:t>
            </a:r>
            <a:endParaRPr/>
          </a:p>
          <a:p>
            <a:pPr indent="-317500" lvl="1" marL="914400" rtl="0" algn="l">
              <a:spcBef>
                <a:spcPts val="0"/>
              </a:spcBef>
              <a:spcAft>
                <a:spcPts val="0"/>
              </a:spcAft>
              <a:buSzPts val="1400"/>
              <a:buChar char="○"/>
            </a:pPr>
            <a:r>
              <a:rPr lang="en"/>
              <a:t>Permiti que pessoas com esse interesse sustentável em comum possam se conectar.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Como, Então, garantir alimentação sustentável em contextos urbanos? Essa é minha resposta e meu compromisso:</a:t>
            </a:r>
            <a:endParaRPr/>
          </a:p>
          <a:p>
            <a:pPr indent="-317500" lvl="1" marL="914400" rtl="0" algn="l">
              <a:spcBef>
                <a:spcPts val="0"/>
              </a:spcBef>
              <a:spcAft>
                <a:spcPts val="0"/>
              </a:spcAft>
              <a:buSzPts val="1400"/>
              <a:buChar char="○"/>
            </a:pPr>
            <a:r>
              <a:rPr lang="en"/>
              <a:t>É através do incentivo a produção de alimentos orgânicos dentro da cidade</a:t>
            </a:r>
            <a:endParaRPr/>
          </a:p>
          <a:p>
            <a:pPr indent="-317500" lvl="1" marL="914400" rtl="0" algn="l">
              <a:spcBef>
                <a:spcPts val="0"/>
              </a:spcBef>
              <a:spcAft>
                <a:spcPts val="0"/>
              </a:spcAft>
              <a:buSzPts val="1400"/>
              <a:buChar char="○"/>
            </a:pPr>
            <a:r>
              <a:rPr lang="en"/>
              <a:t>É através da criação de oportunidades em um mercado voltado à sustentabilidade</a:t>
            </a:r>
            <a:endParaRPr/>
          </a:p>
          <a:p>
            <a:pPr indent="-317500" lvl="1" marL="914400" rtl="0" algn="l">
              <a:spcBef>
                <a:spcPts val="0"/>
              </a:spcBef>
              <a:spcAft>
                <a:spcPts val="0"/>
              </a:spcAft>
              <a:buSzPts val="1400"/>
              <a:buChar char="○"/>
            </a:pPr>
            <a:r>
              <a:rPr lang="en"/>
              <a:t>É, acima de tudo, através da conexão entre aqueles quem queiram fazer parte dessa revolução verde.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p:nvPr>
            <p:ph type="ctrTitle"/>
          </p:nvPr>
        </p:nvSpPr>
        <p:spPr>
          <a:xfrm>
            <a:off x="685800" y="696425"/>
            <a:ext cx="5391000" cy="2930400"/>
          </a:xfrm>
          <a:prstGeom prst="rect">
            <a:avLst/>
          </a:prstGeom>
        </p:spPr>
        <p:txBody>
          <a:bodyPr anchorCtr="0" anchor="t" bIns="0" lIns="0" spcFirstLastPara="1" rIns="0" wrap="square" tIns="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600"/>
              <a:buNone/>
              <a:defRPr sz="1600"/>
            </a:lvl1pPr>
          </a:lstStyle>
          <a:p/>
        </p:txBody>
      </p:sp>
      <p:sp>
        <p:nvSpPr>
          <p:cNvPr id="54" name="Google Shape;54;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5" name="Google Shape;55;p11"/>
          <p:cNvPicPr preferRelativeResize="0"/>
          <p:nvPr/>
        </p:nvPicPr>
        <p:blipFill>
          <a:blip r:embed="rId2">
            <a:alphaModFix/>
          </a:blip>
          <a:stretch>
            <a:fillRect/>
          </a:stretch>
        </p:blipFill>
        <p:spPr>
          <a:xfrm>
            <a:off x="5230275" y="2032125"/>
            <a:ext cx="3761325" cy="29589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no illustration">
  <p:cSld name="BLANK_1">
    <p:spTree>
      <p:nvGrpSpPr>
        <p:cNvPr id="59" name="Shape 59"/>
        <p:cNvGrpSpPr/>
        <p:nvPr/>
      </p:nvGrpSpPr>
      <p:grpSpPr>
        <a:xfrm>
          <a:off x="0" y="0"/>
          <a:ext cx="0" cy="0"/>
          <a:chOff x="0" y="0"/>
          <a:chExt cx="0" cy="0"/>
        </a:xfrm>
      </p:grpSpPr>
      <p:sp>
        <p:nvSpPr>
          <p:cNvPr id="60" name="Google Shape;60;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p:nvPr>
            <p:ph type="ctrTitle"/>
          </p:nvPr>
        </p:nvSpPr>
        <p:spPr>
          <a:xfrm>
            <a:off x="685800" y="1811950"/>
            <a:ext cx="49731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685800" y="3144850"/>
            <a:ext cx="24936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5"/>
              </a:buClr>
              <a:buSzPts val="1800"/>
              <a:buNone/>
              <a:defRPr sz="1800">
                <a:solidFill>
                  <a:schemeClr val="accent5"/>
                </a:solidFill>
              </a:defRPr>
            </a:lvl1pPr>
            <a:lvl2pPr lvl="1" rtl="0">
              <a:spcBef>
                <a:spcPts val="0"/>
              </a:spcBef>
              <a:spcAft>
                <a:spcPts val="0"/>
              </a:spcAft>
              <a:buSzPts val="1800"/>
              <a:buNone/>
              <a:defRPr sz="1800">
                <a:solidFill>
                  <a:schemeClr val="accent5"/>
                </a:solidFill>
              </a:defRPr>
            </a:lvl2pPr>
            <a:lvl3pPr lvl="2" rtl="0">
              <a:spcBef>
                <a:spcPts val="0"/>
              </a:spcBef>
              <a:spcAft>
                <a:spcPts val="0"/>
              </a:spcAft>
              <a:buClr>
                <a:schemeClr val="accent5"/>
              </a:buClr>
              <a:buSzPts val="1800"/>
              <a:buNone/>
              <a:defRPr sz="1800">
                <a:solidFill>
                  <a:schemeClr val="accent5"/>
                </a:solidFill>
              </a:defRPr>
            </a:lvl3pPr>
            <a:lvl4pPr lvl="3" rtl="0">
              <a:spcBef>
                <a:spcPts val="0"/>
              </a:spcBef>
              <a:spcAft>
                <a:spcPts val="0"/>
              </a:spcAft>
              <a:buClr>
                <a:schemeClr val="accent5"/>
              </a:buClr>
              <a:buSzPts val="1800"/>
              <a:buNone/>
              <a:defRPr sz="1800">
                <a:solidFill>
                  <a:schemeClr val="accent5"/>
                </a:solidFill>
              </a:defRPr>
            </a:lvl4pPr>
            <a:lvl5pPr lvl="4" rtl="0">
              <a:spcBef>
                <a:spcPts val="0"/>
              </a:spcBef>
              <a:spcAft>
                <a:spcPts val="0"/>
              </a:spcAft>
              <a:buClr>
                <a:schemeClr val="accent5"/>
              </a:buClr>
              <a:buSzPts val="1800"/>
              <a:buNone/>
              <a:defRPr sz="1800">
                <a:solidFill>
                  <a:schemeClr val="accent5"/>
                </a:solidFill>
              </a:defRPr>
            </a:lvl5pPr>
            <a:lvl6pPr lvl="5" rtl="0">
              <a:spcBef>
                <a:spcPts val="0"/>
              </a:spcBef>
              <a:spcAft>
                <a:spcPts val="0"/>
              </a:spcAft>
              <a:buClr>
                <a:schemeClr val="accent5"/>
              </a:buClr>
              <a:buSzPts val="1800"/>
              <a:buNone/>
              <a:defRPr sz="1800">
                <a:solidFill>
                  <a:schemeClr val="accent5"/>
                </a:solidFill>
              </a:defRPr>
            </a:lvl6pPr>
            <a:lvl7pPr lvl="6" rtl="0">
              <a:spcBef>
                <a:spcPts val="0"/>
              </a:spcBef>
              <a:spcAft>
                <a:spcPts val="0"/>
              </a:spcAft>
              <a:buClr>
                <a:schemeClr val="accent5"/>
              </a:buClr>
              <a:buSzPts val="1800"/>
              <a:buNone/>
              <a:defRPr sz="1800">
                <a:solidFill>
                  <a:schemeClr val="accent5"/>
                </a:solidFill>
              </a:defRPr>
            </a:lvl7pPr>
            <a:lvl8pPr lvl="7" rtl="0">
              <a:spcBef>
                <a:spcPts val="0"/>
              </a:spcBef>
              <a:spcAft>
                <a:spcPts val="0"/>
              </a:spcAft>
              <a:buClr>
                <a:schemeClr val="accent5"/>
              </a:buClr>
              <a:buSzPts val="1800"/>
              <a:buNone/>
              <a:defRPr sz="1800">
                <a:solidFill>
                  <a:schemeClr val="accent5"/>
                </a:solidFill>
              </a:defRPr>
            </a:lvl8pPr>
            <a:lvl9pPr lvl="8" rtl="0">
              <a:spcBef>
                <a:spcPts val="0"/>
              </a:spcBef>
              <a:spcAft>
                <a:spcPts val="0"/>
              </a:spcAft>
              <a:buClr>
                <a:schemeClr val="accent5"/>
              </a:buClr>
              <a:buSzPts val="1800"/>
              <a:buNone/>
              <a:defRPr sz="1800">
                <a:solidFill>
                  <a:schemeClr val="accent5"/>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5074072" y="2340786"/>
            <a:ext cx="3879000" cy="2629082"/>
          </a:xfrm>
          <a:prstGeom prst="rect">
            <a:avLst/>
          </a:prstGeom>
          <a:noFill/>
          <a:ln>
            <a:noFill/>
          </a:ln>
        </p:spPr>
      </p:pic>
      <p:sp>
        <p:nvSpPr>
          <p:cNvPr id="18" name="Google Shape;18;p4"/>
          <p:cNvSpPr txBox="1"/>
          <p:nvPr>
            <p:ph idx="1" type="body"/>
          </p:nvPr>
        </p:nvSpPr>
        <p:spPr>
          <a:xfrm>
            <a:off x="962850" y="919975"/>
            <a:ext cx="4469100" cy="3342000"/>
          </a:xfrm>
          <a:prstGeom prst="rect">
            <a:avLst/>
          </a:prstGeom>
        </p:spPr>
        <p:txBody>
          <a:bodyPr anchorCtr="0" anchor="t" bIns="0" lIns="0" spcFirstLastPara="1" rIns="0" wrap="square" tIns="0">
            <a:noAutofit/>
          </a:bodyPr>
          <a:lstStyle>
            <a:lvl1pPr indent="-431800" lvl="0" marL="457200" rtl="0">
              <a:lnSpc>
                <a:spcPct val="115000"/>
              </a:lnSpc>
              <a:spcBef>
                <a:spcPts val="600"/>
              </a:spcBef>
              <a:spcAft>
                <a:spcPts val="0"/>
              </a:spcAft>
              <a:buClr>
                <a:schemeClr val="accent5"/>
              </a:buClr>
              <a:buSzPts val="3200"/>
              <a:buChar char="●"/>
              <a:defRPr sz="3200">
                <a:solidFill>
                  <a:schemeClr val="accent5"/>
                </a:solidFill>
              </a:defRPr>
            </a:lvl1pPr>
            <a:lvl2pPr indent="-431800" lvl="1" marL="914400" rtl="0">
              <a:lnSpc>
                <a:spcPct val="115000"/>
              </a:lnSpc>
              <a:spcBef>
                <a:spcPts val="0"/>
              </a:spcBef>
              <a:spcAft>
                <a:spcPts val="0"/>
              </a:spcAft>
              <a:buSzPts val="3200"/>
              <a:buChar char="○"/>
              <a:defRPr sz="3200">
                <a:solidFill>
                  <a:schemeClr val="accent5"/>
                </a:solidFill>
              </a:defRPr>
            </a:lvl2pPr>
            <a:lvl3pPr indent="-431800" lvl="2" marL="1371600" rtl="0">
              <a:lnSpc>
                <a:spcPct val="115000"/>
              </a:lnSpc>
              <a:spcBef>
                <a:spcPts val="0"/>
              </a:spcBef>
              <a:spcAft>
                <a:spcPts val="0"/>
              </a:spcAft>
              <a:buClr>
                <a:schemeClr val="accent5"/>
              </a:buClr>
              <a:buSzPts val="3200"/>
              <a:buChar char="■"/>
              <a:defRPr sz="3200">
                <a:solidFill>
                  <a:schemeClr val="accent5"/>
                </a:solidFill>
              </a:defRPr>
            </a:lvl3pPr>
            <a:lvl4pPr indent="-431800" lvl="3" marL="1828800" rtl="0">
              <a:lnSpc>
                <a:spcPct val="115000"/>
              </a:lnSpc>
              <a:spcBef>
                <a:spcPts val="0"/>
              </a:spcBef>
              <a:spcAft>
                <a:spcPts val="0"/>
              </a:spcAft>
              <a:buClr>
                <a:schemeClr val="accent5"/>
              </a:buClr>
              <a:buSzPts val="3200"/>
              <a:buChar char="●"/>
              <a:defRPr sz="3200">
                <a:solidFill>
                  <a:schemeClr val="accent5"/>
                </a:solidFill>
              </a:defRPr>
            </a:lvl4pPr>
            <a:lvl5pPr indent="-431800" lvl="4" marL="2286000" rtl="0">
              <a:lnSpc>
                <a:spcPct val="115000"/>
              </a:lnSpc>
              <a:spcBef>
                <a:spcPts val="0"/>
              </a:spcBef>
              <a:spcAft>
                <a:spcPts val="0"/>
              </a:spcAft>
              <a:buClr>
                <a:schemeClr val="accent5"/>
              </a:buClr>
              <a:buSzPts val="3200"/>
              <a:buChar char="○"/>
              <a:defRPr sz="3200">
                <a:solidFill>
                  <a:schemeClr val="accent5"/>
                </a:solidFill>
              </a:defRPr>
            </a:lvl5pPr>
            <a:lvl6pPr indent="-431800" lvl="5" marL="2743200" rtl="0">
              <a:lnSpc>
                <a:spcPct val="115000"/>
              </a:lnSpc>
              <a:spcBef>
                <a:spcPts val="0"/>
              </a:spcBef>
              <a:spcAft>
                <a:spcPts val="0"/>
              </a:spcAft>
              <a:buClr>
                <a:schemeClr val="accent5"/>
              </a:buClr>
              <a:buSzPts val="3200"/>
              <a:buChar char="■"/>
              <a:defRPr sz="3200">
                <a:solidFill>
                  <a:schemeClr val="accent5"/>
                </a:solidFill>
              </a:defRPr>
            </a:lvl6pPr>
            <a:lvl7pPr indent="-431800" lvl="6" marL="3200400" rtl="0">
              <a:lnSpc>
                <a:spcPct val="115000"/>
              </a:lnSpc>
              <a:spcBef>
                <a:spcPts val="0"/>
              </a:spcBef>
              <a:spcAft>
                <a:spcPts val="0"/>
              </a:spcAft>
              <a:buClr>
                <a:schemeClr val="accent5"/>
              </a:buClr>
              <a:buSzPts val="3200"/>
              <a:buChar char="●"/>
              <a:defRPr sz="3200">
                <a:solidFill>
                  <a:schemeClr val="accent5"/>
                </a:solidFill>
              </a:defRPr>
            </a:lvl7pPr>
            <a:lvl8pPr indent="-431800" lvl="7" marL="3657600" rtl="0">
              <a:lnSpc>
                <a:spcPct val="115000"/>
              </a:lnSpc>
              <a:spcBef>
                <a:spcPts val="0"/>
              </a:spcBef>
              <a:spcAft>
                <a:spcPts val="0"/>
              </a:spcAft>
              <a:buClr>
                <a:schemeClr val="accent5"/>
              </a:buClr>
              <a:buSzPts val="3200"/>
              <a:buChar char="○"/>
              <a:defRPr sz="3200">
                <a:solidFill>
                  <a:schemeClr val="accent5"/>
                </a:solidFill>
              </a:defRPr>
            </a:lvl8pPr>
            <a:lvl9pPr indent="-431800" lvl="8" marL="4114800">
              <a:lnSpc>
                <a:spcPct val="115000"/>
              </a:lnSpc>
              <a:spcBef>
                <a:spcPts val="0"/>
              </a:spcBef>
              <a:spcAft>
                <a:spcPts val="0"/>
              </a:spcAft>
              <a:buClr>
                <a:schemeClr val="accent5"/>
              </a:buClr>
              <a:buSzPts val="3200"/>
              <a:buChar char="■"/>
              <a:defRPr sz="3200">
                <a:solidFill>
                  <a:schemeClr val="accent5"/>
                </a:solidFill>
              </a:defRPr>
            </a:lvl9pPr>
          </a:lstStyle>
          <a:p/>
        </p:txBody>
      </p:sp>
      <p:sp>
        <p:nvSpPr>
          <p:cNvPr id="19" name="Google Shape;19;p4"/>
          <p:cNvSpPr txBox="1"/>
          <p:nvPr/>
        </p:nvSpPr>
        <p:spPr>
          <a:xfrm>
            <a:off x="390571" y="571075"/>
            <a:ext cx="6480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dk2"/>
                </a:solidFill>
                <a:latin typeface="Muli"/>
                <a:ea typeface="Muli"/>
                <a:cs typeface="Muli"/>
                <a:sym typeface="Muli"/>
              </a:rPr>
              <a:t>“</a:t>
            </a:r>
            <a:endParaRPr b="1" sz="9600">
              <a:solidFill>
                <a:schemeClr val="dk2"/>
              </a:solidFill>
              <a:latin typeface="Muli"/>
              <a:ea typeface="Muli"/>
              <a:cs typeface="Muli"/>
              <a:sym typeface="Muli"/>
            </a:endParaRPr>
          </a:p>
        </p:txBody>
      </p:sp>
      <p:sp>
        <p:nvSpPr>
          <p:cNvPr id="20" name="Google Shape;2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23" name="Google Shape;23;p5"/>
          <p:cNvSpPr txBox="1"/>
          <p:nvPr>
            <p:ph type="title"/>
          </p:nvPr>
        </p:nvSpPr>
        <p:spPr>
          <a:xfrm>
            <a:off x="457200" y="1044175"/>
            <a:ext cx="6300300" cy="857400"/>
          </a:xfrm>
          <a:prstGeom prst="rect">
            <a:avLst/>
          </a:prstGeom>
        </p:spPr>
        <p:txBody>
          <a:bodyPr anchorCtr="0" anchor="b"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4" name="Google Shape;24;p5"/>
          <p:cNvSpPr txBox="1"/>
          <p:nvPr>
            <p:ph idx="1" type="body"/>
          </p:nvPr>
        </p:nvSpPr>
        <p:spPr>
          <a:xfrm>
            <a:off x="457200" y="2038350"/>
            <a:ext cx="4929300" cy="1862700"/>
          </a:xfrm>
          <a:prstGeom prst="rect">
            <a:avLst/>
          </a:prstGeom>
        </p:spPr>
        <p:txBody>
          <a:bodyPr anchorCtr="0" anchor="t" bIns="0" lIns="0" spcFirstLastPara="1" rIns="0" wrap="square" tIns="0">
            <a:noAutofit/>
          </a:bodyPr>
          <a:lstStyle>
            <a:lvl1pPr indent="-368300" lvl="0" marL="457200">
              <a:spcBef>
                <a:spcPts val="60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5" name="Google Shape;25;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mask">
  <p:cSld name="TITLE_AND_BODY_1">
    <p:bg>
      <p:bgPr>
        <a:solidFill>
          <a:schemeClr val="accent1"/>
        </a:solidFill>
      </p:bgPr>
    </p:bg>
    <p:spTree>
      <p:nvGrpSpPr>
        <p:cNvPr id="26" name="Shape 26"/>
        <p:cNvGrpSpPr/>
        <p:nvPr/>
      </p:nvGrpSpPr>
      <p:grpSpPr>
        <a:xfrm>
          <a:off x="0" y="0"/>
          <a:ext cx="0" cy="0"/>
          <a:chOff x="0" y="0"/>
          <a:chExt cx="0" cy="0"/>
        </a:xfrm>
      </p:grpSpPr>
      <p:grpSp>
        <p:nvGrpSpPr>
          <p:cNvPr id="27" name="Google Shape;27;p6"/>
          <p:cNvGrpSpPr/>
          <p:nvPr/>
        </p:nvGrpSpPr>
        <p:grpSpPr>
          <a:xfrm>
            <a:off x="-144" y="4104"/>
            <a:ext cx="9144000" cy="5143488"/>
            <a:chOff x="238125" y="848325"/>
            <a:chExt cx="7143750" cy="4018350"/>
          </a:xfrm>
        </p:grpSpPr>
        <p:sp>
          <p:nvSpPr>
            <p:cNvPr id="28" name="Google Shape;28;p6"/>
            <p:cNvSpPr/>
            <p:nvPr/>
          </p:nvSpPr>
          <p:spPr>
            <a:xfrm>
              <a:off x="238125" y="848325"/>
              <a:ext cx="7143750" cy="4018350"/>
            </a:xfrm>
            <a:custGeom>
              <a:rect b="b" l="l" r="r" t="t"/>
              <a:pathLst>
                <a:path extrusionOk="0" h="160734" w="28575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p:nvPr/>
          </p:nvSpPr>
          <p:spPr>
            <a:xfrm>
              <a:off x="238125" y="848325"/>
              <a:ext cx="7143750" cy="4018350"/>
            </a:xfrm>
            <a:custGeom>
              <a:rect b="b" l="l" r="r" t="t"/>
              <a:pathLst>
                <a:path extrusionOk="0" h="160734" w="28575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6"/>
          <p:cNvSpPr txBox="1"/>
          <p:nvPr>
            <p:ph type="title"/>
          </p:nvPr>
        </p:nvSpPr>
        <p:spPr>
          <a:xfrm>
            <a:off x="457200" y="1425175"/>
            <a:ext cx="3101400" cy="8574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1" name="Google Shape;31;p6"/>
          <p:cNvSpPr txBox="1"/>
          <p:nvPr>
            <p:ph idx="1" type="body"/>
          </p:nvPr>
        </p:nvSpPr>
        <p:spPr>
          <a:xfrm>
            <a:off x="457200" y="2419350"/>
            <a:ext cx="3101400" cy="18627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5458204" y="2372421"/>
            <a:ext cx="3533400" cy="2618625"/>
          </a:xfrm>
          <a:prstGeom prst="rect">
            <a:avLst/>
          </a:prstGeom>
          <a:noFill/>
          <a:ln>
            <a:noFill/>
          </a:ln>
        </p:spPr>
      </p:pic>
      <p:sp>
        <p:nvSpPr>
          <p:cNvPr id="35" name="Google Shape;35;p7"/>
          <p:cNvSpPr txBox="1"/>
          <p:nvPr>
            <p:ph type="title"/>
          </p:nvPr>
        </p:nvSpPr>
        <p:spPr>
          <a:xfrm>
            <a:off x="457200" y="1044175"/>
            <a:ext cx="6300300" cy="857400"/>
          </a:xfrm>
          <a:prstGeom prst="rect">
            <a:avLst/>
          </a:prstGeom>
        </p:spPr>
        <p:txBody>
          <a:bodyPr anchorCtr="0" anchor="b"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6" name="Google Shape;36;p7"/>
          <p:cNvSpPr txBox="1"/>
          <p:nvPr>
            <p:ph idx="1" type="body"/>
          </p:nvPr>
        </p:nvSpPr>
        <p:spPr>
          <a:xfrm>
            <a:off x="457200" y="2082325"/>
            <a:ext cx="2392500" cy="2767200"/>
          </a:xfrm>
          <a:prstGeom prst="rect">
            <a:avLst/>
          </a:prstGeom>
        </p:spPr>
        <p:txBody>
          <a:bodyPr anchorCtr="0" anchor="t" bIns="0" lIns="0" spcFirstLastPara="1" rIns="0" wrap="square" tIns="0">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7" name="Google Shape;37;p7"/>
          <p:cNvSpPr txBox="1"/>
          <p:nvPr>
            <p:ph idx="2" type="body"/>
          </p:nvPr>
        </p:nvSpPr>
        <p:spPr>
          <a:xfrm>
            <a:off x="2993928" y="2082325"/>
            <a:ext cx="2392500" cy="2767200"/>
          </a:xfrm>
          <a:prstGeom prst="rect">
            <a:avLst/>
          </a:prstGeom>
        </p:spPr>
        <p:txBody>
          <a:bodyPr anchorCtr="0" anchor="t" bIns="0" lIns="0" spcFirstLastPara="1" rIns="0" wrap="square" tIns="0">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8" name="Google Shape;38;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9" name="Shape 39"/>
        <p:cNvGrpSpPr/>
        <p:nvPr/>
      </p:nvGrpSpPr>
      <p:grpSpPr>
        <a:xfrm>
          <a:off x="0" y="0"/>
          <a:ext cx="0" cy="0"/>
          <a:chOff x="0" y="0"/>
          <a:chExt cx="0" cy="0"/>
        </a:xfrm>
      </p:grpSpPr>
      <p:sp>
        <p:nvSpPr>
          <p:cNvPr id="40" name="Google Shape;40;p8"/>
          <p:cNvSpPr txBox="1"/>
          <p:nvPr>
            <p:ph type="title"/>
          </p:nvPr>
        </p:nvSpPr>
        <p:spPr>
          <a:xfrm>
            <a:off x="457200" y="1044175"/>
            <a:ext cx="6300300" cy="857400"/>
          </a:xfrm>
          <a:prstGeom prst="rect">
            <a:avLst/>
          </a:prstGeom>
        </p:spPr>
        <p:txBody>
          <a:bodyPr anchorCtr="0" anchor="b"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41" name="Google Shape;41;p8"/>
          <p:cNvSpPr txBox="1"/>
          <p:nvPr>
            <p:ph idx="1" type="body"/>
          </p:nvPr>
        </p:nvSpPr>
        <p:spPr>
          <a:xfrm>
            <a:off x="457200" y="2082325"/>
            <a:ext cx="2359800" cy="2843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2" name="Google Shape;42;p8"/>
          <p:cNvSpPr txBox="1"/>
          <p:nvPr>
            <p:ph idx="2" type="body"/>
          </p:nvPr>
        </p:nvSpPr>
        <p:spPr>
          <a:xfrm>
            <a:off x="3392100" y="2082325"/>
            <a:ext cx="2359800" cy="2843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 name="Google Shape;43;p8"/>
          <p:cNvSpPr txBox="1"/>
          <p:nvPr>
            <p:ph idx="3" type="body"/>
          </p:nvPr>
        </p:nvSpPr>
        <p:spPr>
          <a:xfrm>
            <a:off x="6326997" y="2082325"/>
            <a:ext cx="2359800" cy="2843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4" name="Google Shape;44;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5872725" y="2225700"/>
            <a:ext cx="3118876" cy="2765399"/>
          </a:xfrm>
          <a:prstGeom prst="rect">
            <a:avLst/>
          </a:prstGeom>
          <a:noFill/>
          <a:ln>
            <a:noFill/>
          </a:ln>
        </p:spPr>
      </p:pic>
      <p:sp>
        <p:nvSpPr>
          <p:cNvPr id="47" name="Google Shape;47;p9"/>
          <p:cNvSpPr txBox="1"/>
          <p:nvPr>
            <p:ph type="title"/>
          </p:nvPr>
        </p:nvSpPr>
        <p:spPr>
          <a:xfrm>
            <a:off x="457200" y="1044175"/>
            <a:ext cx="6300300" cy="857400"/>
          </a:xfrm>
          <a:prstGeom prst="rect">
            <a:avLst/>
          </a:prstGeom>
        </p:spPr>
        <p:txBody>
          <a:bodyPr anchorCtr="0" anchor="b"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8" name="Google Shape;48;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illustration">
  <p:cSld name="TITLE_ONLY_1">
    <p:spTree>
      <p:nvGrpSpPr>
        <p:cNvPr id="49" name="Shape 49"/>
        <p:cNvGrpSpPr/>
        <p:nvPr/>
      </p:nvGrpSpPr>
      <p:grpSpPr>
        <a:xfrm>
          <a:off x="0" y="0"/>
          <a:ext cx="0" cy="0"/>
          <a:chOff x="0" y="0"/>
          <a:chExt cx="0" cy="0"/>
        </a:xfrm>
      </p:grpSpPr>
      <p:sp>
        <p:nvSpPr>
          <p:cNvPr id="50" name="Google Shape;50;p10"/>
          <p:cNvSpPr txBox="1"/>
          <p:nvPr>
            <p:ph type="title"/>
          </p:nvPr>
        </p:nvSpPr>
        <p:spPr>
          <a:xfrm>
            <a:off x="457200" y="1044175"/>
            <a:ext cx="6300300" cy="857400"/>
          </a:xfrm>
          <a:prstGeom prst="rect">
            <a:avLst/>
          </a:prstGeom>
        </p:spPr>
        <p:txBody>
          <a:bodyPr anchorCtr="0" anchor="b"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51" name="Google Shape;51;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44175"/>
            <a:ext cx="63003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b="1" sz="4800">
                <a:solidFill>
                  <a:schemeClr val="dk2"/>
                </a:solidFill>
                <a:latin typeface="Poppins"/>
                <a:ea typeface="Poppins"/>
                <a:cs typeface="Poppins"/>
                <a:sym typeface="Poppins"/>
              </a:defRPr>
            </a:lvl9pPr>
          </a:lstStyle>
          <a:p/>
        </p:txBody>
      </p:sp>
      <p:sp>
        <p:nvSpPr>
          <p:cNvPr id="7" name="Google Shape;7;p1"/>
          <p:cNvSpPr txBox="1"/>
          <p:nvPr>
            <p:ph idx="1" type="body"/>
          </p:nvPr>
        </p:nvSpPr>
        <p:spPr>
          <a:xfrm>
            <a:off x="457200" y="2038350"/>
            <a:ext cx="4929300" cy="1862700"/>
          </a:xfrm>
          <a:prstGeom prst="rect">
            <a:avLst/>
          </a:prstGeom>
          <a:noFill/>
          <a:ln>
            <a:noFill/>
          </a:ln>
        </p:spPr>
        <p:txBody>
          <a:bodyPr anchorCtr="0" anchor="t" bIns="0" lIns="0" spcFirstLastPara="1" rIns="0" wrap="square" tIns="0">
            <a:noAutofit/>
          </a:bodyPr>
          <a:lstStyle>
            <a:lvl1pPr indent="-368300" lvl="0" marL="457200">
              <a:lnSpc>
                <a:spcPct val="115000"/>
              </a:lnSpc>
              <a:spcBef>
                <a:spcPts val="600"/>
              </a:spcBef>
              <a:spcAft>
                <a:spcPts val="0"/>
              </a:spcAft>
              <a:buClr>
                <a:schemeClr val="dk2"/>
              </a:buClr>
              <a:buSzPts val="2200"/>
              <a:buFont typeface="Muli"/>
              <a:buChar char="●"/>
              <a:defRPr sz="2200">
                <a:solidFill>
                  <a:schemeClr val="dk1"/>
                </a:solidFill>
                <a:latin typeface="Muli"/>
                <a:ea typeface="Muli"/>
                <a:cs typeface="Muli"/>
                <a:sym typeface="Muli"/>
              </a:defRPr>
            </a:lvl1pPr>
            <a:lvl2pPr indent="-368300" lvl="1" marL="914400">
              <a:lnSpc>
                <a:spcPct val="115000"/>
              </a:lnSpc>
              <a:spcBef>
                <a:spcPts val="0"/>
              </a:spcBef>
              <a:spcAft>
                <a:spcPts val="0"/>
              </a:spcAft>
              <a:buClr>
                <a:schemeClr val="accent5"/>
              </a:buClr>
              <a:buSzPts val="2200"/>
              <a:buFont typeface="Muli"/>
              <a:buChar char="○"/>
              <a:defRPr sz="2200">
                <a:solidFill>
                  <a:schemeClr val="dk1"/>
                </a:solidFill>
                <a:latin typeface="Muli"/>
                <a:ea typeface="Muli"/>
                <a:cs typeface="Muli"/>
                <a:sym typeface="Muli"/>
              </a:defRPr>
            </a:lvl2pPr>
            <a:lvl3pPr indent="-368300" lvl="2" marL="1371600">
              <a:lnSpc>
                <a:spcPct val="115000"/>
              </a:lnSpc>
              <a:spcBef>
                <a:spcPts val="0"/>
              </a:spcBef>
              <a:spcAft>
                <a:spcPts val="0"/>
              </a:spcAft>
              <a:buClr>
                <a:schemeClr val="accent4"/>
              </a:buClr>
              <a:buSzPts val="2200"/>
              <a:buFont typeface="Muli"/>
              <a:buChar char="■"/>
              <a:defRPr sz="2200">
                <a:solidFill>
                  <a:schemeClr val="dk1"/>
                </a:solidFill>
                <a:latin typeface="Muli"/>
                <a:ea typeface="Muli"/>
                <a:cs typeface="Muli"/>
                <a:sym typeface="Muli"/>
              </a:defRPr>
            </a:lvl3pPr>
            <a:lvl4pPr indent="-368300" lvl="3" marL="18288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4pPr>
            <a:lvl5pPr indent="-368300" lvl="4" marL="22860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5pPr>
            <a:lvl6pPr indent="-368300" lvl="5" marL="27432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6pPr>
            <a:lvl7pPr indent="-368300" lvl="6" marL="32004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7pPr>
            <a:lvl8pPr indent="-368300" lvl="7" marL="36576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8pPr>
            <a:lvl9pPr indent="-368300" lvl="8" marL="41148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dk2"/>
                </a:solidFill>
                <a:latin typeface="Poppins Light"/>
                <a:ea typeface="Poppins Light"/>
                <a:cs typeface="Poppins Light"/>
                <a:sym typeface="Poppins Light"/>
              </a:defRPr>
            </a:lvl1pPr>
            <a:lvl2pPr lvl="1" algn="r">
              <a:buNone/>
              <a:defRPr sz="1300">
                <a:solidFill>
                  <a:schemeClr val="dk2"/>
                </a:solidFill>
                <a:latin typeface="Poppins Light"/>
                <a:ea typeface="Poppins Light"/>
                <a:cs typeface="Poppins Light"/>
                <a:sym typeface="Poppins Light"/>
              </a:defRPr>
            </a:lvl2pPr>
            <a:lvl3pPr lvl="2" algn="r">
              <a:buNone/>
              <a:defRPr sz="1300">
                <a:solidFill>
                  <a:schemeClr val="dk2"/>
                </a:solidFill>
                <a:latin typeface="Poppins Light"/>
                <a:ea typeface="Poppins Light"/>
                <a:cs typeface="Poppins Light"/>
                <a:sym typeface="Poppins Light"/>
              </a:defRPr>
            </a:lvl3pPr>
            <a:lvl4pPr lvl="3" algn="r">
              <a:buNone/>
              <a:defRPr sz="1300">
                <a:solidFill>
                  <a:schemeClr val="dk2"/>
                </a:solidFill>
                <a:latin typeface="Poppins Light"/>
                <a:ea typeface="Poppins Light"/>
                <a:cs typeface="Poppins Light"/>
                <a:sym typeface="Poppins Light"/>
              </a:defRPr>
            </a:lvl4pPr>
            <a:lvl5pPr lvl="4" algn="r">
              <a:buNone/>
              <a:defRPr sz="1300">
                <a:solidFill>
                  <a:schemeClr val="dk2"/>
                </a:solidFill>
                <a:latin typeface="Poppins Light"/>
                <a:ea typeface="Poppins Light"/>
                <a:cs typeface="Poppins Light"/>
                <a:sym typeface="Poppins Light"/>
              </a:defRPr>
            </a:lvl5pPr>
            <a:lvl6pPr lvl="5" algn="r">
              <a:buNone/>
              <a:defRPr sz="1300">
                <a:solidFill>
                  <a:schemeClr val="dk2"/>
                </a:solidFill>
                <a:latin typeface="Poppins Light"/>
                <a:ea typeface="Poppins Light"/>
                <a:cs typeface="Poppins Light"/>
                <a:sym typeface="Poppins Light"/>
              </a:defRPr>
            </a:lvl6pPr>
            <a:lvl7pPr lvl="6" algn="r">
              <a:buNone/>
              <a:defRPr sz="1300">
                <a:solidFill>
                  <a:schemeClr val="dk2"/>
                </a:solidFill>
                <a:latin typeface="Poppins Light"/>
                <a:ea typeface="Poppins Light"/>
                <a:cs typeface="Poppins Light"/>
                <a:sym typeface="Poppins Light"/>
              </a:defRPr>
            </a:lvl7pPr>
            <a:lvl8pPr lvl="7" algn="r">
              <a:buNone/>
              <a:defRPr sz="1300">
                <a:solidFill>
                  <a:schemeClr val="dk2"/>
                </a:solidFill>
                <a:latin typeface="Poppins Light"/>
                <a:ea typeface="Poppins Light"/>
                <a:cs typeface="Poppins Light"/>
                <a:sym typeface="Poppins Light"/>
              </a:defRPr>
            </a:lvl8pPr>
            <a:lvl9pPr lvl="8" algn="r">
              <a:buNone/>
              <a:defRPr sz="1300">
                <a:solidFill>
                  <a:schemeClr val="dk2"/>
                </a:solidFill>
                <a:latin typeface="Poppins Light"/>
                <a:ea typeface="Poppins Light"/>
                <a:cs typeface="Poppins Light"/>
                <a:sym typeface="Poppi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drive.google.com/file/d/1Ju1dbOr1Yqv9u9U2P7SytidlwNsZUQWa/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98200" y="609675"/>
            <a:ext cx="6168000" cy="293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GardenMarket</a:t>
            </a:r>
            <a:endParaRPr/>
          </a:p>
          <a:p>
            <a:pPr indent="0" lvl="0" marL="0" rtl="0" algn="l">
              <a:spcBef>
                <a:spcPts val="0"/>
              </a:spcBef>
              <a:spcAft>
                <a:spcPts val="0"/>
              </a:spcAft>
              <a:buNone/>
            </a:pPr>
            <a:r>
              <a:rPr lang="en" sz="4100"/>
              <a:t>Alimentação </a:t>
            </a:r>
            <a:endParaRPr sz="4100"/>
          </a:p>
          <a:p>
            <a:pPr indent="0" lvl="0" marL="0" rtl="0" algn="l">
              <a:spcBef>
                <a:spcPts val="0"/>
              </a:spcBef>
              <a:spcAft>
                <a:spcPts val="0"/>
              </a:spcAft>
              <a:buNone/>
            </a:pPr>
            <a:r>
              <a:rPr lang="en" sz="4100"/>
              <a:t>Urbana </a:t>
            </a:r>
            <a:endParaRPr sz="4100"/>
          </a:p>
          <a:p>
            <a:pPr indent="0" lvl="0" marL="0" rtl="0" algn="l">
              <a:spcBef>
                <a:spcPts val="0"/>
              </a:spcBef>
              <a:spcAft>
                <a:spcPts val="0"/>
              </a:spcAft>
              <a:buNone/>
            </a:pPr>
            <a:r>
              <a:rPr lang="en" sz="4100"/>
              <a:t>Sustentável</a:t>
            </a:r>
            <a:endParaRPr sz="4100"/>
          </a:p>
        </p:txBody>
      </p:sp>
      <p:grpSp>
        <p:nvGrpSpPr>
          <p:cNvPr id="66" name="Google Shape;66;p14"/>
          <p:cNvGrpSpPr/>
          <p:nvPr/>
        </p:nvGrpSpPr>
        <p:grpSpPr>
          <a:xfrm>
            <a:off x="6657919" y="609594"/>
            <a:ext cx="810396" cy="768964"/>
            <a:chOff x="7000306" y="4442411"/>
            <a:chExt cx="720224" cy="683463"/>
          </a:xfrm>
        </p:grpSpPr>
        <p:sp>
          <p:nvSpPr>
            <p:cNvPr id="67" name="Google Shape;67;p14"/>
            <p:cNvSpPr/>
            <p:nvPr/>
          </p:nvSpPr>
          <p:spPr>
            <a:xfrm>
              <a:off x="7360523" y="4580400"/>
              <a:ext cx="360007" cy="280995"/>
            </a:xfrm>
            <a:custGeom>
              <a:rect b="b" l="l" r="r" t="t"/>
              <a:pathLst>
                <a:path extrusionOk="0" h="548" w="701">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68" name="Google Shape;68;p14"/>
            <p:cNvSpPr/>
            <p:nvPr/>
          </p:nvSpPr>
          <p:spPr>
            <a:xfrm>
              <a:off x="7359894" y="4796791"/>
              <a:ext cx="281006" cy="329083"/>
            </a:xfrm>
            <a:custGeom>
              <a:rect b="b" l="l" r="r" t="t"/>
              <a:pathLst>
                <a:path extrusionOk="0" h="642" w="547">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69" name="Google Shape;69;p14"/>
            <p:cNvSpPr/>
            <p:nvPr/>
          </p:nvSpPr>
          <p:spPr>
            <a:xfrm>
              <a:off x="7079935" y="4796791"/>
              <a:ext cx="281006" cy="329083"/>
            </a:xfrm>
            <a:custGeom>
              <a:rect b="b" l="l" r="r" t="t"/>
              <a:pathLst>
                <a:path extrusionOk="0" h="642" w="547">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0" name="Google Shape;70;p14"/>
            <p:cNvSpPr/>
            <p:nvPr/>
          </p:nvSpPr>
          <p:spPr>
            <a:xfrm>
              <a:off x="7000306" y="4580400"/>
              <a:ext cx="360216" cy="280995"/>
            </a:xfrm>
            <a:custGeom>
              <a:rect b="b" l="l" r="r" t="t"/>
              <a:pathLst>
                <a:path extrusionOk="0" h="548" w="701">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71" name="Google Shape;71;p14"/>
            <p:cNvSpPr/>
            <p:nvPr/>
          </p:nvSpPr>
          <p:spPr>
            <a:xfrm>
              <a:off x="7228925" y="4442411"/>
              <a:ext cx="262985" cy="354379"/>
            </a:xfrm>
            <a:custGeom>
              <a:rect b="b" l="l" r="r" t="t"/>
              <a:pathLst>
                <a:path extrusionOk="0" h="691" w="512">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23"/>
          <p:cNvSpPr txBox="1"/>
          <p:nvPr>
            <p:ph idx="4294967295" type="title"/>
          </p:nvPr>
        </p:nvSpPr>
        <p:spPr>
          <a:xfrm>
            <a:off x="657225" y="644150"/>
            <a:ext cx="6024600" cy="138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FFFFFF"/>
                </a:solidFill>
              </a:rPr>
              <a:t>Obrigado :)</a:t>
            </a:r>
            <a:endParaRPr>
              <a:solidFill>
                <a:srgbClr val="FFFFFF"/>
              </a:solidFill>
            </a:endParaRPr>
          </a:p>
        </p:txBody>
      </p:sp>
      <p:sp>
        <p:nvSpPr>
          <p:cNvPr id="170" name="Google Shape;170;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77" name="Google Shape;77;p15"/>
          <p:cNvGrpSpPr/>
          <p:nvPr/>
        </p:nvGrpSpPr>
        <p:grpSpPr>
          <a:xfrm>
            <a:off x="234065" y="2292863"/>
            <a:ext cx="2665490" cy="2490202"/>
            <a:chOff x="1293736" y="1258050"/>
            <a:chExt cx="2726286" cy="2547000"/>
          </a:xfrm>
        </p:grpSpPr>
        <p:sp>
          <p:nvSpPr>
            <p:cNvPr id="78" name="Google Shape;78;p15"/>
            <p:cNvSpPr/>
            <p:nvPr/>
          </p:nvSpPr>
          <p:spPr>
            <a:xfrm rot="2700000">
              <a:off x="2286374" y="1011412"/>
              <a:ext cx="561726" cy="3040276"/>
            </a:xfrm>
            <a:prstGeom prst="roundRect">
              <a:avLst>
                <a:gd fmla="val 50000" name="adj"/>
              </a:avLst>
            </a:prstGeom>
            <a:solidFill>
              <a:srgbClr val="52A5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79" name="Google Shape;79;p15"/>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52A551"/>
                  </a:solidFill>
                  <a:latin typeface="Muli"/>
                  <a:ea typeface="Muli"/>
                  <a:cs typeface="Muli"/>
                  <a:sym typeface="Muli"/>
                </a:rPr>
                <a:t>1</a:t>
              </a:r>
              <a:endParaRPr b="1" sz="1200">
                <a:solidFill>
                  <a:srgbClr val="52A551"/>
                </a:solidFill>
                <a:latin typeface="Muli"/>
                <a:ea typeface="Muli"/>
                <a:cs typeface="Muli"/>
                <a:sym typeface="Muli"/>
              </a:endParaRPr>
            </a:p>
          </p:txBody>
        </p:sp>
        <p:sp>
          <p:nvSpPr>
            <p:cNvPr id="80" name="Google Shape;80;p15"/>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Muli"/>
                  <a:ea typeface="Muli"/>
                  <a:cs typeface="Muli"/>
                  <a:sym typeface="Muli"/>
                </a:rPr>
                <a:t>Demanda global por comida</a:t>
              </a:r>
              <a:endParaRPr b="1" sz="1200">
                <a:solidFill>
                  <a:srgbClr val="FFFFFF"/>
                </a:solidFill>
                <a:latin typeface="Muli"/>
                <a:ea typeface="Muli"/>
                <a:cs typeface="Muli"/>
                <a:sym typeface="Muli"/>
              </a:endParaRPr>
            </a:p>
          </p:txBody>
        </p:sp>
        <p:sp>
          <p:nvSpPr>
            <p:cNvPr id="81" name="Google Shape;81;p15"/>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65617D"/>
                  </a:solidFill>
                  <a:latin typeface="Muli"/>
                  <a:ea typeface="Muli"/>
                  <a:cs typeface="Muli"/>
                  <a:sym typeface="Muli"/>
                </a:rPr>
                <a:t>⬆️ 35% até 2030</a:t>
              </a:r>
              <a:endParaRPr b="1" sz="1500">
                <a:solidFill>
                  <a:srgbClr val="65617D"/>
                </a:solidFill>
                <a:latin typeface="Muli"/>
                <a:ea typeface="Muli"/>
                <a:cs typeface="Muli"/>
                <a:sym typeface="Muli"/>
              </a:endParaRPr>
            </a:p>
          </p:txBody>
        </p:sp>
      </p:grpSp>
      <p:grpSp>
        <p:nvGrpSpPr>
          <p:cNvPr id="82" name="Google Shape;82;p15"/>
          <p:cNvGrpSpPr/>
          <p:nvPr/>
        </p:nvGrpSpPr>
        <p:grpSpPr>
          <a:xfrm>
            <a:off x="1904791" y="2367202"/>
            <a:ext cx="2585882" cy="2415830"/>
            <a:chOff x="3203958" y="1258050"/>
            <a:chExt cx="2726286" cy="2547000"/>
          </a:xfrm>
        </p:grpSpPr>
        <p:sp>
          <p:nvSpPr>
            <p:cNvPr id="83" name="Google Shape;83;p15"/>
            <p:cNvSpPr/>
            <p:nvPr/>
          </p:nvSpPr>
          <p:spPr>
            <a:xfrm rot="2700000">
              <a:off x="4196595" y="1011412"/>
              <a:ext cx="561726" cy="3040276"/>
            </a:xfrm>
            <a:prstGeom prst="roundRect">
              <a:avLst>
                <a:gd fmla="val 50000" name="adj"/>
              </a:avLst>
            </a:prstGeom>
            <a:solidFill>
              <a:srgbClr val="7CB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CBE5F"/>
                </a:solidFill>
              </a:endParaRPr>
            </a:p>
          </p:txBody>
        </p:sp>
        <p:sp>
          <p:nvSpPr>
            <p:cNvPr id="84" name="Google Shape;84;p15"/>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7CBE5F"/>
                  </a:solidFill>
                  <a:latin typeface="Muli"/>
                  <a:ea typeface="Muli"/>
                  <a:cs typeface="Muli"/>
                  <a:sym typeface="Muli"/>
                </a:rPr>
                <a:t>2</a:t>
              </a:r>
              <a:endParaRPr b="1" sz="1200">
                <a:solidFill>
                  <a:srgbClr val="7CBE5F"/>
                </a:solidFill>
                <a:latin typeface="Muli"/>
                <a:ea typeface="Muli"/>
                <a:cs typeface="Muli"/>
                <a:sym typeface="Muli"/>
              </a:endParaRPr>
            </a:p>
          </p:txBody>
        </p:sp>
        <p:sp>
          <p:nvSpPr>
            <p:cNvPr id="85" name="Google Shape;85;p15"/>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Muli"/>
                  <a:ea typeface="Muli"/>
                  <a:cs typeface="Muli"/>
                  <a:sym typeface="Muli"/>
                </a:rPr>
                <a:t>Demanda global por água</a:t>
              </a:r>
              <a:endParaRPr b="1" sz="1200">
                <a:solidFill>
                  <a:srgbClr val="FFFFFF"/>
                </a:solidFill>
                <a:latin typeface="Muli"/>
                <a:ea typeface="Muli"/>
                <a:cs typeface="Muli"/>
                <a:sym typeface="Muli"/>
              </a:endParaRPr>
            </a:p>
          </p:txBody>
        </p:sp>
        <p:sp>
          <p:nvSpPr>
            <p:cNvPr id="86" name="Google Shape;86;p15"/>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65617D"/>
                  </a:solidFill>
                  <a:latin typeface="Muli"/>
                  <a:ea typeface="Muli"/>
                  <a:cs typeface="Muli"/>
                  <a:sym typeface="Muli"/>
                </a:rPr>
                <a:t>⬆️ 50% até 2030</a:t>
              </a:r>
              <a:endParaRPr sz="1500">
                <a:solidFill>
                  <a:srgbClr val="65617D"/>
                </a:solidFill>
                <a:latin typeface="Muli"/>
                <a:ea typeface="Muli"/>
                <a:cs typeface="Muli"/>
                <a:sym typeface="Muli"/>
              </a:endParaRPr>
            </a:p>
          </p:txBody>
        </p:sp>
      </p:grpSp>
      <p:grpSp>
        <p:nvGrpSpPr>
          <p:cNvPr id="87" name="Google Shape;87;p15"/>
          <p:cNvGrpSpPr/>
          <p:nvPr/>
        </p:nvGrpSpPr>
        <p:grpSpPr>
          <a:xfrm>
            <a:off x="3628200" y="2367202"/>
            <a:ext cx="2585882" cy="2415830"/>
            <a:chOff x="5123977" y="1258050"/>
            <a:chExt cx="2726286" cy="2547000"/>
          </a:xfrm>
        </p:grpSpPr>
        <p:sp>
          <p:nvSpPr>
            <p:cNvPr id="88" name="Google Shape;88;p15"/>
            <p:cNvSpPr/>
            <p:nvPr/>
          </p:nvSpPr>
          <p:spPr>
            <a:xfrm rot="2700000">
              <a:off x="6116614" y="1011412"/>
              <a:ext cx="561726" cy="3040276"/>
            </a:xfrm>
            <a:prstGeom prst="roundRect">
              <a:avLst>
                <a:gd fmla="val 50000" name="adj"/>
              </a:avLst>
            </a:prstGeom>
            <a:solidFill>
              <a:srgbClr val="A7D8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7D86D"/>
                  </a:solidFill>
                  <a:latin typeface="Muli"/>
                  <a:ea typeface="Muli"/>
                  <a:cs typeface="Muli"/>
                  <a:sym typeface="Muli"/>
                </a:rPr>
                <a:t>3</a:t>
              </a:r>
              <a:endParaRPr b="1" sz="1200">
                <a:solidFill>
                  <a:srgbClr val="A7D86D"/>
                </a:solidFill>
                <a:latin typeface="Muli"/>
                <a:ea typeface="Muli"/>
                <a:cs typeface="Muli"/>
                <a:sym typeface="Muli"/>
              </a:endParaRPr>
            </a:p>
          </p:txBody>
        </p:sp>
        <p:sp>
          <p:nvSpPr>
            <p:cNvPr id="90" name="Google Shape;90;p15"/>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Muli"/>
                  <a:ea typeface="Muli"/>
                  <a:cs typeface="Muli"/>
                  <a:sym typeface="Muli"/>
                </a:rPr>
                <a:t>Consumo médio diário</a:t>
              </a:r>
              <a:endParaRPr b="1">
                <a:solidFill>
                  <a:srgbClr val="FFFFFF"/>
                </a:solidFill>
                <a:latin typeface="Muli"/>
                <a:ea typeface="Muli"/>
                <a:cs typeface="Muli"/>
                <a:sym typeface="Muli"/>
              </a:endParaRPr>
            </a:p>
          </p:txBody>
        </p:sp>
        <p:sp>
          <p:nvSpPr>
            <p:cNvPr id="91" name="Google Shape;91;p15"/>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65617D"/>
                  </a:solidFill>
                  <a:latin typeface="Muli"/>
                  <a:ea typeface="Muli"/>
                  <a:cs typeface="Muli"/>
                  <a:sym typeface="Muli"/>
                </a:rPr>
                <a:t>2,500 cal</a:t>
              </a:r>
              <a:endParaRPr b="1" sz="1700">
                <a:solidFill>
                  <a:srgbClr val="65617D"/>
                </a:solidFill>
                <a:latin typeface="Muli"/>
                <a:ea typeface="Muli"/>
                <a:cs typeface="Muli"/>
                <a:sym typeface="Muli"/>
              </a:endParaRPr>
            </a:p>
          </p:txBody>
        </p:sp>
      </p:grpSp>
      <p:sp>
        <p:nvSpPr>
          <p:cNvPr id="92" name="Google Shape;92;p15"/>
          <p:cNvSpPr txBox="1"/>
          <p:nvPr>
            <p:ph type="title"/>
          </p:nvPr>
        </p:nvSpPr>
        <p:spPr>
          <a:xfrm>
            <a:off x="432425" y="294425"/>
            <a:ext cx="51450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Enquadramento</a:t>
            </a:r>
            <a:endParaRPr/>
          </a:p>
        </p:txBody>
      </p:sp>
      <p:pic>
        <p:nvPicPr>
          <p:cNvPr id="93" name="Google Shape;93;p15"/>
          <p:cNvPicPr preferRelativeResize="0"/>
          <p:nvPr/>
        </p:nvPicPr>
        <p:blipFill>
          <a:blip r:embed="rId3">
            <a:alphaModFix/>
          </a:blip>
          <a:stretch>
            <a:fillRect/>
          </a:stretch>
        </p:blipFill>
        <p:spPr>
          <a:xfrm>
            <a:off x="5883143" y="555900"/>
            <a:ext cx="2795100" cy="1416255"/>
          </a:xfrm>
          <a:prstGeom prst="rect">
            <a:avLst/>
          </a:prstGeom>
          <a:noFill/>
          <a:ln>
            <a:noFill/>
          </a:ln>
        </p:spPr>
      </p:pic>
      <p:sp>
        <p:nvSpPr>
          <p:cNvPr id="94" name="Google Shape;94;p15"/>
          <p:cNvSpPr txBox="1"/>
          <p:nvPr>
            <p:ph idx="4294967295" type="body"/>
          </p:nvPr>
        </p:nvSpPr>
        <p:spPr>
          <a:xfrm>
            <a:off x="432425" y="1273150"/>
            <a:ext cx="4822500" cy="1094100"/>
          </a:xfrm>
          <a:prstGeom prst="rect">
            <a:avLst/>
          </a:prstGeom>
        </p:spPr>
        <p:txBody>
          <a:bodyPr anchorCtr="0" anchor="t" bIns="0" lIns="0" spcFirstLastPara="1" rIns="0" wrap="square" tIns="0">
            <a:noAutofit/>
          </a:bodyPr>
          <a:lstStyle/>
          <a:p>
            <a:pPr indent="-336550" lvl="0" marL="457200" rtl="0" algn="l">
              <a:spcBef>
                <a:spcPts val="600"/>
              </a:spcBef>
              <a:spcAft>
                <a:spcPts val="0"/>
              </a:spcAft>
              <a:buClr>
                <a:schemeClr val="dk2"/>
              </a:buClr>
              <a:buSzPts val="1700"/>
              <a:buChar char="●"/>
            </a:pPr>
            <a:r>
              <a:rPr lang="en" sz="1700">
                <a:latin typeface="Muli"/>
                <a:ea typeface="Muli"/>
                <a:cs typeface="Muli"/>
                <a:sym typeface="Muli"/>
              </a:rPr>
              <a:t>Objetivos 11 e 12 da pauta da ONU</a:t>
            </a:r>
            <a:endParaRPr sz="1700">
              <a:solidFill>
                <a:schemeClr val="dk1"/>
              </a:solidFill>
              <a:latin typeface="Muli"/>
              <a:ea typeface="Muli"/>
              <a:cs typeface="Muli"/>
              <a:sym typeface="Muli"/>
            </a:endParaRPr>
          </a:p>
          <a:p>
            <a:pPr indent="0" lvl="0" marL="0" rtl="0" algn="l">
              <a:spcBef>
                <a:spcPts val="600"/>
              </a:spcBef>
              <a:spcAft>
                <a:spcPts val="0"/>
              </a:spcAft>
              <a:buNone/>
            </a:pPr>
            <a:r>
              <a:t/>
            </a:r>
            <a:endParaRPr sz="100">
              <a:solidFill>
                <a:schemeClr val="dk1"/>
              </a:solidFill>
              <a:latin typeface="Muli"/>
              <a:ea typeface="Muli"/>
              <a:cs typeface="Muli"/>
              <a:sym typeface="Muli"/>
            </a:endParaRPr>
          </a:p>
          <a:p>
            <a:pPr indent="-336550" lvl="0" marL="457200" rtl="0" algn="l">
              <a:spcBef>
                <a:spcPts val="600"/>
              </a:spcBef>
              <a:spcAft>
                <a:spcPts val="0"/>
              </a:spcAft>
              <a:buClr>
                <a:schemeClr val="dk2"/>
              </a:buClr>
              <a:buSzPts val="1700"/>
              <a:buFont typeface="Muli"/>
              <a:buChar char="●"/>
            </a:pPr>
            <a:r>
              <a:rPr lang="en" sz="1700">
                <a:latin typeface="Muli"/>
                <a:ea typeface="Muli"/>
                <a:cs typeface="Muli"/>
                <a:sym typeface="Muli"/>
              </a:rPr>
              <a:t>Sustentabilidade urbana → alimentação </a:t>
            </a:r>
            <a:endParaRPr sz="1700">
              <a:latin typeface="Muli"/>
              <a:ea typeface="Muli"/>
              <a:cs typeface="Muli"/>
              <a:sym typeface="Muli"/>
            </a:endParaRPr>
          </a:p>
        </p:txBody>
      </p:sp>
      <p:sp>
        <p:nvSpPr>
          <p:cNvPr id="95" name="Google Shape;95;p15"/>
          <p:cNvSpPr txBox="1"/>
          <p:nvPr>
            <p:ph idx="4294967295" type="body"/>
          </p:nvPr>
        </p:nvSpPr>
        <p:spPr>
          <a:xfrm>
            <a:off x="258900" y="294425"/>
            <a:ext cx="8626200" cy="4672800"/>
          </a:xfrm>
          <a:prstGeom prst="rect">
            <a:avLst/>
          </a:prstGeom>
          <a:solidFill>
            <a:schemeClr val="lt1"/>
          </a:solidFill>
        </p:spPr>
        <p:txBody>
          <a:bodyPr anchorCtr="0" anchor="t" bIns="91425" lIns="91425" spcFirstLastPara="1" rIns="91425" wrap="square" tIns="548625">
            <a:noAutofit/>
          </a:bodyPr>
          <a:lstStyle/>
          <a:p>
            <a:pPr indent="0" lvl="0" marL="0" rtl="0" algn="ctr">
              <a:spcBef>
                <a:spcPts val="600"/>
              </a:spcBef>
              <a:spcAft>
                <a:spcPts val="0"/>
              </a:spcAft>
              <a:buNone/>
            </a:pPr>
            <a:r>
              <a:rPr b="1" lang="en" sz="4000">
                <a:latin typeface="Poppins"/>
                <a:ea typeface="Poppins"/>
                <a:cs typeface="Poppins"/>
                <a:sym typeface="Poppins"/>
              </a:rPr>
              <a:t>Como garantimos uma alimentação </a:t>
            </a:r>
            <a:r>
              <a:rPr b="1" lang="en" sz="4000">
                <a:solidFill>
                  <a:schemeClr val="dk2"/>
                </a:solidFill>
                <a:latin typeface="Poppins"/>
                <a:ea typeface="Poppins"/>
                <a:cs typeface="Poppins"/>
                <a:sym typeface="Poppins"/>
              </a:rPr>
              <a:t>saudável</a:t>
            </a:r>
            <a:r>
              <a:rPr b="1" lang="en" sz="4000">
                <a:latin typeface="Poppins"/>
                <a:ea typeface="Poppins"/>
                <a:cs typeface="Poppins"/>
                <a:sym typeface="Poppins"/>
              </a:rPr>
              <a:t>, produzida por meios </a:t>
            </a:r>
            <a:r>
              <a:rPr b="1" lang="en" sz="4000">
                <a:solidFill>
                  <a:schemeClr val="dk2"/>
                </a:solidFill>
                <a:latin typeface="Poppins"/>
                <a:ea typeface="Poppins"/>
                <a:cs typeface="Poppins"/>
                <a:sym typeface="Poppins"/>
              </a:rPr>
              <a:t>sustentáveis</a:t>
            </a:r>
            <a:r>
              <a:rPr b="1" lang="en" sz="4000">
                <a:latin typeface="Poppins"/>
                <a:ea typeface="Poppins"/>
                <a:cs typeface="Poppins"/>
                <a:sym typeface="Poppins"/>
              </a:rPr>
              <a:t>, em </a:t>
            </a:r>
            <a:r>
              <a:rPr b="1" lang="en" sz="4000">
                <a:solidFill>
                  <a:schemeClr val="dk2"/>
                </a:solidFill>
                <a:latin typeface="Poppins"/>
                <a:ea typeface="Poppins"/>
                <a:cs typeface="Poppins"/>
                <a:sym typeface="Poppins"/>
              </a:rPr>
              <a:t>contextos urbanos</a:t>
            </a:r>
            <a:r>
              <a:rPr b="1" lang="en" sz="4000">
                <a:latin typeface="Poppins"/>
                <a:ea typeface="Poppins"/>
                <a:cs typeface="Poppins"/>
                <a:sym typeface="Poppins"/>
              </a:rPr>
              <a:t>?</a:t>
            </a:r>
            <a:endParaRPr b="1" sz="4000">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500"/>
                                        <p:tgtEl>
                                          <p:spTgt spid="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16"/>
          <p:cNvPicPr preferRelativeResize="0"/>
          <p:nvPr/>
        </p:nvPicPr>
        <p:blipFill>
          <a:blip r:embed="rId3">
            <a:alphaModFix/>
          </a:blip>
          <a:stretch>
            <a:fillRect/>
          </a:stretch>
        </p:blipFill>
        <p:spPr>
          <a:xfrm>
            <a:off x="164800" y="623375"/>
            <a:ext cx="904875" cy="666750"/>
          </a:xfrm>
          <a:prstGeom prst="rect">
            <a:avLst/>
          </a:prstGeom>
          <a:noFill/>
          <a:ln>
            <a:noFill/>
          </a:ln>
        </p:spPr>
      </p:pic>
      <p:sp>
        <p:nvSpPr>
          <p:cNvPr id="102" name="Google Shape;102;p16"/>
          <p:cNvSpPr txBox="1"/>
          <p:nvPr>
            <p:ph idx="4294967295" type="title"/>
          </p:nvPr>
        </p:nvSpPr>
        <p:spPr>
          <a:xfrm>
            <a:off x="432425" y="294425"/>
            <a:ext cx="4560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Proposta</a:t>
            </a:r>
            <a:endParaRPr/>
          </a:p>
        </p:txBody>
      </p:sp>
      <p:sp>
        <p:nvSpPr>
          <p:cNvPr id="103" name="Google Shape;103;p16"/>
          <p:cNvSpPr txBox="1"/>
          <p:nvPr>
            <p:ph idx="1" type="body"/>
          </p:nvPr>
        </p:nvSpPr>
        <p:spPr>
          <a:xfrm>
            <a:off x="432425" y="1273150"/>
            <a:ext cx="4425900" cy="3476700"/>
          </a:xfrm>
          <a:prstGeom prst="rect">
            <a:avLst/>
          </a:prstGeom>
        </p:spPr>
        <p:txBody>
          <a:bodyPr anchorCtr="0" anchor="t" bIns="0" lIns="0" spcFirstLastPara="1" rIns="0" wrap="square" tIns="0">
            <a:noAutofit/>
          </a:bodyPr>
          <a:lstStyle/>
          <a:p>
            <a:pPr indent="-336550" lvl="0" marL="457200" rtl="0" algn="l">
              <a:spcBef>
                <a:spcPts val="600"/>
              </a:spcBef>
              <a:spcAft>
                <a:spcPts val="0"/>
              </a:spcAft>
              <a:buClr>
                <a:srgbClr val="52A551"/>
              </a:buClr>
              <a:buSzPts val="1700"/>
              <a:buFont typeface="Muli"/>
              <a:buChar char="★"/>
            </a:pPr>
            <a:r>
              <a:rPr lang="en" sz="1700">
                <a:solidFill>
                  <a:schemeClr val="dk1"/>
                </a:solidFill>
                <a:latin typeface="Muli"/>
                <a:ea typeface="Muli"/>
                <a:cs typeface="Muli"/>
                <a:sym typeface="Muli"/>
              </a:rPr>
              <a:t>Objetivo: </a:t>
            </a:r>
            <a:r>
              <a:rPr b="1" lang="en" sz="1700">
                <a:solidFill>
                  <a:schemeClr val="dk1"/>
                </a:solidFill>
                <a:latin typeface="Muli"/>
                <a:ea typeface="Muli"/>
                <a:cs typeface="Muli"/>
                <a:sym typeface="Muli"/>
              </a:rPr>
              <a:t>Incentivar o cultivo em contextos urbanos.</a:t>
            </a:r>
            <a:endParaRPr b="1" sz="1700">
              <a:solidFill>
                <a:schemeClr val="dk1"/>
              </a:solidFill>
              <a:latin typeface="Muli"/>
              <a:ea typeface="Muli"/>
              <a:cs typeface="Muli"/>
              <a:sym typeface="Muli"/>
            </a:endParaRPr>
          </a:p>
          <a:p>
            <a:pPr indent="0" lvl="0" marL="457200" rtl="0" algn="l">
              <a:spcBef>
                <a:spcPts val="600"/>
              </a:spcBef>
              <a:spcAft>
                <a:spcPts val="0"/>
              </a:spcAft>
              <a:buNone/>
            </a:pPr>
            <a:r>
              <a:t/>
            </a:r>
            <a:endParaRPr b="1" sz="100">
              <a:solidFill>
                <a:schemeClr val="dk1"/>
              </a:solidFill>
              <a:latin typeface="Muli"/>
              <a:ea typeface="Muli"/>
              <a:cs typeface="Muli"/>
              <a:sym typeface="Muli"/>
            </a:endParaRPr>
          </a:p>
          <a:p>
            <a:pPr indent="-336550" lvl="0" marL="457200" rtl="0" algn="l">
              <a:spcBef>
                <a:spcPts val="600"/>
              </a:spcBef>
              <a:spcAft>
                <a:spcPts val="0"/>
              </a:spcAft>
              <a:buClr>
                <a:schemeClr val="dk2"/>
              </a:buClr>
              <a:buSzPts val="1700"/>
              <a:buChar char="●"/>
            </a:pPr>
            <a:r>
              <a:rPr b="1" lang="en" sz="1700">
                <a:solidFill>
                  <a:schemeClr val="dk1"/>
                </a:solidFill>
                <a:latin typeface="Muli"/>
                <a:ea typeface="Muli"/>
                <a:cs typeface="Muli"/>
                <a:sym typeface="Muli"/>
              </a:rPr>
              <a:t>e-Commerce</a:t>
            </a:r>
            <a:r>
              <a:rPr lang="en" sz="1700">
                <a:solidFill>
                  <a:schemeClr val="dk1"/>
                </a:solidFill>
                <a:latin typeface="Muli"/>
                <a:ea typeface="Muli"/>
                <a:cs typeface="Muli"/>
                <a:sym typeface="Muli"/>
              </a:rPr>
              <a:t> especializado</a:t>
            </a:r>
            <a:endParaRPr sz="1700">
              <a:solidFill>
                <a:schemeClr val="dk1"/>
              </a:solidFill>
              <a:latin typeface="Muli"/>
              <a:ea typeface="Muli"/>
              <a:cs typeface="Muli"/>
              <a:sym typeface="Muli"/>
            </a:endParaRPr>
          </a:p>
          <a:p>
            <a:pPr indent="0" lvl="0" marL="0" rtl="0" algn="l">
              <a:spcBef>
                <a:spcPts val="600"/>
              </a:spcBef>
              <a:spcAft>
                <a:spcPts val="0"/>
              </a:spcAft>
              <a:buNone/>
            </a:pPr>
            <a:r>
              <a:t/>
            </a:r>
            <a:endParaRPr sz="100">
              <a:solidFill>
                <a:schemeClr val="dk1"/>
              </a:solidFill>
              <a:latin typeface="Muli"/>
              <a:ea typeface="Muli"/>
              <a:cs typeface="Muli"/>
              <a:sym typeface="Muli"/>
            </a:endParaRPr>
          </a:p>
          <a:p>
            <a:pPr indent="-336550" lvl="0" marL="457200" rtl="0" algn="l">
              <a:spcBef>
                <a:spcPts val="600"/>
              </a:spcBef>
              <a:spcAft>
                <a:spcPts val="0"/>
              </a:spcAft>
              <a:buClr>
                <a:schemeClr val="dk2"/>
              </a:buClr>
              <a:buSzPts val="1700"/>
              <a:buFont typeface="Muli"/>
              <a:buChar char="●"/>
            </a:pPr>
            <a:r>
              <a:rPr lang="en" sz="1700">
                <a:solidFill>
                  <a:schemeClr val="dk1"/>
                </a:solidFill>
                <a:latin typeface="Muli"/>
                <a:ea typeface="Muli"/>
                <a:cs typeface="Muli"/>
                <a:sym typeface="Muli"/>
              </a:rPr>
              <a:t>Direcionado a</a:t>
            </a:r>
            <a:r>
              <a:rPr lang="en" sz="1700">
                <a:solidFill>
                  <a:schemeClr val="dk1"/>
                </a:solidFill>
                <a:latin typeface="Muli"/>
                <a:ea typeface="Muli"/>
                <a:cs typeface="Muli"/>
                <a:sym typeface="Muli"/>
              </a:rPr>
              <a:t> alimentos orgânicos ou produtos sustentáveis</a:t>
            </a:r>
            <a:endParaRPr sz="1700">
              <a:solidFill>
                <a:schemeClr val="dk1"/>
              </a:solidFill>
              <a:latin typeface="Muli"/>
              <a:ea typeface="Muli"/>
              <a:cs typeface="Muli"/>
              <a:sym typeface="Muli"/>
            </a:endParaRPr>
          </a:p>
          <a:p>
            <a:pPr indent="0" lvl="0" marL="457200" rtl="0" algn="l">
              <a:spcBef>
                <a:spcPts val="600"/>
              </a:spcBef>
              <a:spcAft>
                <a:spcPts val="0"/>
              </a:spcAft>
              <a:buNone/>
            </a:pPr>
            <a:r>
              <a:t/>
            </a:r>
            <a:endParaRPr sz="100">
              <a:solidFill>
                <a:schemeClr val="dk1"/>
              </a:solidFill>
              <a:latin typeface="Muli"/>
              <a:ea typeface="Muli"/>
              <a:cs typeface="Muli"/>
              <a:sym typeface="Muli"/>
            </a:endParaRPr>
          </a:p>
          <a:p>
            <a:pPr indent="-336550" lvl="0" marL="457200" rtl="0" algn="l">
              <a:spcBef>
                <a:spcPts val="600"/>
              </a:spcBef>
              <a:spcAft>
                <a:spcPts val="0"/>
              </a:spcAft>
              <a:buClr>
                <a:schemeClr val="dk2"/>
              </a:buClr>
              <a:buSzPts val="1700"/>
              <a:buFont typeface="Muli"/>
              <a:buChar char="●"/>
            </a:pPr>
            <a:r>
              <a:rPr lang="en" sz="1700">
                <a:solidFill>
                  <a:schemeClr val="dk1"/>
                </a:solidFill>
                <a:latin typeface="Muli"/>
                <a:ea typeface="Muli"/>
                <a:cs typeface="Muli"/>
                <a:sym typeface="Muli"/>
              </a:rPr>
              <a:t>Rápida e simples pesquisa por produtos</a:t>
            </a:r>
            <a:endParaRPr sz="1700">
              <a:solidFill>
                <a:schemeClr val="dk1"/>
              </a:solidFill>
              <a:latin typeface="Muli"/>
              <a:ea typeface="Muli"/>
              <a:cs typeface="Muli"/>
              <a:sym typeface="Muli"/>
            </a:endParaRPr>
          </a:p>
          <a:p>
            <a:pPr indent="0" lvl="0" marL="457200" rtl="0" algn="l">
              <a:spcBef>
                <a:spcPts val="600"/>
              </a:spcBef>
              <a:spcAft>
                <a:spcPts val="0"/>
              </a:spcAft>
              <a:buNone/>
            </a:pPr>
            <a:r>
              <a:t/>
            </a:r>
            <a:endParaRPr sz="100">
              <a:solidFill>
                <a:schemeClr val="dk1"/>
              </a:solidFill>
              <a:latin typeface="Muli"/>
              <a:ea typeface="Muli"/>
              <a:cs typeface="Muli"/>
              <a:sym typeface="Muli"/>
            </a:endParaRPr>
          </a:p>
          <a:p>
            <a:pPr indent="-336550" lvl="0" marL="457200" rtl="0" algn="l">
              <a:spcBef>
                <a:spcPts val="600"/>
              </a:spcBef>
              <a:spcAft>
                <a:spcPts val="0"/>
              </a:spcAft>
              <a:buClr>
                <a:schemeClr val="dk2"/>
              </a:buClr>
              <a:buSzPts val="1700"/>
              <a:buFont typeface="Muli"/>
              <a:buChar char="●"/>
            </a:pPr>
            <a:r>
              <a:rPr lang="en" sz="1700">
                <a:solidFill>
                  <a:schemeClr val="dk1"/>
                </a:solidFill>
                <a:latin typeface="Muli"/>
                <a:ea typeface="Muli"/>
                <a:cs typeface="Muli"/>
                <a:sym typeface="Muli"/>
              </a:rPr>
              <a:t>Fácil de </a:t>
            </a:r>
            <a:r>
              <a:rPr b="1" lang="en" sz="1700">
                <a:solidFill>
                  <a:schemeClr val="dk1"/>
                </a:solidFill>
                <a:latin typeface="Muli"/>
                <a:ea typeface="Muli"/>
                <a:cs typeface="Muli"/>
                <a:sym typeface="Muli"/>
              </a:rPr>
              <a:t>anunciar</a:t>
            </a:r>
            <a:r>
              <a:rPr lang="en" sz="1700">
                <a:solidFill>
                  <a:schemeClr val="dk1"/>
                </a:solidFill>
                <a:latin typeface="Muli"/>
                <a:ea typeface="Muli"/>
                <a:cs typeface="Muli"/>
                <a:sym typeface="Muli"/>
              </a:rPr>
              <a:t>, </a:t>
            </a:r>
            <a:r>
              <a:rPr b="1" lang="en" sz="1700">
                <a:solidFill>
                  <a:schemeClr val="dk1"/>
                </a:solidFill>
                <a:latin typeface="Muli"/>
                <a:ea typeface="Muli"/>
                <a:cs typeface="Muli"/>
                <a:sym typeface="Muli"/>
              </a:rPr>
              <a:t>conectar-se</a:t>
            </a:r>
            <a:r>
              <a:rPr lang="en" sz="1700">
                <a:solidFill>
                  <a:schemeClr val="dk1"/>
                </a:solidFill>
                <a:latin typeface="Muli"/>
                <a:ea typeface="Muli"/>
                <a:cs typeface="Muli"/>
                <a:sym typeface="Muli"/>
              </a:rPr>
              <a:t> a </a:t>
            </a:r>
            <a:r>
              <a:rPr lang="en" sz="1700">
                <a:solidFill>
                  <a:schemeClr val="dk1"/>
                </a:solidFill>
                <a:latin typeface="Muli"/>
                <a:ea typeface="Muli"/>
                <a:cs typeface="Muli"/>
                <a:sym typeface="Muli"/>
              </a:rPr>
              <a:t>vendedores, e </a:t>
            </a:r>
            <a:r>
              <a:rPr b="1" lang="en" sz="1700">
                <a:solidFill>
                  <a:schemeClr val="dk1"/>
                </a:solidFill>
                <a:latin typeface="Muli"/>
                <a:ea typeface="Muli"/>
                <a:cs typeface="Muli"/>
                <a:sym typeface="Muli"/>
              </a:rPr>
              <a:t>comprar</a:t>
            </a:r>
            <a:endParaRPr b="1" sz="1700">
              <a:solidFill>
                <a:schemeClr val="dk1"/>
              </a:solidFill>
              <a:latin typeface="Muli"/>
              <a:ea typeface="Muli"/>
              <a:cs typeface="Muli"/>
              <a:sym typeface="Muli"/>
            </a:endParaRPr>
          </a:p>
        </p:txBody>
      </p:sp>
      <p:pic>
        <p:nvPicPr>
          <p:cNvPr id="104" name="Google Shape;104;p16"/>
          <p:cNvPicPr preferRelativeResize="0"/>
          <p:nvPr/>
        </p:nvPicPr>
        <p:blipFill>
          <a:blip r:embed="rId4">
            <a:alphaModFix/>
          </a:blip>
          <a:stretch>
            <a:fillRect/>
          </a:stretch>
        </p:blipFill>
        <p:spPr>
          <a:xfrm>
            <a:off x="5227313" y="470975"/>
            <a:ext cx="1994675" cy="1496001"/>
          </a:xfrm>
          <a:prstGeom prst="rect">
            <a:avLst/>
          </a:prstGeom>
          <a:noFill/>
          <a:ln>
            <a:noFill/>
          </a:ln>
        </p:spPr>
      </p:pic>
      <p:pic>
        <p:nvPicPr>
          <p:cNvPr id="105" name="Google Shape;105;p16"/>
          <p:cNvPicPr preferRelativeResize="0"/>
          <p:nvPr/>
        </p:nvPicPr>
        <p:blipFill>
          <a:blip r:embed="rId5">
            <a:alphaModFix/>
          </a:blip>
          <a:stretch>
            <a:fillRect/>
          </a:stretch>
        </p:blipFill>
        <p:spPr>
          <a:xfrm>
            <a:off x="7456266" y="470975"/>
            <a:ext cx="1209585" cy="1495999"/>
          </a:xfrm>
          <a:prstGeom prst="rect">
            <a:avLst/>
          </a:prstGeom>
          <a:noFill/>
          <a:ln>
            <a:noFill/>
          </a:ln>
        </p:spPr>
      </p:pic>
      <p:grpSp>
        <p:nvGrpSpPr>
          <p:cNvPr id="106" name="Google Shape;106;p16"/>
          <p:cNvGrpSpPr/>
          <p:nvPr/>
        </p:nvGrpSpPr>
        <p:grpSpPr>
          <a:xfrm>
            <a:off x="3459028" y="487057"/>
            <a:ext cx="613054" cy="584976"/>
            <a:chOff x="7000306" y="4442411"/>
            <a:chExt cx="720224" cy="683463"/>
          </a:xfrm>
        </p:grpSpPr>
        <p:sp>
          <p:nvSpPr>
            <p:cNvPr id="107" name="Google Shape;107;p16"/>
            <p:cNvSpPr/>
            <p:nvPr/>
          </p:nvSpPr>
          <p:spPr>
            <a:xfrm>
              <a:off x="7360523" y="4580400"/>
              <a:ext cx="360007" cy="280995"/>
            </a:xfrm>
            <a:custGeom>
              <a:rect b="b" l="l" r="r" t="t"/>
              <a:pathLst>
                <a:path extrusionOk="0" h="548" w="701">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8" name="Google Shape;108;p16"/>
            <p:cNvSpPr/>
            <p:nvPr/>
          </p:nvSpPr>
          <p:spPr>
            <a:xfrm>
              <a:off x="7359894" y="4796791"/>
              <a:ext cx="281006" cy="329083"/>
            </a:xfrm>
            <a:custGeom>
              <a:rect b="b" l="l" r="r" t="t"/>
              <a:pathLst>
                <a:path extrusionOk="0" h="642" w="547">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9" name="Google Shape;109;p16"/>
            <p:cNvSpPr/>
            <p:nvPr/>
          </p:nvSpPr>
          <p:spPr>
            <a:xfrm>
              <a:off x="7079935" y="4796791"/>
              <a:ext cx="281006" cy="329083"/>
            </a:xfrm>
            <a:custGeom>
              <a:rect b="b" l="l" r="r" t="t"/>
              <a:pathLst>
                <a:path extrusionOk="0" h="642" w="547">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0" name="Google Shape;110;p16"/>
            <p:cNvSpPr/>
            <p:nvPr/>
          </p:nvSpPr>
          <p:spPr>
            <a:xfrm>
              <a:off x="7000306" y="4580400"/>
              <a:ext cx="360216" cy="280995"/>
            </a:xfrm>
            <a:custGeom>
              <a:rect b="b" l="l" r="r" t="t"/>
              <a:pathLst>
                <a:path extrusionOk="0" h="548" w="701">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11" name="Google Shape;111;p16"/>
            <p:cNvSpPr/>
            <p:nvPr/>
          </p:nvSpPr>
          <p:spPr>
            <a:xfrm>
              <a:off x="7228925" y="4442411"/>
              <a:ext cx="262985" cy="354379"/>
            </a:xfrm>
            <a:custGeom>
              <a:rect b="b" l="l" r="r" t="t"/>
              <a:pathLst>
                <a:path extrusionOk="0" h="691" w="512">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17"/>
          <p:cNvSpPr txBox="1"/>
          <p:nvPr>
            <p:ph idx="4294967295" type="body"/>
          </p:nvPr>
        </p:nvSpPr>
        <p:spPr>
          <a:xfrm>
            <a:off x="432425" y="1423700"/>
            <a:ext cx="4425900" cy="3326100"/>
          </a:xfrm>
          <a:prstGeom prst="rect">
            <a:avLst/>
          </a:prstGeom>
        </p:spPr>
        <p:txBody>
          <a:bodyPr anchorCtr="0" anchor="t" bIns="0" lIns="0" spcFirstLastPara="1" rIns="0" wrap="square" tIns="0">
            <a:noAutofit/>
          </a:bodyPr>
          <a:lstStyle/>
          <a:p>
            <a:pPr indent="-368300" lvl="0" marL="457200" rtl="0" algn="l">
              <a:spcBef>
                <a:spcPts val="600"/>
              </a:spcBef>
              <a:spcAft>
                <a:spcPts val="0"/>
              </a:spcAft>
              <a:buSzPts val="2200"/>
              <a:buFont typeface="Muli"/>
              <a:buAutoNum type="arabicPeriod"/>
            </a:pPr>
            <a:r>
              <a:rPr lang="en">
                <a:latin typeface="Muli"/>
                <a:ea typeface="Muli"/>
                <a:cs typeface="Muli"/>
                <a:sym typeface="Muli"/>
              </a:rPr>
              <a:t>Navegação pelos anúncios</a:t>
            </a:r>
            <a:endParaRPr>
              <a:latin typeface="Muli"/>
              <a:ea typeface="Muli"/>
              <a:cs typeface="Muli"/>
              <a:sym typeface="Muli"/>
            </a:endParaRPr>
          </a:p>
          <a:p>
            <a:pPr indent="0" lvl="0" marL="457200" rtl="0" algn="l">
              <a:spcBef>
                <a:spcPts val="600"/>
              </a:spcBef>
              <a:spcAft>
                <a:spcPts val="0"/>
              </a:spcAft>
              <a:buNone/>
            </a:pPr>
            <a:r>
              <a:t/>
            </a:r>
            <a:endParaRPr sz="100">
              <a:latin typeface="Muli"/>
              <a:ea typeface="Muli"/>
              <a:cs typeface="Muli"/>
              <a:sym typeface="Muli"/>
            </a:endParaRPr>
          </a:p>
          <a:p>
            <a:pPr indent="-368300" lvl="0" marL="457200" rtl="0" algn="l">
              <a:spcBef>
                <a:spcPts val="600"/>
              </a:spcBef>
              <a:spcAft>
                <a:spcPts val="0"/>
              </a:spcAft>
              <a:buSzPts val="2200"/>
              <a:buFont typeface="Muli"/>
              <a:buAutoNum type="arabicPeriod"/>
            </a:pPr>
            <a:r>
              <a:rPr lang="en">
                <a:latin typeface="Muli"/>
                <a:ea typeface="Muli"/>
                <a:cs typeface="Muli"/>
                <a:sym typeface="Muli"/>
              </a:rPr>
              <a:t>Compra de um ou vários produtos no carrinho</a:t>
            </a:r>
            <a:endParaRPr>
              <a:latin typeface="Muli"/>
              <a:ea typeface="Muli"/>
              <a:cs typeface="Muli"/>
              <a:sym typeface="Muli"/>
            </a:endParaRPr>
          </a:p>
          <a:p>
            <a:pPr indent="0" lvl="0" marL="457200" rtl="0" algn="l">
              <a:spcBef>
                <a:spcPts val="600"/>
              </a:spcBef>
              <a:spcAft>
                <a:spcPts val="0"/>
              </a:spcAft>
              <a:buNone/>
            </a:pPr>
            <a:r>
              <a:t/>
            </a:r>
            <a:endParaRPr sz="100">
              <a:latin typeface="Muli"/>
              <a:ea typeface="Muli"/>
              <a:cs typeface="Muli"/>
              <a:sym typeface="Muli"/>
            </a:endParaRPr>
          </a:p>
          <a:p>
            <a:pPr indent="-368300" lvl="0" marL="457200" rtl="0" algn="l">
              <a:spcBef>
                <a:spcPts val="600"/>
              </a:spcBef>
              <a:spcAft>
                <a:spcPts val="0"/>
              </a:spcAft>
              <a:buSzPts val="2200"/>
              <a:buFont typeface="Muli"/>
              <a:buAutoNum type="arabicPeriod"/>
            </a:pPr>
            <a:r>
              <a:rPr lang="en">
                <a:latin typeface="Muli"/>
                <a:ea typeface="Muli"/>
                <a:cs typeface="Muli"/>
                <a:sym typeface="Muli"/>
              </a:rPr>
              <a:t>Adição de um anúncio</a:t>
            </a:r>
            <a:endParaRPr>
              <a:latin typeface="Muli"/>
              <a:ea typeface="Muli"/>
              <a:cs typeface="Muli"/>
              <a:sym typeface="Muli"/>
            </a:endParaRPr>
          </a:p>
        </p:txBody>
      </p:sp>
      <p:sp>
        <p:nvSpPr>
          <p:cNvPr id="118" name="Google Shape;118;p17"/>
          <p:cNvSpPr txBox="1"/>
          <p:nvPr>
            <p:ph idx="4294967295" type="title"/>
          </p:nvPr>
        </p:nvSpPr>
        <p:spPr>
          <a:xfrm>
            <a:off x="432425" y="294425"/>
            <a:ext cx="6247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Casos de Utilização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5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5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5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5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500"/>
                                        <p:tgtEl>
                                          <p:spTgt spid="11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2" name="Shape 122"/>
        <p:cNvGrpSpPr/>
        <p:nvPr/>
      </p:nvGrpSpPr>
      <p:grpSpPr>
        <a:xfrm>
          <a:off x="0" y="0"/>
          <a:ext cx="0" cy="0"/>
          <a:chOff x="0" y="0"/>
          <a:chExt cx="0" cy="0"/>
        </a:xfrm>
      </p:grpSpPr>
      <p:sp>
        <p:nvSpPr>
          <p:cNvPr id="123" name="Google Shape;123;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24" name="Google Shape;124;p18" title="Demo Final.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19"/>
          <p:cNvPicPr preferRelativeResize="0"/>
          <p:nvPr/>
        </p:nvPicPr>
        <p:blipFill rotWithShape="1">
          <a:blip r:embed="rId3">
            <a:alphaModFix/>
          </a:blip>
          <a:srcRect b="0" l="2066" r="0" t="0"/>
          <a:stretch/>
        </p:blipFill>
        <p:spPr>
          <a:xfrm>
            <a:off x="477125" y="762125"/>
            <a:ext cx="8374102" cy="4063925"/>
          </a:xfrm>
          <a:prstGeom prst="rect">
            <a:avLst/>
          </a:prstGeom>
          <a:noFill/>
          <a:ln>
            <a:noFill/>
          </a:ln>
        </p:spPr>
      </p:pic>
      <p:sp>
        <p:nvSpPr>
          <p:cNvPr id="131" name="Google Shape;131;p19"/>
          <p:cNvSpPr txBox="1"/>
          <p:nvPr>
            <p:ph idx="4294967295" type="title"/>
          </p:nvPr>
        </p:nvSpPr>
        <p:spPr>
          <a:xfrm>
            <a:off x="6457375" y="567713"/>
            <a:ext cx="2310000" cy="12519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sz="3100"/>
              <a:t>Diagrama ER</a:t>
            </a:r>
            <a:endParaRPr sz="3100"/>
          </a:p>
          <a:p>
            <a:pPr indent="0" lvl="0" marL="0" rtl="0" algn="r">
              <a:spcBef>
                <a:spcPts val="0"/>
              </a:spcBef>
              <a:spcAft>
                <a:spcPts val="0"/>
              </a:spcAft>
              <a:buNone/>
            </a:pPr>
            <a:r>
              <a:rPr lang="en" sz="1700"/>
              <a:t>(simplificado)</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20"/>
          <p:cNvPicPr preferRelativeResize="0"/>
          <p:nvPr/>
        </p:nvPicPr>
        <p:blipFill>
          <a:blip r:embed="rId3">
            <a:alphaModFix/>
          </a:blip>
          <a:stretch>
            <a:fillRect/>
          </a:stretch>
        </p:blipFill>
        <p:spPr>
          <a:xfrm>
            <a:off x="200175" y="649653"/>
            <a:ext cx="8743651" cy="3844175"/>
          </a:xfrm>
          <a:prstGeom prst="rect">
            <a:avLst/>
          </a:prstGeom>
          <a:noFill/>
          <a:ln>
            <a:noFill/>
          </a:ln>
        </p:spPr>
      </p:pic>
      <p:sp>
        <p:nvSpPr>
          <p:cNvPr id="138" name="Google Shape;138;p20"/>
          <p:cNvSpPr txBox="1"/>
          <p:nvPr>
            <p:ph idx="4294967295" type="title"/>
          </p:nvPr>
        </p:nvSpPr>
        <p:spPr>
          <a:xfrm>
            <a:off x="6457375" y="567713"/>
            <a:ext cx="2310000" cy="12519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sz="3100"/>
              <a:t>Diagrama Classes</a:t>
            </a:r>
            <a:endParaRPr sz="3100"/>
          </a:p>
          <a:p>
            <a:pPr indent="0" lvl="0" marL="0" rtl="0" algn="r">
              <a:spcBef>
                <a:spcPts val="0"/>
              </a:spcBef>
              <a:spcAft>
                <a:spcPts val="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1"/>
          <p:cNvPicPr preferRelativeResize="0"/>
          <p:nvPr/>
        </p:nvPicPr>
        <p:blipFill rotWithShape="1">
          <a:blip r:embed="rId3">
            <a:alphaModFix/>
          </a:blip>
          <a:srcRect b="0" l="8863" r="1514" t="0"/>
          <a:stretch/>
        </p:blipFill>
        <p:spPr>
          <a:xfrm>
            <a:off x="6101750" y="2863000"/>
            <a:ext cx="3042251" cy="2280500"/>
          </a:xfrm>
          <a:prstGeom prst="rect">
            <a:avLst/>
          </a:prstGeom>
          <a:noFill/>
          <a:ln>
            <a:noFill/>
          </a:ln>
        </p:spPr>
      </p:pic>
      <p:sp>
        <p:nvSpPr>
          <p:cNvPr id="144" name="Google Shape;144;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21"/>
          <p:cNvSpPr txBox="1"/>
          <p:nvPr>
            <p:ph idx="4294967295" type="body"/>
          </p:nvPr>
        </p:nvSpPr>
        <p:spPr>
          <a:xfrm>
            <a:off x="435625" y="3241575"/>
            <a:ext cx="2859300" cy="1766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000">
                <a:solidFill>
                  <a:schemeClr val="accent1"/>
                </a:solidFill>
                <a:latin typeface="Poppins"/>
                <a:ea typeface="Poppins"/>
                <a:cs typeface="Poppins"/>
                <a:sym typeface="Poppins"/>
              </a:rPr>
              <a:t>Anúncios:  </a:t>
            </a:r>
            <a:r>
              <a:rPr b="1" lang="en" sz="1700">
                <a:solidFill>
                  <a:schemeClr val="dk2"/>
                </a:solidFill>
                <a:latin typeface="Poppins"/>
                <a:ea typeface="Poppins"/>
                <a:cs typeface="Poppins"/>
                <a:sym typeface="Poppins"/>
              </a:rPr>
              <a:t>api/ads</a:t>
            </a:r>
            <a:endParaRPr b="1" sz="1700">
              <a:solidFill>
                <a:schemeClr val="accent1"/>
              </a:solidFill>
              <a:latin typeface="Poppins"/>
              <a:ea typeface="Poppins"/>
              <a:cs typeface="Poppins"/>
              <a:sym typeface="Poppins"/>
            </a:endParaRPr>
          </a:p>
          <a:p>
            <a:pPr indent="-336550" lvl="0" marL="457200" rtl="0" algn="l">
              <a:spcBef>
                <a:spcPts val="600"/>
              </a:spcBef>
              <a:spcAft>
                <a:spcPts val="0"/>
              </a:spcAft>
              <a:buClr>
                <a:schemeClr val="dk2"/>
              </a:buClr>
              <a:buSzPts val="1700"/>
              <a:buFont typeface="Muli"/>
              <a:buChar char="●"/>
            </a:pPr>
            <a:r>
              <a:rPr b="1" lang="en" sz="1700">
                <a:latin typeface="Muli"/>
                <a:ea typeface="Muli"/>
                <a:cs typeface="Muli"/>
                <a:sym typeface="Muli"/>
              </a:rPr>
              <a:t>GET</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lang="en" sz="1700">
                <a:latin typeface="Muli"/>
                <a:ea typeface="Muli"/>
                <a:cs typeface="Muli"/>
                <a:sym typeface="Muli"/>
              </a:rPr>
              <a:t>.../active</a:t>
            </a:r>
            <a:endParaRPr sz="1700">
              <a:latin typeface="Muli"/>
              <a:ea typeface="Muli"/>
              <a:cs typeface="Muli"/>
              <a:sym typeface="Muli"/>
            </a:endParaRPr>
          </a:p>
          <a:p>
            <a:pPr indent="-336550" lvl="1" marL="914400" rtl="0" algn="l">
              <a:spcBef>
                <a:spcPts val="0"/>
              </a:spcBef>
              <a:spcAft>
                <a:spcPts val="0"/>
              </a:spcAft>
              <a:buSzPts val="1700"/>
              <a:buFont typeface="Muli"/>
              <a:buChar char="○"/>
            </a:pPr>
            <a:r>
              <a:rPr lang="en" sz="1700">
                <a:highlight>
                  <a:srgbClr val="FFFF00"/>
                </a:highlight>
                <a:latin typeface="Muli"/>
                <a:ea typeface="Muli"/>
                <a:cs typeface="Muli"/>
                <a:sym typeface="Muli"/>
              </a:rPr>
              <a:t>.../active/{filterType}</a:t>
            </a:r>
            <a:endParaRPr sz="1700">
              <a:highlight>
                <a:srgbClr val="FFFF00"/>
              </a:highlight>
              <a:latin typeface="Muli"/>
              <a:ea typeface="Muli"/>
              <a:cs typeface="Muli"/>
              <a:sym typeface="Muli"/>
            </a:endParaRPr>
          </a:p>
        </p:txBody>
      </p:sp>
      <p:sp>
        <p:nvSpPr>
          <p:cNvPr id="146" name="Google Shape;146;p21"/>
          <p:cNvSpPr txBox="1"/>
          <p:nvPr>
            <p:ph idx="4294967295" type="body"/>
          </p:nvPr>
        </p:nvSpPr>
        <p:spPr>
          <a:xfrm>
            <a:off x="435625" y="387975"/>
            <a:ext cx="3365400" cy="2480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000">
                <a:solidFill>
                  <a:schemeClr val="accent1"/>
                </a:solidFill>
                <a:latin typeface="Poppins"/>
                <a:ea typeface="Poppins"/>
                <a:cs typeface="Poppins"/>
                <a:sym typeface="Poppins"/>
              </a:rPr>
              <a:t>Transações: </a:t>
            </a:r>
            <a:r>
              <a:rPr b="1" lang="en" sz="1700">
                <a:solidFill>
                  <a:schemeClr val="accent1"/>
                </a:solidFill>
                <a:latin typeface="Poppins"/>
                <a:ea typeface="Poppins"/>
                <a:cs typeface="Poppins"/>
                <a:sym typeface="Poppins"/>
              </a:rPr>
              <a:t>api/transactions</a:t>
            </a:r>
            <a:endParaRPr b="1" sz="100">
              <a:solidFill>
                <a:schemeClr val="dk1"/>
              </a:solidFill>
              <a:latin typeface="Muli"/>
              <a:ea typeface="Muli"/>
              <a:cs typeface="Muli"/>
              <a:sym typeface="Muli"/>
            </a:endParaRPr>
          </a:p>
          <a:p>
            <a:pPr indent="-336550" lvl="0" marL="457200" rtl="0" algn="l">
              <a:spcBef>
                <a:spcPts val="600"/>
              </a:spcBef>
              <a:spcAft>
                <a:spcPts val="0"/>
              </a:spcAft>
              <a:buClr>
                <a:schemeClr val="dk2"/>
              </a:buClr>
              <a:buSzPts val="1700"/>
              <a:buFont typeface="Muli"/>
              <a:buChar char="●"/>
            </a:pPr>
            <a:r>
              <a:rPr b="1" lang="en" sz="1700">
                <a:latin typeface="Muli"/>
                <a:ea typeface="Muli"/>
                <a:cs typeface="Muli"/>
                <a:sym typeface="Muli"/>
              </a:rPr>
              <a:t>GET</a:t>
            </a:r>
            <a:endParaRPr sz="1700">
              <a:latin typeface="Muli"/>
              <a:ea typeface="Muli"/>
              <a:cs typeface="Muli"/>
              <a:sym typeface="Muli"/>
            </a:endParaRPr>
          </a:p>
          <a:p>
            <a:pPr indent="-336550" lvl="1" marL="914400" rtl="0" algn="l">
              <a:spcBef>
                <a:spcPts val="0"/>
              </a:spcBef>
              <a:spcAft>
                <a:spcPts val="0"/>
              </a:spcAft>
              <a:buSzPts val="1700"/>
              <a:buFont typeface="Muli"/>
              <a:buChar char="○"/>
            </a:pPr>
            <a:r>
              <a:rPr lang="en" sz="1700">
                <a:latin typeface="Muli"/>
                <a:ea typeface="Muli"/>
                <a:cs typeface="Muli"/>
                <a:sym typeface="Muli"/>
              </a:rPr>
              <a:t>.../{id}/state</a:t>
            </a:r>
            <a:endParaRPr sz="1700">
              <a:latin typeface="Muli"/>
              <a:ea typeface="Muli"/>
              <a:cs typeface="Muli"/>
              <a:sym typeface="Muli"/>
            </a:endParaRPr>
          </a:p>
          <a:p>
            <a:pPr indent="-336550" lvl="0" marL="457200" rtl="0" algn="l">
              <a:spcBef>
                <a:spcPts val="0"/>
              </a:spcBef>
              <a:spcAft>
                <a:spcPts val="0"/>
              </a:spcAft>
              <a:buClr>
                <a:schemeClr val="dk2"/>
              </a:buClr>
              <a:buSzPts val="1700"/>
              <a:buFont typeface="Muli"/>
              <a:buChar char="●"/>
            </a:pPr>
            <a:r>
              <a:rPr b="1" lang="en" sz="1700">
                <a:latin typeface="Muli"/>
                <a:ea typeface="Muli"/>
                <a:cs typeface="Muli"/>
                <a:sym typeface="Muli"/>
              </a:rPr>
              <a:t>POST</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lang="en" sz="1700">
                <a:highlight>
                  <a:srgbClr val="FFFF00"/>
                </a:highlight>
                <a:latin typeface="Muli"/>
                <a:ea typeface="Muli"/>
                <a:cs typeface="Muli"/>
                <a:sym typeface="Muli"/>
              </a:rPr>
              <a:t>.../cart/{id}</a:t>
            </a:r>
            <a:endParaRPr sz="1700">
              <a:highlight>
                <a:srgbClr val="FFFF00"/>
              </a:highlight>
              <a:latin typeface="Muli"/>
              <a:ea typeface="Muli"/>
              <a:cs typeface="Muli"/>
              <a:sym typeface="Muli"/>
            </a:endParaRPr>
          </a:p>
          <a:p>
            <a:pPr indent="-336550" lvl="1" marL="914400" rtl="0" algn="l">
              <a:spcBef>
                <a:spcPts val="0"/>
              </a:spcBef>
              <a:spcAft>
                <a:spcPts val="0"/>
              </a:spcAft>
              <a:buSzPts val="1700"/>
              <a:buFont typeface="Muli"/>
              <a:buChar char="○"/>
            </a:pPr>
            <a:r>
              <a:rPr lang="en" sz="1700">
                <a:highlight>
                  <a:srgbClr val="FFFF00"/>
                </a:highlight>
                <a:latin typeface="Muli"/>
                <a:ea typeface="Muli"/>
                <a:cs typeface="Muli"/>
                <a:sym typeface="Muli"/>
              </a:rPr>
              <a:t>.../update/{state}</a:t>
            </a:r>
            <a:endParaRPr sz="1700">
              <a:highlight>
                <a:srgbClr val="FFFF00"/>
              </a:highlight>
              <a:latin typeface="Muli"/>
              <a:ea typeface="Muli"/>
              <a:cs typeface="Muli"/>
              <a:sym typeface="Muli"/>
            </a:endParaRPr>
          </a:p>
        </p:txBody>
      </p:sp>
      <p:sp>
        <p:nvSpPr>
          <p:cNvPr id="147" name="Google Shape;147;p21"/>
          <p:cNvSpPr txBox="1"/>
          <p:nvPr>
            <p:ph idx="4294967295" type="body"/>
          </p:nvPr>
        </p:nvSpPr>
        <p:spPr>
          <a:xfrm>
            <a:off x="3294925" y="387975"/>
            <a:ext cx="3312000" cy="2724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000">
                <a:solidFill>
                  <a:schemeClr val="accent1"/>
                </a:solidFill>
                <a:latin typeface="Poppins"/>
                <a:ea typeface="Poppins"/>
                <a:cs typeface="Poppins"/>
                <a:sym typeface="Poppins"/>
              </a:rPr>
              <a:t>Utilizadores:</a:t>
            </a:r>
            <a:endParaRPr b="1" sz="2000">
              <a:solidFill>
                <a:schemeClr val="accent1"/>
              </a:solidFill>
              <a:latin typeface="Poppins"/>
              <a:ea typeface="Poppins"/>
              <a:cs typeface="Poppins"/>
              <a:sym typeface="Poppins"/>
            </a:endParaRPr>
          </a:p>
          <a:p>
            <a:pPr indent="0" lvl="0" marL="0" rtl="0" algn="l">
              <a:spcBef>
                <a:spcPts val="600"/>
              </a:spcBef>
              <a:spcAft>
                <a:spcPts val="0"/>
              </a:spcAft>
              <a:buNone/>
            </a:pPr>
            <a:r>
              <a:rPr b="1" lang="en" sz="1700">
                <a:solidFill>
                  <a:schemeClr val="accent1"/>
                </a:solidFill>
                <a:latin typeface="Poppins"/>
                <a:ea typeface="Poppins"/>
                <a:cs typeface="Poppins"/>
                <a:sym typeface="Poppins"/>
              </a:rPr>
              <a:t>api/users</a:t>
            </a:r>
            <a:endParaRPr b="1" sz="1700">
              <a:solidFill>
                <a:schemeClr val="accent1"/>
              </a:solidFill>
              <a:latin typeface="Poppins"/>
              <a:ea typeface="Poppins"/>
              <a:cs typeface="Poppins"/>
              <a:sym typeface="Poppins"/>
            </a:endParaRPr>
          </a:p>
          <a:p>
            <a:pPr indent="-336550" lvl="0" marL="457200" rtl="0" algn="l">
              <a:spcBef>
                <a:spcPts val="600"/>
              </a:spcBef>
              <a:spcAft>
                <a:spcPts val="0"/>
              </a:spcAft>
              <a:buClr>
                <a:schemeClr val="dk2"/>
              </a:buClr>
              <a:buSzPts val="1700"/>
              <a:buFont typeface="Muli"/>
              <a:buChar char="●"/>
            </a:pPr>
            <a:r>
              <a:rPr b="1" lang="en" sz="1700">
                <a:latin typeface="Muli"/>
                <a:ea typeface="Muli"/>
                <a:cs typeface="Muli"/>
                <a:sym typeface="Muli"/>
              </a:rPr>
              <a:t>GET</a:t>
            </a:r>
            <a:endParaRPr sz="1700">
              <a:latin typeface="Muli"/>
              <a:ea typeface="Muli"/>
              <a:cs typeface="Muli"/>
              <a:sym typeface="Muli"/>
            </a:endParaRPr>
          </a:p>
          <a:p>
            <a:pPr indent="-336550" lvl="1" marL="914400" rtl="0" algn="l">
              <a:spcBef>
                <a:spcPts val="0"/>
              </a:spcBef>
              <a:spcAft>
                <a:spcPts val="0"/>
              </a:spcAft>
              <a:buSzPts val="1700"/>
              <a:buFont typeface="Muli"/>
              <a:buChar char="○"/>
            </a:pPr>
            <a:r>
              <a:rPr lang="en" sz="1700">
                <a:latin typeface="Muli"/>
                <a:ea typeface="Muli"/>
                <a:cs typeface="Muli"/>
                <a:sym typeface="Muli"/>
              </a:rPr>
              <a:t>.../{id}/cart</a:t>
            </a:r>
            <a:endParaRPr sz="1700">
              <a:latin typeface="Muli"/>
              <a:ea typeface="Muli"/>
              <a:cs typeface="Muli"/>
              <a:sym typeface="Muli"/>
            </a:endParaRPr>
          </a:p>
          <a:p>
            <a:pPr indent="-336550" lvl="1" marL="914400" rtl="0" algn="l">
              <a:spcBef>
                <a:spcPts val="0"/>
              </a:spcBef>
              <a:spcAft>
                <a:spcPts val="0"/>
              </a:spcAft>
              <a:buSzPts val="1700"/>
              <a:buFont typeface="Muli"/>
              <a:buChar char="○"/>
            </a:pPr>
            <a:r>
              <a:rPr lang="en" sz="1700">
                <a:latin typeface="Muli"/>
                <a:ea typeface="Muli"/>
                <a:cs typeface="Muli"/>
                <a:sym typeface="Muli"/>
              </a:rPr>
              <a:t>.../{id}/cartItems</a:t>
            </a:r>
            <a:endParaRPr sz="1700">
              <a:latin typeface="Muli"/>
              <a:ea typeface="Muli"/>
              <a:cs typeface="Muli"/>
              <a:sym typeface="Muli"/>
            </a:endParaRPr>
          </a:p>
          <a:p>
            <a:pPr indent="-336550" lvl="1" marL="914400" rtl="0" algn="l">
              <a:spcBef>
                <a:spcPts val="0"/>
              </a:spcBef>
              <a:spcAft>
                <a:spcPts val="0"/>
              </a:spcAft>
              <a:buSzPts val="1700"/>
              <a:buFont typeface="Muli"/>
              <a:buChar char="○"/>
            </a:pPr>
            <a:r>
              <a:rPr lang="en" sz="1700">
                <a:latin typeface="Muli"/>
                <a:ea typeface="Muli"/>
                <a:cs typeface="Muli"/>
                <a:sym typeface="Muli"/>
              </a:rPr>
              <a:t>.../{id}/purchasedItems</a:t>
            </a:r>
            <a:endParaRPr sz="1700">
              <a:latin typeface="Muli"/>
              <a:ea typeface="Muli"/>
              <a:cs typeface="Muli"/>
              <a:sym typeface="Muli"/>
            </a:endParaRPr>
          </a:p>
          <a:p>
            <a:pPr indent="-336550" lvl="0" marL="457200" rtl="0" algn="l">
              <a:spcBef>
                <a:spcPts val="0"/>
              </a:spcBef>
              <a:spcAft>
                <a:spcPts val="0"/>
              </a:spcAft>
              <a:buClr>
                <a:schemeClr val="dk2"/>
              </a:buClr>
              <a:buSzPts val="1700"/>
              <a:buFont typeface="Muli"/>
              <a:buChar char="●"/>
            </a:pPr>
            <a:r>
              <a:rPr b="1" lang="en" sz="1700">
                <a:latin typeface="Muli"/>
                <a:ea typeface="Muli"/>
                <a:cs typeface="Muli"/>
                <a:sym typeface="Muli"/>
              </a:rPr>
              <a:t>POST</a:t>
            </a:r>
            <a:endParaRPr b="1" sz="1700">
              <a:latin typeface="Muli"/>
              <a:ea typeface="Muli"/>
              <a:cs typeface="Muli"/>
              <a:sym typeface="Muli"/>
            </a:endParaRPr>
          </a:p>
          <a:p>
            <a:pPr indent="-336550" lvl="1" marL="914400" rtl="0" algn="l">
              <a:spcBef>
                <a:spcPts val="0"/>
              </a:spcBef>
              <a:spcAft>
                <a:spcPts val="0"/>
              </a:spcAft>
              <a:buSzPts val="1700"/>
              <a:buFont typeface="Muli"/>
              <a:buChar char="○"/>
            </a:pPr>
            <a:r>
              <a:rPr lang="en" sz="1700">
                <a:highlight>
                  <a:srgbClr val="FFFF00"/>
                </a:highlight>
                <a:latin typeface="Muli"/>
                <a:ea typeface="Muli"/>
                <a:cs typeface="Muli"/>
                <a:sym typeface="Muli"/>
              </a:rPr>
              <a:t>.../{id}/cart</a:t>
            </a:r>
            <a:endParaRPr sz="1700">
              <a:highlight>
                <a:srgbClr val="FFFF00"/>
              </a:highlight>
              <a:latin typeface="Muli"/>
              <a:ea typeface="Muli"/>
              <a:cs typeface="Muli"/>
              <a:sym typeface="Muli"/>
            </a:endParaRPr>
          </a:p>
        </p:txBody>
      </p:sp>
      <p:sp>
        <p:nvSpPr>
          <p:cNvPr id="148" name="Google Shape;148;p21"/>
          <p:cNvSpPr txBox="1"/>
          <p:nvPr>
            <p:ph idx="4294967295" type="title"/>
          </p:nvPr>
        </p:nvSpPr>
        <p:spPr>
          <a:xfrm>
            <a:off x="6707375" y="389850"/>
            <a:ext cx="2218500" cy="1895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RegrasREST</a:t>
            </a:r>
            <a:endParaRPr/>
          </a:p>
          <a:p>
            <a:pPr indent="0" lvl="0" marL="0" rtl="0" algn="ctr">
              <a:spcBef>
                <a:spcPts val="0"/>
              </a:spcBef>
              <a:spcAft>
                <a:spcPts val="0"/>
              </a:spcAft>
              <a:buNone/>
            </a:pPr>
            <a:r>
              <a:rPr lang="en" sz="1800"/>
              <a:t>(resumo dos mais importantes)</a:t>
            </a:r>
            <a:endParaRPr sz="1800"/>
          </a:p>
        </p:txBody>
      </p:sp>
      <p:sp>
        <p:nvSpPr>
          <p:cNvPr id="149" name="Google Shape;149;p21"/>
          <p:cNvSpPr txBox="1"/>
          <p:nvPr/>
        </p:nvSpPr>
        <p:spPr>
          <a:xfrm>
            <a:off x="3194250" y="3646225"/>
            <a:ext cx="2628300" cy="1002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600"/>
              </a:spcBef>
              <a:spcAft>
                <a:spcPts val="0"/>
              </a:spcAft>
              <a:buClr>
                <a:schemeClr val="dk2"/>
              </a:buClr>
              <a:buSzPts val="1700"/>
              <a:buFont typeface="Muli"/>
              <a:buChar char="●"/>
            </a:pPr>
            <a:r>
              <a:rPr b="1" lang="en" sz="1700">
                <a:solidFill>
                  <a:schemeClr val="dk1"/>
                </a:solidFill>
                <a:latin typeface="Muli"/>
                <a:ea typeface="Muli"/>
                <a:cs typeface="Muli"/>
                <a:sym typeface="Muli"/>
              </a:rPr>
              <a:t>POST</a:t>
            </a:r>
            <a:endParaRPr b="1" sz="1700">
              <a:solidFill>
                <a:schemeClr val="dk1"/>
              </a:solidFill>
              <a:latin typeface="Muli"/>
              <a:ea typeface="Muli"/>
              <a:cs typeface="Muli"/>
              <a:sym typeface="Muli"/>
            </a:endParaRPr>
          </a:p>
          <a:p>
            <a:pPr indent="-336550" lvl="1" marL="914400" rtl="0" algn="l">
              <a:lnSpc>
                <a:spcPct val="115000"/>
              </a:lnSpc>
              <a:spcBef>
                <a:spcPts val="0"/>
              </a:spcBef>
              <a:spcAft>
                <a:spcPts val="0"/>
              </a:spcAft>
              <a:buClr>
                <a:schemeClr val="accent5"/>
              </a:buClr>
              <a:buSzPts val="1700"/>
              <a:buFont typeface="Muli"/>
              <a:buChar char="○"/>
            </a:pPr>
            <a:r>
              <a:rPr lang="en" sz="1700">
                <a:solidFill>
                  <a:schemeClr val="dk1"/>
                </a:solidFill>
                <a:highlight>
                  <a:srgbClr val="FFFF00"/>
                </a:highlight>
                <a:latin typeface="Muli"/>
                <a:ea typeface="Muli"/>
                <a:cs typeface="Muli"/>
                <a:sym typeface="Muli"/>
              </a:rPr>
              <a:t>api/ads</a:t>
            </a:r>
            <a:endParaRPr sz="1700">
              <a:solidFill>
                <a:schemeClr val="dk1"/>
              </a:solidFill>
              <a:highlight>
                <a:srgbClr val="FFFF00"/>
              </a:highlight>
              <a:latin typeface="Muli"/>
              <a:ea typeface="Muli"/>
              <a:cs typeface="Muli"/>
              <a:sym typeface="Muli"/>
            </a:endParaRPr>
          </a:p>
          <a:p>
            <a:pPr indent="0" lvl="0" marL="0" rtl="0" algn="l">
              <a:spcBef>
                <a:spcPts val="0"/>
              </a:spcBef>
              <a:spcAft>
                <a:spcPts val="0"/>
              </a:spcAft>
              <a:buNone/>
            </a:pPr>
            <a:r>
              <a:t/>
            </a:r>
            <a:endParaRPr>
              <a:latin typeface="Muli"/>
              <a:ea typeface="Muli"/>
              <a:cs typeface="Muli"/>
              <a:sym typeface="Muli"/>
            </a:endParaRPr>
          </a:p>
        </p:txBody>
      </p:sp>
      <p:cxnSp>
        <p:nvCxnSpPr>
          <p:cNvPr id="150" name="Google Shape;150;p21"/>
          <p:cNvCxnSpPr/>
          <p:nvPr/>
        </p:nvCxnSpPr>
        <p:spPr>
          <a:xfrm>
            <a:off x="2942725" y="3493825"/>
            <a:ext cx="2817300" cy="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2"/>
          <p:cNvSpPr txBox="1"/>
          <p:nvPr>
            <p:ph idx="4294967295" type="title"/>
          </p:nvPr>
        </p:nvSpPr>
        <p:spPr>
          <a:xfrm>
            <a:off x="432425" y="294425"/>
            <a:ext cx="4560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Síntese</a:t>
            </a:r>
            <a:endParaRPr/>
          </a:p>
        </p:txBody>
      </p:sp>
      <p:sp>
        <p:nvSpPr>
          <p:cNvPr id="157" name="Google Shape;157;p22"/>
          <p:cNvSpPr txBox="1"/>
          <p:nvPr>
            <p:ph idx="1" type="body"/>
          </p:nvPr>
        </p:nvSpPr>
        <p:spPr>
          <a:xfrm>
            <a:off x="432425" y="1273150"/>
            <a:ext cx="4425900" cy="3476700"/>
          </a:xfrm>
          <a:prstGeom prst="rect">
            <a:avLst/>
          </a:prstGeom>
        </p:spPr>
        <p:txBody>
          <a:bodyPr anchorCtr="0" anchor="t" bIns="0" lIns="0" spcFirstLastPara="1" rIns="0" wrap="square" tIns="0">
            <a:noAutofit/>
          </a:bodyPr>
          <a:lstStyle/>
          <a:p>
            <a:pPr indent="-336550" lvl="0" marL="457200" rtl="0" algn="l">
              <a:spcBef>
                <a:spcPts val="360"/>
              </a:spcBef>
              <a:spcAft>
                <a:spcPts val="0"/>
              </a:spcAft>
              <a:buClr>
                <a:schemeClr val="dk2"/>
              </a:buClr>
              <a:buSzPts val="1700"/>
              <a:buFont typeface="Muli"/>
              <a:buChar char="●"/>
            </a:pPr>
            <a:r>
              <a:rPr lang="en" sz="1700">
                <a:latin typeface="Muli"/>
                <a:ea typeface="Muli"/>
                <a:cs typeface="Muli"/>
                <a:sym typeface="Muli"/>
              </a:rPr>
              <a:t>Plataforma para </a:t>
            </a:r>
            <a:r>
              <a:rPr b="1" lang="en" sz="1700">
                <a:latin typeface="Muli"/>
                <a:ea typeface="Muli"/>
                <a:cs typeface="Muli"/>
                <a:sym typeface="Muli"/>
              </a:rPr>
              <a:t>comércio de hortas urbanas</a:t>
            </a:r>
            <a:endParaRPr b="1" sz="1700">
              <a:latin typeface="Muli"/>
              <a:ea typeface="Muli"/>
              <a:cs typeface="Muli"/>
              <a:sym typeface="Muli"/>
            </a:endParaRPr>
          </a:p>
          <a:p>
            <a:pPr indent="0" lvl="0" marL="0" rtl="0" algn="l">
              <a:spcBef>
                <a:spcPts val="360"/>
              </a:spcBef>
              <a:spcAft>
                <a:spcPts val="0"/>
              </a:spcAft>
              <a:buNone/>
            </a:pPr>
            <a:r>
              <a:t/>
            </a:r>
            <a:endParaRPr sz="100">
              <a:latin typeface="Muli"/>
              <a:ea typeface="Muli"/>
              <a:cs typeface="Muli"/>
              <a:sym typeface="Muli"/>
            </a:endParaRPr>
          </a:p>
          <a:p>
            <a:pPr indent="-336550" lvl="0" marL="457200" rtl="0" algn="l">
              <a:spcBef>
                <a:spcPts val="360"/>
              </a:spcBef>
              <a:spcAft>
                <a:spcPts val="0"/>
              </a:spcAft>
              <a:buClr>
                <a:schemeClr val="dk2"/>
              </a:buClr>
              <a:buSzPts val="1700"/>
              <a:buFont typeface="Muli"/>
              <a:buChar char="●"/>
            </a:pPr>
            <a:r>
              <a:rPr b="1" lang="en" sz="1700">
                <a:latin typeface="Muli"/>
                <a:ea typeface="Muli"/>
                <a:cs typeface="Muli"/>
                <a:sym typeface="Muli"/>
              </a:rPr>
              <a:t>Funcionalidades esperadas</a:t>
            </a:r>
            <a:r>
              <a:rPr lang="en" sz="1700">
                <a:latin typeface="Muli"/>
                <a:ea typeface="Muli"/>
                <a:cs typeface="Muli"/>
                <a:sym typeface="Muli"/>
              </a:rPr>
              <a:t> de um e-marketplace</a:t>
            </a:r>
            <a:endParaRPr sz="1700">
              <a:latin typeface="Muli"/>
              <a:ea typeface="Muli"/>
              <a:cs typeface="Muli"/>
              <a:sym typeface="Muli"/>
            </a:endParaRPr>
          </a:p>
          <a:p>
            <a:pPr indent="0" lvl="0" marL="457200" rtl="0" algn="l">
              <a:spcBef>
                <a:spcPts val="360"/>
              </a:spcBef>
              <a:spcAft>
                <a:spcPts val="0"/>
              </a:spcAft>
              <a:buNone/>
            </a:pPr>
            <a:r>
              <a:t/>
            </a:r>
            <a:endParaRPr sz="100">
              <a:latin typeface="Muli"/>
              <a:ea typeface="Muli"/>
              <a:cs typeface="Muli"/>
              <a:sym typeface="Muli"/>
            </a:endParaRPr>
          </a:p>
          <a:p>
            <a:pPr indent="-336550" lvl="0" marL="457200" rtl="0" algn="l">
              <a:spcBef>
                <a:spcPts val="360"/>
              </a:spcBef>
              <a:spcAft>
                <a:spcPts val="0"/>
              </a:spcAft>
              <a:buClr>
                <a:schemeClr val="dk2"/>
              </a:buClr>
              <a:buSzPts val="1700"/>
              <a:buFont typeface="Muli"/>
              <a:buChar char="●"/>
            </a:pPr>
            <a:r>
              <a:rPr b="1" lang="en" sz="1700">
                <a:latin typeface="Muli"/>
                <a:ea typeface="Muli"/>
                <a:cs typeface="Muli"/>
                <a:sym typeface="Muli"/>
              </a:rPr>
              <a:t>Fácil utilização</a:t>
            </a:r>
            <a:endParaRPr b="1" sz="1700">
              <a:latin typeface="Muli"/>
              <a:ea typeface="Muli"/>
              <a:cs typeface="Muli"/>
              <a:sym typeface="Muli"/>
            </a:endParaRPr>
          </a:p>
          <a:p>
            <a:pPr indent="0" lvl="0" marL="457200" rtl="0" algn="l">
              <a:spcBef>
                <a:spcPts val="360"/>
              </a:spcBef>
              <a:spcAft>
                <a:spcPts val="0"/>
              </a:spcAft>
              <a:buNone/>
            </a:pPr>
            <a:r>
              <a:t/>
            </a:r>
            <a:endParaRPr sz="100">
              <a:latin typeface="Muli"/>
              <a:ea typeface="Muli"/>
              <a:cs typeface="Muli"/>
              <a:sym typeface="Muli"/>
            </a:endParaRPr>
          </a:p>
          <a:p>
            <a:pPr indent="-336550" lvl="0" marL="457200" rtl="0" algn="l">
              <a:spcBef>
                <a:spcPts val="360"/>
              </a:spcBef>
              <a:spcAft>
                <a:spcPts val="0"/>
              </a:spcAft>
              <a:buClr>
                <a:schemeClr val="dk2"/>
              </a:buClr>
              <a:buSzPts val="1700"/>
              <a:buFont typeface="Muli"/>
              <a:buChar char="●"/>
            </a:pPr>
            <a:r>
              <a:rPr lang="en" sz="1700">
                <a:latin typeface="Muli"/>
                <a:ea typeface="Muli"/>
                <a:cs typeface="Muli"/>
                <a:sym typeface="Muli"/>
              </a:rPr>
              <a:t>Registro de movimentação de transações → </a:t>
            </a:r>
            <a:r>
              <a:rPr b="1" lang="en" sz="1700">
                <a:latin typeface="Muli"/>
                <a:ea typeface="Muli"/>
                <a:cs typeface="Muli"/>
                <a:sym typeface="Muli"/>
              </a:rPr>
              <a:t>análise de dados</a:t>
            </a:r>
            <a:endParaRPr sz="1700">
              <a:latin typeface="Muli"/>
              <a:ea typeface="Muli"/>
              <a:cs typeface="Muli"/>
              <a:sym typeface="Muli"/>
            </a:endParaRPr>
          </a:p>
          <a:p>
            <a:pPr indent="0" lvl="0" marL="0" rtl="0" algn="l">
              <a:spcBef>
                <a:spcPts val="360"/>
              </a:spcBef>
              <a:spcAft>
                <a:spcPts val="0"/>
              </a:spcAft>
              <a:buNone/>
            </a:pPr>
            <a:r>
              <a:t/>
            </a:r>
            <a:endParaRPr sz="100">
              <a:latin typeface="Muli"/>
              <a:ea typeface="Muli"/>
              <a:cs typeface="Muli"/>
              <a:sym typeface="Muli"/>
            </a:endParaRPr>
          </a:p>
          <a:p>
            <a:pPr indent="-336550" lvl="0" marL="457200" rtl="0" algn="l">
              <a:spcBef>
                <a:spcPts val="360"/>
              </a:spcBef>
              <a:spcAft>
                <a:spcPts val="0"/>
              </a:spcAft>
              <a:buClr>
                <a:schemeClr val="accent3"/>
              </a:buClr>
              <a:buSzPts val="1700"/>
              <a:buFont typeface="Muli"/>
              <a:buChar char="★"/>
            </a:pPr>
            <a:r>
              <a:rPr b="1" lang="en" sz="1700">
                <a:latin typeface="Muli"/>
                <a:ea typeface="Muli"/>
                <a:cs typeface="Muli"/>
                <a:sym typeface="Muli"/>
              </a:rPr>
              <a:t>Possível incentivo econômico</a:t>
            </a:r>
            <a:r>
              <a:rPr lang="en" sz="1700">
                <a:latin typeface="Muli"/>
                <a:ea typeface="Muli"/>
                <a:cs typeface="Muli"/>
                <a:sym typeface="Muli"/>
              </a:rPr>
              <a:t> para a cultivação de alimentos em contextos urbanos!</a:t>
            </a:r>
            <a:endParaRPr sz="1700">
              <a:latin typeface="Muli"/>
              <a:ea typeface="Muli"/>
              <a:cs typeface="Muli"/>
              <a:sym typeface="Muli"/>
            </a:endParaRPr>
          </a:p>
        </p:txBody>
      </p:sp>
      <p:grpSp>
        <p:nvGrpSpPr>
          <p:cNvPr id="158" name="Google Shape;158;p22"/>
          <p:cNvGrpSpPr/>
          <p:nvPr/>
        </p:nvGrpSpPr>
        <p:grpSpPr>
          <a:xfrm>
            <a:off x="6644313" y="762823"/>
            <a:ext cx="898551" cy="857404"/>
            <a:chOff x="7000306" y="4442411"/>
            <a:chExt cx="720224" cy="683463"/>
          </a:xfrm>
        </p:grpSpPr>
        <p:sp>
          <p:nvSpPr>
            <p:cNvPr id="159" name="Google Shape;159;p22"/>
            <p:cNvSpPr/>
            <p:nvPr/>
          </p:nvSpPr>
          <p:spPr>
            <a:xfrm>
              <a:off x="7360523" y="4580400"/>
              <a:ext cx="360007" cy="280995"/>
            </a:xfrm>
            <a:custGeom>
              <a:rect b="b" l="l" r="r" t="t"/>
              <a:pathLst>
                <a:path extrusionOk="0" h="548" w="701">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60" name="Google Shape;160;p22"/>
            <p:cNvSpPr/>
            <p:nvPr/>
          </p:nvSpPr>
          <p:spPr>
            <a:xfrm>
              <a:off x="7359894" y="4796791"/>
              <a:ext cx="281006" cy="329083"/>
            </a:xfrm>
            <a:custGeom>
              <a:rect b="b" l="l" r="r" t="t"/>
              <a:pathLst>
                <a:path extrusionOk="0" h="642" w="547">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61" name="Google Shape;161;p22"/>
            <p:cNvSpPr/>
            <p:nvPr/>
          </p:nvSpPr>
          <p:spPr>
            <a:xfrm>
              <a:off x="7079935" y="4796791"/>
              <a:ext cx="281006" cy="329083"/>
            </a:xfrm>
            <a:custGeom>
              <a:rect b="b" l="l" r="r" t="t"/>
              <a:pathLst>
                <a:path extrusionOk="0" h="642" w="547">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62" name="Google Shape;162;p22"/>
            <p:cNvSpPr/>
            <p:nvPr/>
          </p:nvSpPr>
          <p:spPr>
            <a:xfrm>
              <a:off x="7000306" y="4580400"/>
              <a:ext cx="360216" cy="280995"/>
            </a:xfrm>
            <a:custGeom>
              <a:rect b="b" l="l" r="r" t="t"/>
              <a:pathLst>
                <a:path extrusionOk="0" h="548" w="701">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63" name="Google Shape;163;p22"/>
            <p:cNvSpPr/>
            <p:nvPr/>
          </p:nvSpPr>
          <p:spPr>
            <a:xfrm>
              <a:off x="7228925" y="4442411"/>
              <a:ext cx="262985" cy="354379"/>
            </a:xfrm>
            <a:custGeom>
              <a:rect b="b" l="l" r="r" t="t"/>
              <a:pathLst>
                <a:path extrusionOk="0" h="691" w="512">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sp>
        <p:nvSpPr>
          <p:cNvPr id="164" name="Google Shape;164;p22"/>
          <p:cNvSpPr txBox="1"/>
          <p:nvPr>
            <p:ph idx="1" type="body"/>
          </p:nvPr>
        </p:nvSpPr>
        <p:spPr>
          <a:xfrm>
            <a:off x="258900" y="235350"/>
            <a:ext cx="8626200" cy="4672800"/>
          </a:xfrm>
          <a:prstGeom prst="rect">
            <a:avLst/>
          </a:prstGeom>
          <a:solidFill>
            <a:schemeClr val="lt1"/>
          </a:solidFill>
        </p:spPr>
        <p:txBody>
          <a:bodyPr anchorCtr="0" anchor="t" bIns="91425" lIns="91425" spcFirstLastPara="1" rIns="91425" wrap="square" tIns="548625">
            <a:noAutofit/>
          </a:bodyPr>
          <a:lstStyle/>
          <a:p>
            <a:pPr indent="0" lvl="0" marL="0" rtl="0" algn="ctr">
              <a:spcBef>
                <a:spcPts val="360"/>
              </a:spcBef>
              <a:spcAft>
                <a:spcPts val="0"/>
              </a:spcAft>
              <a:buNone/>
            </a:pPr>
            <a:r>
              <a:rPr b="1" lang="en" sz="3300">
                <a:latin typeface="Poppins"/>
                <a:ea typeface="Poppins"/>
                <a:cs typeface="Poppins"/>
                <a:sym typeface="Poppins"/>
              </a:rPr>
              <a:t>Como garantir alimentação sustentável em contextos urbanos?</a:t>
            </a:r>
            <a:endParaRPr b="1" sz="3300">
              <a:latin typeface="Poppins"/>
              <a:ea typeface="Poppins"/>
              <a:cs typeface="Poppins"/>
              <a:sym typeface="Poppins"/>
            </a:endParaRPr>
          </a:p>
          <a:p>
            <a:pPr indent="0" lvl="0" marL="0" rtl="0" algn="ctr">
              <a:spcBef>
                <a:spcPts val="360"/>
              </a:spcBef>
              <a:spcAft>
                <a:spcPts val="0"/>
              </a:spcAft>
              <a:buNone/>
            </a:pPr>
            <a:r>
              <a:t/>
            </a:r>
            <a:endParaRPr b="1" sz="2000">
              <a:latin typeface="Poppins"/>
              <a:ea typeface="Poppins"/>
              <a:cs typeface="Poppins"/>
              <a:sym typeface="Poppins"/>
            </a:endParaRPr>
          </a:p>
          <a:p>
            <a:pPr indent="0" lvl="0" marL="0" rtl="0" algn="ctr">
              <a:spcBef>
                <a:spcPts val="360"/>
              </a:spcBef>
              <a:spcAft>
                <a:spcPts val="0"/>
              </a:spcAft>
              <a:buNone/>
            </a:pPr>
            <a:r>
              <a:rPr b="1" lang="en" sz="4000">
                <a:solidFill>
                  <a:schemeClr val="dk2"/>
                </a:solidFill>
                <a:latin typeface="Poppins"/>
                <a:ea typeface="Poppins"/>
                <a:cs typeface="Poppins"/>
                <a:sym typeface="Poppins"/>
              </a:rPr>
              <a:t>Incentivo</a:t>
            </a:r>
            <a:r>
              <a:rPr b="1" lang="en" sz="4000">
                <a:latin typeface="Poppins"/>
                <a:ea typeface="Poppins"/>
                <a:cs typeface="Poppins"/>
                <a:sym typeface="Poppins"/>
              </a:rPr>
              <a:t> do cultivo urbano</a:t>
            </a:r>
            <a:endParaRPr b="1" sz="4000">
              <a:latin typeface="Poppins"/>
              <a:ea typeface="Poppins"/>
              <a:cs typeface="Poppins"/>
              <a:sym typeface="Poppins"/>
            </a:endParaRPr>
          </a:p>
          <a:p>
            <a:pPr indent="0" lvl="0" marL="0" rtl="0" algn="ctr">
              <a:spcBef>
                <a:spcPts val="360"/>
              </a:spcBef>
              <a:spcAft>
                <a:spcPts val="0"/>
              </a:spcAft>
              <a:buNone/>
            </a:pPr>
            <a:r>
              <a:rPr b="1" lang="en" sz="4000">
                <a:latin typeface="Poppins"/>
                <a:ea typeface="Poppins"/>
                <a:cs typeface="Poppins"/>
                <a:sym typeface="Poppins"/>
              </a:rPr>
              <a:t>Criação de </a:t>
            </a:r>
            <a:r>
              <a:rPr b="1" lang="en" sz="4000">
                <a:solidFill>
                  <a:schemeClr val="dk2"/>
                </a:solidFill>
                <a:latin typeface="Poppins"/>
                <a:ea typeface="Poppins"/>
                <a:cs typeface="Poppins"/>
                <a:sym typeface="Poppins"/>
              </a:rPr>
              <a:t>oportunidades</a:t>
            </a:r>
            <a:endParaRPr b="1" sz="4000">
              <a:latin typeface="Poppins"/>
              <a:ea typeface="Poppins"/>
              <a:cs typeface="Poppins"/>
              <a:sym typeface="Poppins"/>
            </a:endParaRPr>
          </a:p>
          <a:p>
            <a:pPr indent="0" lvl="0" marL="0" rtl="0" algn="ctr">
              <a:spcBef>
                <a:spcPts val="360"/>
              </a:spcBef>
              <a:spcAft>
                <a:spcPts val="0"/>
              </a:spcAft>
              <a:buNone/>
            </a:pPr>
            <a:r>
              <a:rPr b="1" lang="en" sz="4000">
                <a:solidFill>
                  <a:schemeClr val="dk2"/>
                </a:solidFill>
                <a:latin typeface="Poppins"/>
                <a:ea typeface="Poppins"/>
                <a:cs typeface="Poppins"/>
                <a:sym typeface="Poppins"/>
              </a:rPr>
              <a:t>Conexão</a:t>
            </a:r>
            <a:r>
              <a:rPr b="1" lang="en" sz="4000">
                <a:latin typeface="Poppins"/>
                <a:ea typeface="Poppins"/>
                <a:cs typeface="Poppins"/>
                <a:sym typeface="Poppins"/>
              </a:rPr>
              <a:t>.</a:t>
            </a:r>
            <a:endParaRPr b="1" sz="4000">
              <a:latin typeface="Poppins"/>
              <a:ea typeface="Poppins"/>
              <a:cs typeface="Poppins"/>
              <a:sym typeface="Poppins"/>
            </a:endParaRPr>
          </a:p>
          <a:p>
            <a:pPr indent="0" lvl="0" marL="0" rtl="0" algn="ctr">
              <a:spcBef>
                <a:spcPts val="360"/>
              </a:spcBef>
              <a:spcAft>
                <a:spcPts val="0"/>
              </a:spcAft>
              <a:buNone/>
            </a:pPr>
            <a:r>
              <a:rPr b="1" lang="en" sz="4000">
                <a:latin typeface="Poppins"/>
                <a:ea typeface="Poppins"/>
                <a:cs typeface="Poppins"/>
                <a:sym typeface="Poppins"/>
              </a:rPr>
              <a:t> </a:t>
            </a:r>
            <a:endParaRPr b="1" sz="4000">
              <a:latin typeface="Poppins"/>
              <a:ea typeface="Poppins"/>
              <a:cs typeface="Poppins"/>
              <a:sym typeface="Poppins"/>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500"/>
                                        <p:tgtEl>
                                          <p:spTgt spid="16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