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BR"/>
              <a:t>Clique para editar o título Mestre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7C3D8E08-40EF-4E99-BDA6-341F90CF09C8}" type="datetimeFigureOut">
              <a:rPr lang="pt-BR" smtClean="0"/>
              <a:t>23/04/2024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1614BFC-5338-4473-8115-5554953936F7}"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453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7C3D8E08-40EF-4E99-BDA6-341F90CF09C8}" type="datetimeFigureOut">
              <a:rPr lang="pt-BR" smtClean="0"/>
              <a:t>23/04/2024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1614BFC-5338-4473-8115-5554953936F7}" type="slidenum">
              <a:rPr lang="pt-BR" smtClean="0"/>
              <a:t>‹nº›</a:t>
            </a:fld>
            <a:endParaRPr lang="pt-BR"/>
          </a:p>
        </p:txBody>
      </p:sp>
    </p:spTree>
    <p:extLst>
      <p:ext uri="{BB962C8B-B14F-4D97-AF65-F5344CB8AC3E}">
        <p14:creationId xmlns:p14="http://schemas.microsoft.com/office/powerpoint/2010/main" val="2729161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7C3D8E08-40EF-4E99-BDA6-341F90CF09C8}" type="datetimeFigureOut">
              <a:rPr lang="pt-BR" smtClean="0"/>
              <a:t>23/04/2024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1614BFC-5338-4473-8115-5554953936F7}" type="slidenum">
              <a:rPr lang="pt-BR" smtClean="0"/>
              <a:t>‹nº›</a:t>
            </a:fld>
            <a:endParaRPr lang="pt-BR"/>
          </a:p>
        </p:txBody>
      </p:sp>
    </p:spTree>
    <p:extLst>
      <p:ext uri="{BB962C8B-B14F-4D97-AF65-F5344CB8AC3E}">
        <p14:creationId xmlns:p14="http://schemas.microsoft.com/office/powerpoint/2010/main" val="4261853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7C3D8E08-40EF-4E99-BDA6-341F90CF09C8}" type="datetimeFigureOut">
              <a:rPr lang="pt-BR" smtClean="0"/>
              <a:t>23/04/2024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1614BFC-5338-4473-8115-5554953936F7}" type="slidenum">
              <a:rPr lang="pt-BR" smtClean="0"/>
              <a:t>‹nº›</a:t>
            </a:fld>
            <a:endParaRPr lang="pt-BR"/>
          </a:p>
        </p:txBody>
      </p:sp>
    </p:spTree>
    <p:extLst>
      <p:ext uri="{BB962C8B-B14F-4D97-AF65-F5344CB8AC3E}">
        <p14:creationId xmlns:p14="http://schemas.microsoft.com/office/powerpoint/2010/main" val="3040273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7C3D8E08-40EF-4E99-BDA6-341F90CF09C8}" type="datetimeFigureOut">
              <a:rPr lang="pt-BR" smtClean="0"/>
              <a:t>23/04/2024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1614BFC-5338-4473-8115-5554953936F7}"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9657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7C3D8E08-40EF-4E99-BDA6-341F90CF09C8}" type="datetimeFigureOut">
              <a:rPr lang="pt-BR" smtClean="0"/>
              <a:t>23/04/2024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71614BFC-5338-4473-8115-5554953936F7}" type="slidenum">
              <a:rPr lang="pt-BR" smtClean="0"/>
              <a:t>‹nº›</a:t>
            </a:fld>
            <a:endParaRPr lang="pt-BR"/>
          </a:p>
        </p:txBody>
      </p:sp>
    </p:spTree>
    <p:extLst>
      <p:ext uri="{BB962C8B-B14F-4D97-AF65-F5344CB8AC3E}">
        <p14:creationId xmlns:p14="http://schemas.microsoft.com/office/powerpoint/2010/main" val="232223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097280" y="2582334"/>
            <a:ext cx="4937760" cy="33782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217920" y="2582334"/>
            <a:ext cx="4937760" cy="33782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7C3D8E08-40EF-4E99-BDA6-341F90CF09C8}" type="datetimeFigureOut">
              <a:rPr lang="pt-BR" smtClean="0"/>
              <a:t>23/04/2024</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71614BFC-5338-4473-8115-5554953936F7}" type="slidenum">
              <a:rPr lang="pt-BR" smtClean="0"/>
              <a:t>‹nº›</a:t>
            </a:fld>
            <a:endParaRPr lang="pt-BR"/>
          </a:p>
        </p:txBody>
      </p:sp>
    </p:spTree>
    <p:extLst>
      <p:ext uri="{BB962C8B-B14F-4D97-AF65-F5344CB8AC3E}">
        <p14:creationId xmlns:p14="http://schemas.microsoft.com/office/powerpoint/2010/main" val="2504935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7C3D8E08-40EF-4E99-BDA6-341F90CF09C8}" type="datetimeFigureOut">
              <a:rPr lang="pt-BR" smtClean="0"/>
              <a:t>23/04/2024</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71614BFC-5338-4473-8115-5554953936F7}" type="slidenum">
              <a:rPr lang="pt-BR" smtClean="0"/>
              <a:t>‹nº›</a:t>
            </a:fld>
            <a:endParaRPr lang="pt-BR"/>
          </a:p>
        </p:txBody>
      </p:sp>
    </p:spTree>
    <p:extLst>
      <p:ext uri="{BB962C8B-B14F-4D97-AF65-F5344CB8AC3E}">
        <p14:creationId xmlns:p14="http://schemas.microsoft.com/office/powerpoint/2010/main" val="560032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C3D8E08-40EF-4E99-BDA6-341F90CF09C8}" type="datetimeFigureOut">
              <a:rPr lang="pt-BR" smtClean="0"/>
              <a:t>23/04/2024</a:t>
            </a:fld>
            <a:endParaRPr lang="pt-B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pt-BR"/>
          </a:p>
        </p:txBody>
      </p:sp>
      <p:sp>
        <p:nvSpPr>
          <p:cNvPr id="9" name="Slide Number Placeholder 8"/>
          <p:cNvSpPr>
            <a:spLocks noGrp="1"/>
          </p:cNvSpPr>
          <p:nvPr>
            <p:ph type="sldNum" sz="quarter" idx="12"/>
          </p:nvPr>
        </p:nvSpPr>
        <p:spPr/>
        <p:txBody>
          <a:bodyPr/>
          <a:lstStyle/>
          <a:p>
            <a:fld id="{71614BFC-5338-4473-8115-5554953936F7}" type="slidenum">
              <a:rPr lang="pt-BR" smtClean="0"/>
              <a:t>‹nº›</a:t>
            </a:fld>
            <a:endParaRPr lang="pt-BR"/>
          </a:p>
        </p:txBody>
      </p:sp>
    </p:spTree>
    <p:extLst>
      <p:ext uri="{BB962C8B-B14F-4D97-AF65-F5344CB8AC3E}">
        <p14:creationId xmlns:p14="http://schemas.microsoft.com/office/powerpoint/2010/main" val="1429978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BR"/>
              <a:t>Clique para editar o título Mestre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C3D8E08-40EF-4E99-BDA6-341F90CF09C8}" type="datetimeFigureOut">
              <a:rPr lang="pt-BR" smtClean="0"/>
              <a:t>23/04/2024</a:t>
            </a:fld>
            <a:endParaRPr lang="pt-B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pt-B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1614BFC-5338-4473-8115-5554953936F7}" type="slidenum">
              <a:rPr lang="pt-BR" smtClean="0"/>
              <a:t>‹nº›</a:t>
            </a:fld>
            <a:endParaRPr lang="pt-BR"/>
          </a:p>
        </p:txBody>
      </p:sp>
    </p:spTree>
    <p:extLst>
      <p:ext uri="{BB962C8B-B14F-4D97-AF65-F5344CB8AC3E}">
        <p14:creationId xmlns:p14="http://schemas.microsoft.com/office/powerpoint/2010/main" val="1774853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7C3D8E08-40EF-4E99-BDA6-341F90CF09C8}" type="datetimeFigureOut">
              <a:rPr lang="pt-BR" smtClean="0"/>
              <a:t>23/04/2024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71614BFC-5338-4473-8115-5554953936F7}" type="slidenum">
              <a:rPr lang="pt-BR" smtClean="0"/>
              <a:t>‹nº›</a:t>
            </a:fld>
            <a:endParaRPr lang="pt-BR"/>
          </a:p>
        </p:txBody>
      </p:sp>
    </p:spTree>
    <p:extLst>
      <p:ext uri="{BB962C8B-B14F-4D97-AF65-F5344CB8AC3E}">
        <p14:creationId xmlns:p14="http://schemas.microsoft.com/office/powerpoint/2010/main" val="2438521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BR"/>
              <a:t>Clique para editar o título Mestre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C3D8E08-40EF-4E99-BDA6-341F90CF09C8}" type="datetimeFigureOut">
              <a:rPr lang="pt-BR" smtClean="0"/>
              <a:t>23/04/2024</a:t>
            </a:fld>
            <a:endParaRPr lang="pt-B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pt-B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1614BFC-5338-4473-8115-5554953936F7}" type="slidenum">
              <a:rPr lang="pt-BR" smtClean="0"/>
              <a:t>‹nº›</a:t>
            </a:fld>
            <a:endParaRPr lang="pt-B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741507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5D488B-2246-11F9-2DEA-6D0E74198BAF}"/>
              </a:ext>
            </a:extLst>
          </p:cNvPr>
          <p:cNvSpPr>
            <a:spLocks noGrp="1"/>
          </p:cNvSpPr>
          <p:nvPr>
            <p:ph type="ctrTitle"/>
          </p:nvPr>
        </p:nvSpPr>
        <p:spPr>
          <a:xfrm>
            <a:off x="1097280" y="758952"/>
            <a:ext cx="10058400" cy="2420346"/>
          </a:xfrm>
        </p:spPr>
        <p:txBody>
          <a:bodyPr/>
          <a:lstStyle/>
          <a:p>
            <a:r>
              <a:rPr lang="pt-BR" dirty="0"/>
              <a:t>Grandezas Elétricas	</a:t>
            </a:r>
          </a:p>
        </p:txBody>
      </p:sp>
      <p:sp>
        <p:nvSpPr>
          <p:cNvPr id="3" name="Subtítulo 2">
            <a:extLst>
              <a:ext uri="{FF2B5EF4-FFF2-40B4-BE49-F238E27FC236}">
                <a16:creationId xmlns:a16="http://schemas.microsoft.com/office/drawing/2014/main" id="{EE72B507-B65B-DEB4-B179-DAAD0453A94A}"/>
              </a:ext>
            </a:extLst>
          </p:cNvPr>
          <p:cNvSpPr>
            <a:spLocks noGrp="1"/>
          </p:cNvSpPr>
          <p:nvPr>
            <p:ph type="subTitle" idx="1"/>
          </p:nvPr>
        </p:nvSpPr>
        <p:spPr/>
        <p:txBody>
          <a:bodyPr/>
          <a:lstStyle/>
          <a:p>
            <a:r>
              <a:rPr lang="pt-BR" dirty="0"/>
              <a:t>Prof. Luís Fernando</a:t>
            </a:r>
          </a:p>
        </p:txBody>
      </p:sp>
    </p:spTree>
    <p:extLst>
      <p:ext uri="{BB962C8B-B14F-4D97-AF65-F5344CB8AC3E}">
        <p14:creationId xmlns:p14="http://schemas.microsoft.com/office/powerpoint/2010/main" val="1667496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A6408F-388E-E471-4209-88FB1F152DFC}"/>
              </a:ext>
            </a:extLst>
          </p:cNvPr>
          <p:cNvSpPr>
            <a:spLocks noGrp="1"/>
          </p:cNvSpPr>
          <p:nvPr>
            <p:ph type="title"/>
          </p:nvPr>
        </p:nvSpPr>
        <p:spPr/>
        <p:txBody>
          <a:bodyPr/>
          <a:lstStyle/>
          <a:p>
            <a:r>
              <a:rPr lang="pt-BR" dirty="0"/>
              <a:t>Grandezas Elétricas	</a:t>
            </a:r>
          </a:p>
        </p:txBody>
      </p:sp>
      <p:sp>
        <p:nvSpPr>
          <p:cNvPr id="3" name="Espaço Reservado para Conteúdo 2">
            <a:extLst>
              <a:ext uri="{FF2B5EF4-FFF2-40B4-BE49-F238E27FC236}">
                <a16:creationId xmlns:a16="http://schemas.microsoft.com/office/drawing/2014/main" id="{E7A4D656-40EA-CE1B-2B5A-29FA84E94503}"/>
              </a:ext>
            </a:extLst>
          </p:cNvPr>
          <p:cNvSpPr>
            <a:spLocks noGrp="1"/>
          </p:cNvSpPr>
          <p:nvPr>
            <p:ph idx="1"/>
          </p:nvPr>
        </p:nvSpPr>
        <p:spPr/>
        <p:txBody>
          <a:bodyPr>
            <a:normAutofit/>
          </a:bodyPr>
          <a:lstStyle/>
          <a:p>
            <a:r>
              <a:rPr lang="pt-BR" sz="2400" b="1" dirty="0"/>
              <a:t>Potência Elétrica</a:t>
            </a:r>
          </a:p>
          <a:p>
            <a:pPr>
              <a:buFont typeface="Wingdings" panose="05000000000000000000" pitchFamily="2" charset="2"/>
              <a:buChar char="§"/>
            </a:pPr>
            <a:r>
              <a:rPr lang="pt-BR" sz="2400" dirty="0"/>
              <a:t>Potência elétrica é basicamente a velocidade com que um determinado equipamento é capaz de converter a energia elétrica em trabalho.</a:t>
            </a:r>
          </a:p>
          <a:p>
            <a:pPr>
              <a:buFont typeface="Wingdings" panose="05000000000000000000" pitchFamily="2" charset="2"/>
              <a:buChar char="§"/>
            </a:pPr>
            <a:r>
              <a:rPr lang="pt-BR" sz="2400" dirty="0"/>
              <a:t>No caso dos equipamentos elétricos, a potência indica qual a quantidade de energia elétrica que é transformada em outro tipo de energia por unidade de tempo. Podemos citar como exemplo o forno elétrico, que necessita de uma determinada quantidade de potência para gerar o trabalho, que neste caso é o aquecimento.</a:t>
            </a:r>
          </a:p>
        </p:txBody>
      </p:sp>
    </p:spTree>
    <p:extLst>
      <p:ext uri="{BB962C8B-B14F-4D97-AF65-F5344CB8AC3E}">
        <p14:creationId xmlns:p14="http://schemas.microsoft.com/office/powerpoint/2010/main" val="2816108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AD6A0D-B3D7-3610-D39A-82A958935731}"/>
              </a:ext>
            </a:extLst>
          </p:cNvPr>
          <p:cNvSpPr>
            <a:spLocks noGrp="1"/>
          </p:cNvSpPr>
          <p:nvPr>
            <p:ph type="title"/>
          </p:nvPr>
        </p:nvSpPr>
        <p:spPr/>
        <p:txBody>
          <a:bodyPr/>
          <a:lstStyle/>
          <a:p>
            <a:r>
              <a:rPr lang="pt-BR" dirty="0"/>
              <a:t>Grandezas Elétricas</a:t>
            </a:r>
          </a:p>
        </p:txBody>
      </p:sp>
      <p:sp>
        <p:nvSpPr>
          <p:cNvPr id="3" name="Espaço Reservado para Conteúdo 2">
            <a:extLst>
              <a:ext uri="{FF2B5EF4-FFF2-40B4-BE49-F238E27FC236}">
                <a16:creationId xmlns:a16="http://schemas.microsoft.com/office/drawing/2014/main" id="{8728EA11-5A28-115C-62C3-8610C2D02BD9}"/>
              </a:ext>
            </a:extLst>
          </p:cNvPr>
          <p:cNvSpPr>
            <a:spLocks noGrp="1"/>
          </p:cNvSpPr>
          <p:nvPr>
            <p:ph idx="1"/>
          </p:nvPr>
        </p:nvSpPr>
        <p:spPr>
          <a:xfrm>
            <a:off x="1097280" y="1960359"/>
            <a:ext cx="10058400" cy="2937281"/>
          </a:xfrm>
        </p:spPr>
        <p:txBody>
          <a:bodyPr>
            <a:normAutofit/>
          </a:bodyPr>
          <a:lstStyle/>
          <a:p>
            <a:r>
              <a:rPr lang="pt-BR" sz="2400" b="1" dirty="0"/>
              <a:t>Potência Elétrica</a:t>
            </a:r>
          </a:p>
          <a:p>
            <a:pPr>
              <a:buFont typeface="Wingdings" panose="05000000000000000000" pitchFamily="2" charset="2"/>
              <a:buChar char="§"/>
            </a:pPr>
            <a:r>
              <a:rPr lang="pt-BR" sz="2400" dirty="0"/>
              <a:t>Vale a pena destacar que existem três tipos de potência elétrica que são, potência ativa, potência aparente e potência reativa. As respectivas unidades de medias destes três tipos de potência são:</a:t>
            </a:r>
          </a:p>
          <a:p>
            <a:pPr lvl="1">
              <a:buFont typeface="Wingdings" panose="05000000000000000000" pitchFamily="2" charset="2"/>
              <a:buChar char="§"/>
            </a:pPr>
            <a:r>
              <a:rPr lang="pt-BR" sz="2000" dirty="0"/>
              <a:t>Watt (W)</a:t>
            </a:r>
          </a:p>
          <a:p>
            <a:pPr lvl="1">
              <a:buFont typeface="Wingdings" panose="05000000000000000000" pitchFamily="2" charset="2"/>
              <a:buChar char="§"/>
            </a:pPr>
            <a:r>
              <a:rPr lang="pt-BR" sz="2000" dirty="0"/>
              <a:t>Volt Ampere (VA)</a:t>
            </a:r>
          </a:p>
          <a:p>
            <a:pPr lvl="1">
              <a:buFont typeface="Wingdings" panose="05000000000000000000" pitchFamily="2" charset="2"/>
              <a:buChar char="§"/>
            </a:pPr>
            <a:r>
              <a:rPr lang="pt-BR" sz="2000" dirty="0"/>
              <a:t>Volt Ampere Reativo (</a:t>
            </a:r>
            <a:r>
              <a:rPr lang="pt-BR" sz="2000" dirty="0" err="1"/>
              <a:t>VAr</a:t>
            </a:r>
            <a:r>
              <a:rPr lang="pt-BR" sz="2000" dirty="0"/>
              <a:t>)</a:t>
            </a:r>
          </a:p>
          <a:p>
            <a:pPr marL="201168" lvl="1" indent="0">
              <a:buNone/>
            </a:pPr>
            <a:endParaRPr lang="pt-BR" dirty="0"/>
          </a:p>
        </p:txBody>
      </p:sp>
    </p:spTree>
    <p:extLst>
      <p:ext uri="{BB962C8B-B14F-4D97-AF65-F5344CB8AC3E}">
        <p14:creationId xmlns:p14="http://schemas.microsoft.com/office/powerpoint/2010/main" val="1574018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093CCC-E1DE-E650-5159-277949031410}"/>
              </a:ext>
            </a:extLst>
          </p:cNvPr>
          <p:cNvSpPr>
            <a:spLocks noGrp="1"/>
          </p:cNvSpPr>
          <p:nvPr>
            <p:ph type="title"/>
          </p:nvPr>
        </p:nvSpPr>
        <p:spPr/>
        <p:txBody>
          <a:bodyPr/>
          <a:lstStyle/>
          <a:p>
            <a:r>
              <a:rPr lang="pt-BR" dirty="0"/>
              <a:t>Grandezas Elétricas	</a:t>
            </a:r>
          </a:p>
        </p:txBody>
      </p:sp>
      <p:sp>
        <p:nvSpPr>
          <p:cNvPr id="3" name="Espaço Reservado para Conteúdo 2">
            <a:extLst>
              <a:ext uri="{FF2B5EF4-FFF2-40B4-BE49-F238E27FC236}">
                <a16:creationId xmlns:a16="http://schemas.microsoft.com/office/drawing/2014/main" id="{44C503C9-B348-ECA5-6F51-8204B7178E54}"/>
              </a:ext>
            </a:extLst>
          </p:cNvPr>
          <p:cNvSpPr>
            <a:spLocks noGrp="1"/>
          </p:cNvSpPr>
          <p:nvPr>
            <p:ph idx="1"/>
          </p:nvPr>
        </p:nvSpPr>
        <p:spPr/>
        <p:txBody>
          <a:bodyPr/>
          <a:lstStyle/>
          <a:p>
            <a:r>
              <a:rPr lang="pt-BR" b="1" dirty="0"/>
              <a:t>Potência Elétrica</a:t>
            </a:r>
            <a:endParaRPr lang="pt-BR" dirty="0"/>
          </a:p>
          <a:p>
            <a:pPr>
              <a:buFont typeface="Wingdings" panose="05000000000000000000" pitchFamily="2" charset="2"/>
              <a:buChar char="§"/>
            </a:pPr>
            <a:r>
              <a:rPr lang="pt-BR" dirty="0"/>
              <a:t>O valor de cada uma delas varia em função do fator de potência da carga, onde o valor ideal do fator de potência é igual a 1.</a:t>
            </a:r>
          </a:p>
          <a:p>
            <a:pPr>
              <a:buFont typeface="Wingdings" panose="05000000000000000000" pitchFamily="2" charset="2"/>
              <a:buChar char="§"/>
            </a:pPr>
            <a:r>
              <a:rPr lang="pt-BR" dirty="0"/>
              <a:t>Tensão elétrica, corrente elétrica, resistência elétrica e potência elétrica são as grandezas fundamentais na elétrica. Essas quatro grandezas se relacionam facilmente através das leis de ohm.</a:t>
            </a:r>
          </a:p>
        </p:txBody>
      </p:sp>
    </p:spTree>
    <p:extLst>
      <p:ext uri="{BB962C8B-B14F-4D97-AF65-F5344CB8AC3E}">
        <p14:creationId xmlns:p14="http://schemas.microsoft.com/office/powerpoint/2010/main" val="1411903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D2AFCE-710D-12E2-F75F-6C5F9F17D9B1}"/>
              </a:ext>
            </a:extLst>
          </p:cNvPr>
          <p:cNvSpPr>
            <a:spLocks noGrp="1"/>
          </p:cNvSpPr>
          <p:nvPr>
            <p:ph type="title"/>
          </p:nvPr>
        </p:nvSpPr>
        <p:spPr/>
        <p:txBody>
          <a:bodyPr/>
          <a:lstStyle/>
          <a:p>
            <a:r>
              <a:rPr lang="pt-BR" dirty="0"/>
              <a:t>Grandezas Elétricas</a:t>
            </a:r>
          </a:p>
        </p:txBody>
      </p:sp>
      <p:sp>
        <p:nvSpPr>
          <p:cNvPr id="3" name="Espaço Reservado para Conteúdo 2">
            <a:extLst>
              <a:ext uri="{FF2B5EF4-FFF2-40B4-BE49-F238E27FC236}">
                <a16:creationId xmlns:a16="http://schemas.microsoft.com/office/drawing/2014/main" id="{50A4039A-E8FE-3CEC-DAF4-1ABDA2746328}"/>
              </a:ext>
            </a:extLst>
          </p:cNvPr>
          <p:cNvSpPr>
            <a:spLocks noGrp="1"/>
          </p:cNvSpPr>
          <p:nvPr>
            <p:ph idx="1"/>
          </p:nvPr>
        </p:nvSpPr>
        <p:spPr/>
        <p:txBody>
          <a:bodyPr>
            <a:normAutofit/>
          </a:bodyPr>
          <a:lstStyle/>
          <a:p>
            <a:r>
              <a:rPr lang="pt-BR" sz="2400" b="1" dirty="0"/>
              <a:t>Frequência Elétrica</a:t>
            </a:r>
          </a:p>
          <a:p>
            <a:pPr>
              <a:buFont typeface="Wingdings" panose="05000000000000000000" pitchFamily="2" charset="2"/>
              <a:buChar char="§"/>
            </a:pPr>
            <a:r>
              <a:rPr lang="pt-BR" sz="2400" dirty="0"/>
              <a:t>A frequência indica o número de ondas que ocorrem na eletricidade em 1 segundo. Em todo o mundo, cada país tem uma frequência definida que usa, por exemplo, 50 Hz ou 60 Hz. O Japão é uma rara exceção porque a frequência de sua energia é de 50 Hz ou 60 Hz, dependendo da região. Recentemente, um número crescente de produtos, incluindo alguns com inversores, pode acomodar ambas as frequências.</a:t>
            </a:r>
          </a:p>
        </p:txBody>
      </p:sp>
    </p:spTree>
    <p:extLst>
      <p:ext uri="{BB962C8B-B14F-4D97-AF65-F5344CB8AC3E}">
        <p14:creationId xmlns:p14="http://schemas.microsoft.com/office/powerpoint/2010/main" val="4155680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9CF840-6407-5437-1BDE-F04BD8EC4B8C}"/>
              </a:ext>
            </a:extLst>
          </p:cNvPr>
          <p:cNvSpPr>
            <a:spLocks noGrp="1"/>
          </p:cNvSpPr>
          <p:nvPr>
            <p:ph type="title"/>
          </p:nvPr>
        </p:nvSpPr>
        <p:spPr/>
        <p:txBody>
          <a:bodyPr/>
          <a:lstStyle/>
          <a:p>
            <a:r>
              <a:rPr lang="pt-BR" dirty="0"/>
              <a:t>Atividades	</a:t>
            </a:r>
          </a:p>
        </p:txBody>
      </p:sp>
      <p:sp>
        <p:nvSpPr>
          <p:cNvPr id="3" name="Espaço Reservado para Conteúdo 2">
            <a:extLst>
              <a:ext uri="{FF2B5EF4-FFF2-40B4-BE49-F238E27FC236}">
                <a16:creationId xmlns:a16="http://schemas.microsoft.com/office/drawing/2014/main" id="{22617D24-EFE1-A4B3-C768-28279D9FC19E}"/>
              </a:ext>
            </a:extLst>
          </p:cNvPr>
          <p:cNvSpPr>
            <a:spLocks noGrp="1"/>
          </p:cNvSpPr>
          <p:nvPr>
            <p:ph idx="1"/>
          </p:nvPr>
        </p:nvSpPr>
        <p:spPr/>
        <p:txBody>
          <a:bodyPr>
            <a:normAutofit fontScale="47500" lnSpcReduction="20000"/>
          </a:bodyPr>
          <a:lstStyle/>
          <a:p>
            <a:r>
              <a:rPr lang="pt-BR" sz="4400" dirty="0"/>
              <a:t>1 – Quais são as Grandezas Elétricas?</a:t>
            </a:r>
          </a:p>
          <a:p>
            <a:r>
              <a:rPr lang="pt-BR" sz="4400" dirty="0"/>
              <a:t>2 -  Diferença de tomadas com 4,0mm e 4,8mm?</a:t>
            </a:r>
          </a:p>
          <a:p>
            <a:r>
              <a:rPr lang="pt-BR" sz="4400" dirty="0"/>
              <a:t>3 – Qual a unidade de medida utilizada para a tensão e o seu símbolo?</a:t>
            </a:r>
          </a:p>
          <a:p>
            <a:r>
              <a:rPr lang="pt-BR" sz="4400" dirty="0"/>
              <a:t>4 – Qual a unidade de medida utilizada pela corrente elétrica e seu símbolo?</a:t>
            </a:r>
          </a:p>
          <a:p>
            <a:r>
              <a:rPr lang="pt-BR" sz="4400" dirty="0"/>
              <a:t>5 - Qual a unidade de medida utilizada pela resistência elétrica e seu símbolo?</a:t>
            </a:r>
          </a:p>
          <a:p>
            <a:r>
              <a:rPr lang="pt-BR" sz="4400" dirty="0"/>
              <a:t>6 - Qual a unidade de medida utilizada pela potência elétrica e seus símbolos?</a:t>
            </a:r>
          </a:p>
          <a:p>
            <a:r>
              <a:rPr lang="pt-BR" sz="4400" dirty="0"/>
              <a:t>7- Qual a unidade de medida utilizada pela frequência elétrica e seu símbolo?</a:t>
            </a:r>
          </a:p>
          <a:p>
            <a:r>
              <a:rPr lang="pt-BR" sz="4400" dirty="0"/>
              <a:t>8 – Faça um resumo prévio sobre as 4 grandezas elétricas citadas na aula.</a:t>
            </a:r>
          </a:p>
          <a:p>
            <a:endParaRPr lang="pt-BR" dirty="0"/>
          </a:p>
          <a:p>
            <a:endParaRPr lang="pt-BR" dirty="0"/>
          </a:p>
          <a:p>
            <a:r>
              <a:rPr lang="pt-BR" dirty="0"/>
              <a:t> </a:t>
            </a:r>
          </a:p>
        </p:txBody>
      </p:sp>
    </p:spTree>
    <p:extLst>
      <p:ext uri="{BB962C8B-B14F-4D97-AF65-F5344CB8AC3E}">
        <p14:creationId xmlns:p14="http://schemas.microsoft.com/office/powerpoint/2010/main" val="3540506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5D3D4B-661E-DEAA-3863-A67CF13C0ABD}"/>
              </a:ext>
            </a:extLst>
          </p:cNvPr>
          <p:cNvSpPr>
            <a:spLocks noGrp="1"/>
          </p:cNvSpPr>
          <p:nvPr>
            <p:ph type="title"/>
          </p:nvPr>
        </p:nvSpPr>
        <p:spPr/>
        <p:txBody>
          <a:bodyPr/>
          <a:lstStyle/>
          <a:p>
            <a:r>
              <a:rPr lang="pt-BR" dirty="0"/>
              <a:t>Grandezas Elétricas	</a:t>
            </a:r>
          </a:p>
        </p:txBody>
      </p:sp>
      <p:sp>
        <p:nvSpPr>
          <p:cNvPr id="3" name="Espaço Reservado para Conteúdo 2">
            <a:extLst>
              <a:ext uri="{FF2B5EF4-FFF2-40B4-BE49-F238E27FC236}">
                <a16:creationId xmlns:a16="http://schemas.microsoft.com/office/drawing/2014/main" id="{CE0870FF-34DD-CDD1-E4F3-43C4E779C844}"/>
              </a:ext>
            </a:extLst>
          </p:cNvPr>
          <p:cNvSpPr>
            <a:spLocks noGrp="1"/>
          </p:cNvSpPr>
          <p:nvPr>
            <p:ph idx="1"/>
          </p:nvPr>
        </p:nvSpPr>
        <p:spPr/>
        <p:txBody>
          <a:bodyPr>
            <a:normAutofit/>
          </a:bodyPr>
          <a:lstStyle/>
          <a:p>
            <a:pPr marL="457200" indent="-457200">
              <a:buFont typeface="+mj-lt"/>
              <a:buAutoNum type="arabicPeriod"/>
            </a:pPr>
            <a:r>
              <a:rPr lang="pt-BR" sz="2800" dirty="0"/>
              <a:t>Tensão</a:t>
            </a:r>
          </a:p>
          <a:p>
            <a:pPr marL="457200" indent="-457200">
              <a:buFont typeface="+mj-lt"/>
              <a:buAutoNum type="arabicPeriod"/>
            </a:pPr>
            <a:r>
              <a:rPr lang="pt-BR" sz="2800" dirty="0"/>
              <a:t>Corrente</a:t>
            </a:r>
          </a:p>
          <a:p>
            <a:pPr marL="457200" indent="-457200">
              <a:buFont typeface="+mj-lt"/>
              <a:buAutoNum type="arabicPeriod"/>
            </a:pPr>
            <a:r>
              <a:rPr lang="pt-BR" sz="2800" dirty="0"/>
              <a:t>Resistência</a:t>
            </a:r>
          </a:p>
          <a:p>
            <a:pPr marL="457200" indent="-457200">
              <a:buFont typeface="+mj-lt"/>
              <a:buAutoNum type="arabicPeriod"/>
            </a:pPr>
            <a:r>
              <a:rPr lang="pt-BR" sz="2800" dirty="0"/>
              <a:t>Potência</a:t>
            </a:r>
          </a:p>
          <a:p>
            <a:pPr marL="457200" indent="-457200">
              <a:buFont typeface="+mj-lt"/>
              <a:buAutoNum type="arabicPeriod"/>
            </a:pPr>
            <a:r>
              <a:rPr lang="pt-BR" sz="2800" dirty="0"/>
              <a:t>Frequência</a:t>
            </a:r>
          </a:p>
          <a:p>
            <a:pPr marL="457200" indent="-457200">
              <a:buFont typeface="+mj-lt"/>
              <a:buAutoNum type="arabicPeriod"/>
            </a:pPr>
            <a:endParaRPr lang="pt-BR" sz="2800" dirty="0"/>
          </a:p>
        </p:txBody>
      </p:sp>
    </p:spTree>
    <p:extLst>
      <p:ext uri="{BB962C8B-B14F-4D97-AF65-F5344CB8AC3E}">
        <p14:creationId xmlns:p14="http://schemas.microsoft.com/office/powerpoint/2010/main" val="4112878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B9591D-F52A-53F9-98B8-B810BE95B138}"/>
              </a:ext>
            </a:extLst>
          </p:cNvPr>
          <p:cNvSpPr>
            <a:spLocks noGrp="1"/>
          </p:cNvSpPr>
          <p:nvPr>
            <p:ph type="title"/>
          </p:nvPr>
        </p:nvSpPr>
        <p:spPr/>
        <p:txBody>
          <a:bodyPr/>
          <a:lstStyle/>
          <a:p>
            <a:r>
              <a:rPr lang="pt-BR" dirty="0"/>
              <a:t>Grandezas Elétricas	</a:t>
            </a:r>
          </a:p>
        </p:txBody>
      </p:sp>
      <p:sp>
        <p:nvSpPr>
          <p:cNvPr id="3" name="Espaço Reservado para Conteúdo 2">
            <a:extLst>
              <a:ext uri="{FF2B5EF4-FFF2-40B4-BE49-F238E27FC236}">
                <a16:creationId xmlns:a16="http://schemas.microsoft.com/office/drawing/2014/main" id="{B6A883A9-01A5-7EB0-F1E5-571BD45BF131}"/>
              </a:ext>
            </a:extLst>
          </p:cNvPr>
          <p:cNvSpPr>
            <a:spLocks noGrp="1"/>
          </p:cNvSpPr>
          <p:nvPr>
            <p:ph idx="1"/>
          </p:nvPr>
        </p:nvSpPr>
        <p:spPr/>
        <p:txBody>
          <a:bodyPr>
            <a:normAutofit/>
          </a:bodyPr>
          <a:lstStyle/>
          <a:p>
            <a:r>
              <a:rPr lang="pt-BR" sz="2400" b="1" dirty="0"/>
              <a:t>O que são grandezas elétricas?</a:t>
            </a:r>
          </a:p>
          <a:p>
            <a:pPr>
              <a:buFont typeface="Arial" panose="020B0604020202020204" pitchFamily="34" charset="0"/>
              <a:buChar char="•"/>
            </a:pPr>
            <a:r>
              <a:rPr lang="pt-BR" sz="2400" dirty="0"/>
              <a:t>Grandeza é tudo aquilo que pode ser mensurado, ou seja, que pode ser medido ou contado! As grandezas nos dão a possibilidade de obter características baseadas em informações numéricas e/ou geométricas, sendo que todas essas grandezas são padronizadas pelo Sistema Internacional de Unidades (SI).</a:t>
            </a:r>
          </a:p>
          <a:p>
            <a:pPr>
              <a:buFont typeface="Arial" panose="020B0604020202020204" pitchFamily="34" charset="0"/>
              <a:buChar char="•"/>
            </a:pPr>
            <a:r>
              <a:rPr lang="pt-BR" sz="2400" dirty="0"/>
              <a:t>Todas as grandezas possuem uma unidade de medida padrão e o respectivo símbolo da unidade. Entre as diversas grandezas elétricas, podemos citar a tensão elétrica, corrente elétrica, resistência elétricas e potência elétrica, que serão estudadas a seguir.</a:t>
            </a:r>
          </a:p>
        </p:txBody>
      </p:sp>
    </p:spTree>
    <p:extLst>
      <p:ext uri="{BB962C8B-B14F-4D97-AF65-F5344CB8AC3E}">
        <p14:creationId xmlns:p14="http://schemas.microsoft.com/office/powerpoint/2010/main" val="1466300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8D20D3-FB1D-96CE-8580-587AAFAEB072}"/>
              </a:ext>
            </a:extLst>
          </p:cNvPr>
          <p:cNvSpPr>
            <a:spLocks noGrp="1"/>
          </p:cNvSpPr>
          <p:nvPr>
            <p:ph type="title"/>
          </p:nvPr>
        </p:nvSpPr>
        <p:spPr/>
        <p:txBody>
          <a:bodyPr/>
          <a:lstStyle/>
          <a:p>
            <a:r>
              <a:rPr lang="pt-BR" dirty="0"/>
              <a:t>Grandezas Elétricas	</a:t>
            </a:r>
          </a:p>
        </p:txBody>
      </p:sp>
      <p:sp>
        <p:nvSpPr>
          <p:cNvPr id="3" name="Espaço Reservado para Conteúdo 2">
            <a:extLst>
              <a:ext uri="{FF2B5EF4-FFF2-40B4-BE49-F238E27FC236}">
                <a16:creationId xmlns:a16="http://schemas.microsoft.com/office/drawing/2014/main" id="{283F3BE4-0AA3-6886-6747-5D8D34C04207}"/>
              </a:ext>
            </a:extLst>
          </p:cNvPr>
          <p:cNvSpPr>
            <a:spLocks noGrp="1"/>
          </p:cNvSpPr>
          <p:nvPr>
            <p:ph idx="1"/>
          </p:nvPr>
        </p:nvSpPr>
        <p:spPr/>
        <p:txBody>
          <a:bodyPr>
            <a:normAutofit/>
          </a:bodyPr>
          <a:lstStyle/>
          <a:p>
            <a:r>
              <a:rPr lang="pt-BR" sz="2400" b="1" dirty="0"/>
              <a:t>Tensão Elétrica</a:t>
            </a:r>
          </a:p>
          <a:p>
            <a:pPr>
              <a:buFont typeface="Wingdings" panose="05000000000000000000" pitchFamily="2" charset="2"/>
              <a:buChar char="§"/>
            </a:pPr>
            <a:r>
              <a:rPr lang="pt-BR" sz="2400" dirty="0"/>
              <a:t>Podemos nos referir a tensão elétrica como a diferença de potencial ou ddp, além disso ela também é muito conhecida como voltagem. Isso é porque a unidade de medida da tensão elétrica é o volt (V).</a:t>
            </a:r>
          </a:p>
          <a:p>
            <a:pPr>
              <a:buFont typeface="Wingdings" panose="05000000000000000000" pitchFamily="2" charset="2"/>
              <a:buChar char="§"/>
            </a:pPr>
            <a:r>
              <a:rPr lang="pt-BR" sz="2400" dirty="0"/>
              <a:t>A tensão elétrica nada mais é do que a diferença de potencial elétrico entre dois pontos. Ela é fornecida para um circuito através de uma fonte de tensão como por exemplo, pilha, bateria, fontes da rede elétrica ou qualquer outra coisa que seja capaz de gerar uma diferença de potencial (ddp).</a:t>
            </a:r>
          </a:p>
        </p:txBody>
      </p:sp>
    </p:spTree>
    <p:extLst>
      <p:ext uri="{BB962C8B-B14F-4D97-AF65-F5344CB8AC3E}">
        <p14:creationId xmlns:p14="http://schemas.microsoft.com/office/powerpoint/2010/main" val="544951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5C2FCB-156E-E4CD-8EF7-BC6ED9213CBF}"/>
              </a:ext>
            </a:extLst>
          </p:cNvPr>
          <p:cNvSpPr>
            <a:spLocks noGrp="1"/>
          </p:cNvSpPr>
          <p:nvPr>
            <p:ph type="title"/>
          </p:nvPr>
        </p:nvSpPr>
        <p:spPr/>
        <p:txBody>
          <a:bodyPr/>
          <a:lstStyle/>
          <a:p>
            <a:r>
              <a:rPr lang="pt-BR" dirty="0"/>
              <a:t>Grandezas Elétricas	</a:t>
            </a:r>
          </a:p>
        </p:txBody>
      </p:sp>
      <p:pic>
        <p:nvPicPr>
          <p:cNvPr id="1026" name="Picture 2" descr="Pilha Duracell Palito AAA Cartucho com 2 Unidades - 184800 - DURACELL">
            <a:extLst>
              <a:ext uri="{FF2B5EF4-FFF2-40B4-BE49-F238E27FC236}">
                <a16:creationId xmlns:a16="http://schemas.microsoft.com/office/drawing/2014/main" id="{DB7E3A87-938E-411F-BAE6-DE6F5DE2541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90896" y="1917603"/>
            <a:ext cx="2619351" cy="26193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ateria 9v Long Life 6f22m Hi-watt">
            <a:extLst>
              <a:ext uri="{FF2B5EF4-FFF2-40B4-BE49-F238E27FC236}">
                <a16:creationId xmlns:a16="http://schemas.microsoft.com/office/drawing/2014/main" id="{8C53A1BB-B1C7-3BE7-70BD-BB0F8A4639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7723" y="1917602"/>
            <a:ext cx="2619352" cy="261935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onte Notebook 12V 3A 36W Plug 6.0 x 4.0MM Bivolt MXT">
            <a:extLst>
              <a:ext uri="{FF2B5EF4-FFF2-40B4-BE49-F238E27FC236}">
                <a16:creationId xmlns:a16="http://schemas.microsoft.com/office/drawing/2014/main" id="{63F924A6-C5DD-DB9E-1457-2D9DD9D579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2026" y="1917602"/>
            <a:ext cx="3022795" cy="3022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6147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C0EF09-F315-E77B-398E-D144DFF335FE}"/>
              </a:ext>
            </a:extLst>
          </p:cNvPr>
          <p:cNvSpPr>
            <a:spLocks noGrp="1"/>
          </p:cNvSpPr>
          <p:nvPr>
            <p:ph type="title"/>
          </p:nvPr>
        </p:nvSpPr>
        <p:spPr/>
        <p:txBody>
          <a:bodyPr/>
          <a:lstStyle/>
          <a:p>
            <a:r>
              <a:rPr lang="pt-BR" dirty="0"/>
              <a:t>Grandezas Elétricas</a:t>
            </a:r>
          </a:p>
        </p:txBody>
      </p:sp>
      <p:sp>
        <p:nvSpPr>
          <p:cNvPr id="3" name="Espaço Reservado para Conteúdo 2">
            <a:extLst>
              <a:ext uri="{FF2B5EF4-FFF2-40B4-BE49-F238E27FC236}">
                <a16:creationId xmlns:a16="http://schemas.microsoft.com/office/drawing/2014/main" id="{947DFDF1-E119-C4A0-1A57-3CCA54E8D310}"/>
              </a:ext>
            </a:extLst>
          </p:cNvPr>
          <p:cNvSpPr>
            <a:spLocks noGrp="1"/>
          </p:cNvSpPr>
          <p:nvPr>
            <p:ph idx="1"/>
          </p:nvPr>
        </p:nvSpPr>
        <p:spPr/>
        <p:txBody>
          <a:bodyPr>
            <a:normAutofit fontScale="92500"/>
          </a:bodyPr>
          <a:lstStyle/>
          <a:p>
            <a:r>
              <a:rPr lang="pt-BR" sz="2400" b="1" dirty="0"/>
              <a:t>Corrente Elétrica</a:t>
            </a:r>
          </a:p>
          <a:p>
            <a:pPr>
              <a:buFont typeface="Wingdings" panose="05000000000000000000" pitchFamily="2" charset="2"/>
              <a:buChar char="§"/>
            </a:pPr>
            <a:r>
              <a:rPr lang="pt-BR" sz="2400" dirty="0"/>
              <a:t>Assim como a tensão elétrica, é muito comum se referirem a corrente elétrica como amperagem, isso porque a unidade de medida da corrente elétrica é o </a:t>
            </a:r>
            <a:r>
              <a:rPr lang="pt-BR" sz="2400" dirty="0" err="1"/>
              <a:t>ampére</a:t>
            </a:r>
            <a:r>
              <a:rPr lang="pt-BR" sz="2400" dirty="0"/>
              <a:t> (A).</a:t>
            </a:r>
          </a:p>
          <a:p>
            <a:pPr>
              <a:buFont typeface="Wingdings" panose="05000000000000000000" pitchFamily="2" charset="2"/>
              <a:buChar char="§"/>
            </a:pPr>
            <a:r>
              <a:rPr lang="pt-BR" sz="2400" dirty="0"/>
              <a:t>A corrente elétrica é definida como o fluxo ordenado dos elétrons em um condutor, que ocorre em função da tensão elétrica. Vale a pena destacar que podemos considerar o fluxo dos elétrons em dois sentidos, o real e o convencional.</a:t>
            </a:r>
          </a:p>
          <a:p>
            <a:pPr>
              <a:buFont typeface="Wingdings" panose="05000000000000000000" pitchFamily="2" charset="2"/>
              <a:buChar char="§"/>
            </a:pPr>
            <a:r>
              <a:rPr lang="pt-BR" sz="2400" dirty="0"/>
              <a:t>O sentido real da corrente ocorre do ponto de menor potencial elétrico, para o ponto de maior potencial. Já o sentido convencional, considera que o fluxo da corrente elétrica ocorre do ponto de maior potencial elétrico, para o ponto de menor potencial.</a:t>
            </a:r>
          </a:p>
        </p:txBody>
      </p:sp>
    </p:spTree>
    <p:extLst>
      <p:ext uri="{BB962C8B-B14F-4D97-AF65-F5344CB8AC3E}">
        <p14:creationId xmlns:p14="http://schemas.microsoft.com/office/powerpoint/2010/main" val="3492226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830A29-64BA-AE38-42FD-21985DE55D84}"/>
              </a:ext>
            </a:extLst>
          </p:cNvPr>
          <p:cNvSpPr>
            <a:spLocks noGrp="1"/>
          </p:cNvSpPr>
          <p:nvPr>
            <p:ph type="title"/>
          </p:nvPr>
        </p:nvSpPr>
        <p:spPr/>
        <p:txBody>
          <a:bodyPr/>
          <a:lstStyle/>
          <a:p>
            <a:r>
              <a:rPr lang="pt-BR" dirty="0"/>
              <a:t>Grandezas Elétricas</a:t>
            </a:r>
          </a:p>
        </p:txBody>
      </p:sp>
      <p:sp>
        <p:nvSpPr>
          <p:cNvPr id="3" name="Espaço Reservado para Conteúdo 2">
            <a:extLst>
              <a:ext uri="{FF2B5EF4-FFF2-40B4-BE49-F238E27FC236}">
                <a16:creationId xmlns:a16="http://schemas.microsoft.com/office/drawing/2014/main" id="{678DE52F-E15E-DA45-1440-3E0D583AD170}"/>
              </a:ext>
            </a:extLst>
          </p:cNvPr>
          <p:cNvSpPr>
            <a:spLocks noGrp="1"/>
          </p:cNvSpPr>
          <p:nvPr>
            <p:ph idx="1"/>
          </p:nvPr>
        </p:nvSpPr>
        <p:spPr/>
        <p:txBody>
          <a:bodyPr/>
          <a:lstStyle/>
          <a:p>
            <a:endParaRPr lang="pt-BR"/>
          </a:p>
        </p:txBody>
      </p:sp>
      <p:pic>
        <p:nvPicPr>
          <p:cNvPr id="2050" name="Picture 2" descr="O que é corrente elétrica? Fórmulas e características!">
            <a:extLst>
              <a:ext uri="{FF2B5EF4-FFF2-40B4-BE49-F238E27FC236}">
                <a16:creationId xmlns:a16="http://schemas.microsoft.com/office/drawing/2014/main" id="{8514471E-32D6-F82D-A75D-C46A40C235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928601"/>
            <a:ext cx="6858000" cy="3857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7485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8E4FB1-B830-CF52-BDF7-81D7B3BB6111}"/>
              </a:ext>
            </a:extLst>
          </p:cNvPr>
          <p:cNvSpPr>
            <a:spLocks noGrp="1"/>
          </p:cNvSpPr>
          <p:nvPr>
            <p:ph type="title"/>
          </p:nvPr>
        </p:nvSpPr>
        <p:spPr/>
        <p:txBody>
          <a:bodyPr/>
          <a:lstStyle/>
          <a:p>
            <a:r>
              <a:rPr lang="pt-BR" dirty="0"/>
              <a:t>Grandezas Elétricas	</a:t>
            </a:r>
          </a:p>
        </p:txBody>
      </p:sp>
      <p:sp>
        <p:nvSpPr>
          <p:cNvPr id="3" name="Espaço Reservado para Conteúdo 2">
            <a:extLst>
              <a:ext uri="{FF2B5EF4-FFF2-40B4-BE49-F238E27FC236}">
                <a16:creationId xmlns:a16="http://schemas.microsoft.com/office/drawing/2014/main" id="{58A8D627-E27E-4F16-34AA-3BC36A4368D4}"/>
              </a:ext>
            </a:extLst>
          </p:cNvPr>
          <p:cNvSpPr>
            <a:spLocks noGrp="1"/>
          </p:cNvSpPr>
          <p:nvPr>
            <p:ph idx="1"/>
          </p:nvPr>
        </p:nvSpPr>
        <p:spPr/>
        <p:txBody>
          <a:bodyPr>
            <a:normAutofit/>
          </a:bodyPr>
          <a:lstStyle/>
          <a:p>
            <a:r>
              <a:rPr lang="pt-BR" sz="2400" b="1" dirty="0"/>
              <a:t>Resistência</a:t>
            </a:r>
          </a:p>
          <a:p>
            <a:pPr>
              <a:buFont typeface="Wingdings" panose="05000000000000000000" pitchFamily="2" charset="2"/>
              <a:buChar char="§"/>
            </a:pPr>
            <a:r>
              <a:rPr lang="pt-BR" sz="2400" dirty="0"/>
              <a:t>A resistência elétrica é uma propriedade presente em qualquer material! Ela é definida como uma oposição a passagem da corrente elétrica que um determinado material é capaz de oferecer, ou seja, a resistência elétrica é a grandeza responsável por limitar a corrente que passa pelo circuito.</a:t>
            </a:r>
          </a:p>
          <a:p>
            <a:pPr>
              <a:buFont typeface="Wingdings" panose="05000000000000000000" pitchFamily="2" charset="2"/>
              <a:buChar char="§"/>
            </a:pPr>
            <a:r>
              <a:rPr lang="pt-BR" sz="2400" dirty="0"/>
              <a:t>A letra grega ômega (Ω) é usada para representar a resistência e a unidade de medida da resistência é o ohm.</a:t>
            </a:r>
          </a:p>
        </p:txBody>
      </p:sp>
    </p:spTree>
    <p:extLst>
      <p:ext uri="{BB962C8B-B14F-4D97-AF65-F5344CB8AC3E}">
        <p14:creationId xmlns:p14="http://schemas.microsoft.com/office/powerpoint/2010/main" val="3482267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A42817-066F-507C-B2E7-5E90C290C940}"/>
              </a:ext>
            </a:extLst>
          </p:cNvPr>
          <p:cNvSpPr>
            <a:spLocks noGrp="1"/>
          </p:cNvSpPr>
          <p:nvPr>
            <p:ph type="title"/>
          </p:nvPr>
        </p:nvSpPr>
        <p:spPr/>
        <p:txBody>
          <a:bodyPr/>
          <a:lstStyle/>
          <a:p>
            <a:r>
              <a:rPr lang="pt-BR" dirty="0"/>
              <a:t>Grandezas Elétricas	</a:t>
            </a:r>
          </a:p>
        </p:txBody>
      </p:sp>
      <p:pic>
        <p:nvPicPr>
          <p:cNvPr id="3074" name="Picture 2" descr="Dúvidas sobre a Amperagem (corrente elétrica) das Tomadas e Plugues (10A ou  20A)">
            <a:extLst>
              <a:ext uri="{FF2B5EF4-FFF2-40B4-BE49-F238E27FC236}">
                <a16:creationId xmlns:a16="http://schemas.microsoft.com/office/drawing/2014/main" id="{0409A773-FBC4-0791-2EC5-B3819AFC9AE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74720" y="1970573"/>
            <a:ext cx="5597452" cy="3820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3287423"/>
      </p:ext>
    </p:extLst>
  </p:cSld>
  <p:clrMapOvr>
    <a:masterClrMapping/>
  </p:clrMapOvr>
</p:sld>
</file>

<file path=ppt/theme/theme1.xml><?xml version="1.0" encoding="utf-8"?>
<a:theme xmlns:a="http://schemas.openxmlformats.org/drawingml/2006/main" name="Retrospectiva">
  <a:themeElements>
    <a:clrScheme name="Retrospectiva">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43</TotalTime>
  <Words>830</Words>
  <Application>Microsoft Office PowerPoint</Application>
  <PresentationFormat>Widescreen</PresentationFormat>
  <Paragraphs>57</Paragraphs>
  <Slides>14</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14</vt:i4>
      </vt:variant>
    </vt:vector>
  </HeadingPairs>
  <TitlesOfParts>
    <vt:vector size="19" baseType="lpstr">
      <vt:lpstr>Arial</vt:lpstr>
      <vt:lpstr>Calibri</vt:lpstr>
      <vt:lpstr>Calibri Light</vt:lpstr>
      <vt:lpstr>Wingdings</vt:lpstr>
      <vt:lpstr>Retrospectiva</vt:lpstr>
      <vt:lpstr>Grandezas Elétricas </vt:lpstr>
      <vt:lpstr>Grandezas Elétricas </vt:lpstr>
      <vt:lpstr>Grandezas Elétricas </vt:lpstr>
      <vt:lpstr>Grandezas Elétricas </vt:lpstr>
      <vt:lpstr>Grandezas Elétricas </vt:lpstr>
      <vt:lpstr>Grandezas Elétricas</vt:lpstr>
      <vt:lpstr>Grandezas Elétricas</vt:lpstr>
      <vt:lpstr>Grandezas Elétricas </vt:lpstr>
      <vt:lpstr>Grandezas Elétricas </vt:lpstr>
      <vt:lpstr>Grandezas Elétricas </vt:lpstr>
      <vt:lpstr>Grandezas Elétricas</vt:lpstr>
      <vt:lpstr>Grandezas Elétricas </vt:lpstr>
      <vt:lpstr>Grandezas Elétricas</vt:lpstr>
      <vt:lpstr>Atividades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Grandezas Elétricas </dc:title>
  <dc:creator>Luis Fernando Spoljaric</dc:creator>
  <cp:lastModifiedBy>Luis Fernando Spoljaric</cp:lastModifiedBy>
  <cp:revision>2</cp:revision>
  <dcterms:created xsi:type="dcterms:W3CDTF">2024-04-16T13:32:36Z</dcterms:created>
  <dcterms:modified xsi:type="dcterms:W3CDTF">2024-04-23T19:21:06Z</dcterms:modified>
</cp:coreProperties>
</file>