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2A89B-84AD-40C8-A5F9-ED883830D33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25762-60C6-43ED-80F4-2991CD74A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9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25762-60C6-43ED-80F4-2991CD74A9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2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99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6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30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62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31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4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0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8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53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9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3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2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4266-A279-4CC9-B92C-BAF4DB821429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569-B881-CAA5-A878-4993A1B43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 de Microcomputador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72A7E6-D415-6E24-A3C4-B6D3DBDA9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Prof. Luís Fernando</a:t>
            </a:r>
          </a:p>
          <a:p>
            <a:endParaRPr lang="pt-BR" dirty="0"/>
          </a:p>
          <a:p>
            <a:r>
              <a:rPr lang="pt-BR" dirty="0"/>
              <a:t>SENAI 2024</a:t>
            </a:r>
          </a:p>
        </p:txBody>
      </p:sp>
    </p:spTree>
    <p:extLst>
      <p:ext uri="{BB962C8B-B14F-4D97-AF65-F5344CB8AC3E}">
        <p14:creationId xmlns:p14="http://schemas.microsoft.com/office/powerpoint/2010/main" val="127818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CB52-4193-6DBC-6873-ED6BCFD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9945"/>
          </a:xfrm>
        </p:spPr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242DE-B08A-CE45-E9E0-EF5D17E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4055"/>
            <a:ext cx="8915400" cy="4237167"/>
          </a:xfrm>
        </p:spPr>
        <p:txBody>
          <a:bodyPr/>
          <a:lstStyle/>
          <a:p>
            <a:r>
              <a:rPr lang="pt-BR" dirty="0"/>
              <a:t>Memórias:</a:t>
            </a:r>
          </a:p>
          <a:p>
            <a:pPr marL="0" indent="0">
              <a:buNone/>
            </a:pPr>
            <a:r>
              <a:rPr lang="pt-BR" dirty="0"/>
              <a:t>	Responsável pelo armazenamento de dados e programas. É dividida em 	dois tipos: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1800" b="1" dirty="0"/>
              <a:t>Memória Volátil: </a:t>
            </a:r>
            <a:r>
              <a:rPr lang="pt-BR" sz="1800" dirty="0"/>
              <a:t>Perde seu conteúdo quando o computador é desligado, utilizada na execução dos programas.</a:t>
            </a:r>
          </a:p>
          <a:p>
            <a:pPr lvl="1"/>
            <a:r>
              <a:rPr lang="pt-BR" b="1" dirty="0"/>
              <a:t>M</a:t>
            </a:r>
            <a:r>
              <a:rPr lang="pt-BR" sz="1800" b="1" dirty="0"/>
              <a:t>emória não Volátil: </a:t>
            </a:r>
            <a:r>
              <a:rPr lang="pt-BR" sz="1800" dirty="0"/>
              <a:t>Não perde seu conteúdo, utilizada para armazenar configurações da máquina.</a:t>
            </a:r>
          </a:p>
        </p:txBody>
      </p:sp>
    </p:spTree>
    <p:extLst>
      <p:ext uri="{BB962C8B-B14F-4D97-AF65-F5344CB8AC3E}">
        <p14:creationId xmlns:p14="http://schemas.microsoft.com/office/powerpoint/2010/main" val="21010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7AEA-8CA2-4667-A020-0AA512C3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191EE-0134-4C94-85CE-CE6A6279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Memória não volátil:</a:t>
            </a:r>
          </a:p>
          <a:p>
            <a:pPr lvl="1"/>
            <a:r>
              <a:rPr lang="pt-BR" sz="1800" dirty="0"/>
              <a:t>Conhecida como memória ROM (</a:t>
            </a:r>
            <a:r>
              <a:rPr lang="pt-BR" sz="1800" dirty="0" err="1"/>
              <a:t>Read</a:t>
            </a:r>
            <a:r>
              <a:rPr lang="pt-BR" sz="1800" dirty="0"/>
              <a:t> Only </a:t>
            </a:r>
            <a:r>
              <a:rPr lang="pt-BR" sz="1800" dirty="0" err="1"/>
              <a:t>Memory</a:t>
            </a:r>
            <a:r>
              <a:rPr lang="pt-BR" sz="1800" dirty="0"/>
              <a:t>). Não é possível escrever dados nesta memória, apenas efetuar leitura.</a:t>
            </a:r>
          </a:p>
        </p:txBody>
      </p:sp>
      <p:pic>
        <p:nvPicPr>
          <p:cNvPr id="2050" name="Picture 2" descr="Conceito de Memória ROM «Definição e o que é»">
            <a:extLst>
              <a:ext uri="{FF2B5EF4-FFF2-40B4-BE49-F238E27FC236}">
                <a16:creationId xmlns:a16="http://schemas.microsoft.com/office/drawing/2014/main" id="{2EC27FB0-A87E-43AE-89F6-384CAAAD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01" y="3555609"/>
            <a:ext cx="2838127" cy="22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mórias RAM e ROM">
            <a:extLst>
              <a:ext uri="{FF2B5EF4-FFF2-40B4-BE49-F238E27FC236}">
                <a16:creationId xmlns:a16="http://schemas.microsoft.com/office/drawing/2014/main" id="{81CF08DC-A53C-40E1-9845-3FB4F279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50" y="3555609"/>
            <a:ext cx="2723315" cy="22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5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2E8D3-EB0F-4371-AACF-9698EE19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31DAD-5903-438A-A1FC-A571CFDB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Memória Volátil</a:t>
            </a:r>
          </a:p>
          <a:p>
            <a:pPr lvl="1"/>
            <a:r>
              <a:rPr lang="pt-BR" sz="1800" dirty="0"/>
              <a:t>Conhecida como memória RAM (</a:t>
            </a:r>
            <a:r>
              <a:rPr lang="pt-BR" sz="1800" dirty="0" err="1"/>
              <a:t>Random</a:t>
            </a:r>
            <a:r>
              <a:rPr lang="pt-BR" sz="1800" dirty="0"/>
              <a:t> Access </a:t>
            </a:r>
            <a:r>
              <a:rPr lang="pt-BR" sz="1800" dirty="0" err="1"/>
              <a:t>Memory</a:t>
            </a:r>
            <a:r>
              <a:rPr lang="pt-BR" sz="1800" dirty="0"/>
              <a:t>). Qualquer endereço da memória pode ser acessado diretamente.</a:t>
            </a:r>
          </a:p>
          <a:p>
            <a:pPr lvl="1"/>
            <a:endParaRPr lang="pt-BR" sz="1800" dirty="0"/>
          </a:p>
        </p:txBody>
      </p:sp>
      <p:pic>
        <p:nvPicPr>
          <p:cNvPr id="3074" name="Picture 2" descr="O que é memória RAM? Descubra qual é a sua função">
            <a:extLst>
              <a:ext uri="{FF2B5EF4-FFF2-40B4-BE49-F238E27FC236}">
                <a16:creationId xmlns:a16="http://schemas.microsoft.com/office/drawing/2014/main" id="{58D4AA3D-AF69-4645-B409-30CBE055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86" y="3772680"/>
            <a:ext cx="3199814" cy="21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mória RAM Vengeance RGB Pro - 8GB DDR4, 3000MHz, CMW8GX4M1D3000C16, Preto  - Corsair">
            <a:extLst>
              <a:ext uri="{FF2B5EF4-FFF2-40B4-BE49-F238E27FC236}">
                <a16:creationId xmlns:a16="http://schemas.microsoft.com/office/drawing/2014/main" id="{FCFE7431-4231-4525-B373-CFBAF3AB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54" y="3177420"/>
            <a:ext cx="2907934" cy="29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2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C83C-C0D0-4BE5-988C-C6F93D51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983C2-DA82-4707-8E87-4DCEBDC6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Placa Mãe</a:t>
            </a:r>
          </a:p>
          <a:p>
            <a:r>
              <a:rPr lang="pt-BR" dirty="0"/>
              <a:t>Conhecida também como Motherboard, responsável por alocar e estabelecer comunicação entre os componentes. Parte mais importante de um computador.</a:t>
            </a:r>
          </a:p>
        </p:txBody>
      </p:sp>
      <p:pic>
        <p:nvPicPr>
          <p:cNvPr id="4098" name="Picture 2" descr="Placa Mae Gigabyte H61M-S2PH LGA 1155 s/r DDR3 MicroATX">
            <a:extLst>
              <a:ext uri="{FF2B5EF4-FFF2-40B4-BE49-F238E27FC236}">
                <a16:creationId xmlns:a16="http://schemas.microsoft.com/office/drawing/2014/main" id="{63FBC18C-6B2D-4558-8786-F2FA4372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15" y="3700535"/>
            <a:ext cx="3014592" cy="255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ca Mãe Gigabyte B760M Gaming X (rev. 1.0), Intel, Micro ATX, DDR4 -  B760M GAMING X DDR4 - Placa Mãe - Magazine Luiza">
            <a:extLst>
              <a:ext uri="{FF2B5EF4-FFF2-40B4-BE49-F238E27FC236}">
                <a16:creationId xmlns:a16="http://schemas.microsoft.com/office/drawing/2014/main" id="{C0266587-CDC9-4B0B-9C53-FAC8AB01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04" y="3471426"/>
            <a:ext cx="3014592" cy="301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laca Mae Gigabyte B450M GAMING DDR4 Socket AM4 Chipset AMD B450 | Pichau">
            <a:extLst>
              <a:ext uri="{FF2B5EF4-FFF2-40B4-BE49-F238E27FC236}">
                <a16:creationId xmlns:a16="http://schemas.microsoft.com/office/drawing/2014/main" id="{F2FFE5D8-E15D-4911-A146-5852E31B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20" y="3399989"/>
            <a:ext cx="3157465" cy="31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3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2E1E0-6372-74A5-739B-D2B9814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pic>
        <p:nvPicPr>
          <p:cNvPr id="1026" name="Picture 2" descr="AULA 07 – MANUTENÇÃO DE COMPUTADORES II NOVO (PROEJA) – Site do Professor  Carlos Fernandes">
            <a:extLst>
              <a:ext uri="{FF2B5EF4-FFF2-40B4-BE49-F238E27FC236}">
                <a16:creationId xmlns:a16="http://schemas.microsoft.com/office/drawing/2014/main" id="{8526E572-7B57-311E-567B-A245D1EF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89" y="1360856"/>
            <a:ext cx="7472436" cy="507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9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85BA8-7262-4C19-84D1-81EE9609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68909-5243-45AA-B90A-B33CFA9D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Fonte:</a:t>
            </a:r>
          </a:p>
          <a:p>
            <a:r>
              <a:rPr lang="pt-BR" dirty="0"/>
              <a:t>Localizada dentro do gabinete do computador, a fonte de alimentação recebe energia da rede elétrica (110 ou 220 volts) e gera as voltagens necessárias ao funcionamento dos chips, placas e dos diversas peças que formam o computador. Todo aparelho eletrônico possui uma fonte de alimentação, e o mesmo se aplica a computadores.</a:t>
            </a:r>
          </a:p>
        </p:txBody>
      </p:sp>
      <p:pic>
        <p:nvPicPr>
          <p:cNvPr id="5122" name="Picture 2" descr="FONTE DE ALIMENTAÇÃO DE PC ATX 200W EBOLT">
            <a:extLst>
              <a:ext uri="{FF2B5EF4-FFF2-40B4-BE49-F238E27FC236}">
                <a16:creationId xmlns:a16="http://schemas.microsoft.com/office/drawing/2014/main" id="{6522EFA4-4F0B-4B8D-9122-F433CD2B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97" y="4144211"/>
            <a:ext cx="2550209" cy="228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onte de Alimentação ATX - Htec Store">
            <a:extLst>
              <a:ext uri="{FF2B5EF4-FFF2-40B4-BE49-F238E27FC236}">
                <a16:creationId xmlns:a16="http://schemas.microsoft.com/office/drawing/2014/main" id="{1E4E850A-2D8B-420A-9A36-4DB03857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21" y="4000455"/>
            <a:ext cx="3265185" cy="240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onte modular - O que é e quais as vantagens | RBtech Hardware">
            <a:extLst>
              <a:ext uri="{FF2B5EF4-FFF2-40B4-BE49-F238E27FC236}">
                <a16:creationId xmlns:a16="http://schemas.microsoft.com/office/drawing/2014/main" id="{B23767E8-0767-4C56-B2EB-7FD3F267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90" y="4195585"/>
            <a:ext cx="3308937" cy="203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315DD-4AF3-4B55-AD61-99EBF368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F9E60-0835-408C-8576-4E4A4103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Unidades de Armazenamento</a:t>
            </a:r>
          </a:p>
          <a:p>
            <a:r>
              <a:rPr lang="pt-BR" dirty="0"/>
              <a:t>São utilizadas para o armazenamento e recuperação de informações que não podem ser perdidas, tanto informações necessárias ao computador como utilizadas pelo Operador, assim como textos, planilhas, fotos, informações geradas por aplicativos, etc.</a:t>
            </a:r>
          </a:p>
        </p:txBody>
      </p:sp>
      <p:pic>
        <p:nvPicPr>
          <p:cNvPr id="6148" name="Picture 4" descr="Como escolher o HD certo para o seu PC - Olhar Digital">
            <a:extLst>
              <a:ext uri="{FF2B5EF4-FFF2-40B4-BE49-F238E27FC236}">
                <a16:creationId xmlns:a16="http://schemas.microsoft.com/office/drawing/2014/main" id="{B016DC9E-EB65-4C44-A843-CC5A6F65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22411"/>
            <a:ext cx="3340784" cy="212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SD SATA III 120GB 2.5'' SSD PLUS - SANDISK - Kadri Tecnologia - Pensou em  Informática, Pensou em Kadri!">
            <a:extLst>
              <a:ext uri="{FF2B5EF4-FFF2-40B4-BE49-F238E27FC236}">
                <a16:creationId xmlns:a16="http://schemas.microsoft.com/office/drawing/2014/main" id="{338E6E2A-675C-4F09-A139-D239B568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87204"/>
            <a:ext cx="2731184" cy="24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SD M.2 1TB Kingston KC3000 NVMe Leitura 7.000MB/s, Gravação 6.000MB/s  SKC3000S/1024G | Oficina dos Bits">
            <a:extLst>
              <a:ext uri="{FF2B5EF4-FFF2-40B4-BE49-F238E27FC236}">
                <a16:creationId xmlns:a16="http://schemas.microsoft.com/office/drawing/2014/main" id="{D8FF4585-2B78-4DA1-9995-F79AD8F1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03" y="3787204"/>
            <a:ext cx="2835589" cy="28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3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1565F-0698-4388-A585-20B0BE64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2DBBA-DF91-4C7A-B7C4-C0A68AD9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67840"/>
            <a:ext cx="8915400" cy="3777622"/>
          </a:xfrm>
        </p:spPr>
        <p:txBody>
          <a:bodyPr/>
          <a:lstStyle/>
          <a:p>
            <a:r>
              <a:rPr lang="pt-BR" dirty="0"/>
              <a:t>Unidades de armazenamento óptica e externos</a:t>
            </a:r>
          </a:p>
          <a:p>
            <a:endParaRPr lang="pt-BR" dirty="0"/>
          </a:p>
        </p:txBody>
      </p:sp>
      <p:pic>
        <p:nvPicPr>
          <p:cNvPr id="7170" name="Picture 2" descr="O que é uma unidade óptica? Confira aqui tudo o que você precisa saber">
            <a:extLst>
              <a:ext uri="{FF2B5EF4-FFF2-40B4-BE49-F238E27FC236}">
                <a16:creationId xmlns:a16="http://schemas.microsoft.com/office/drawing/2014/main" id="{6E87F8DC-AAB3-499A-B906-A9E1F5B8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52" y="2340371"/>
            <a:ext cx="3900736" cy="26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en Drive 32GB USB 2.0,Cruzer Blade, Preto, SDCZ50, SanDisk - BT 1 UN">
            <a:extLst>
              <a:ext uri="{FF2B5EF4-FFF2-40B4-BE49-F238E27FC236}">
                <a16:creationId xmlns:a16="http://schemas.microsoft.com/office/drawing/2014/main" id="{8BFFC6F9-0D78-479A-86EC-5969C252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14" y="2340371"/>
            <a:ext cx="2314135" cy="23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D EXTERNO USB 3.0 1TB TRONOS 2.5&quot; PRETO BOX - GPJ">
            <a:extLst>
              <a:ext uri="{FF2B5EF4-FFF2-40B4-BE49-F238E27FC236}">
                <a16:creationId xmlns:a16="http://schemas.microsoft.com/office/drawing/2014/main" id="{AFEB2D6C-28AA-4435-AC05-D00702B6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16" y="2340371"/>
            <a:ext cx="2679896" cy="267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2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CA926-E47A-47CC-8977-521C3D36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E17BC-4B21-4A8C-A890-11AF9A4C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pt-BR" dirty="0"/>
              <a:t>Definição de Espaço de Armazenamento:</a:t>
            </a:r>
          </a:p>
          <a:p>
            <a:r>
              <a:rPr lang="pt-BR" dirty="0"/>
              <a:t>A definição do armazenamento é a capacidade do dispositivo de armazenar dados, cada dispositivo possui um tamanho máximo de capacidade. Para aumentar essa quantidade podemos adicionar novos hardwares na máquina (</a:t>
            </a:r>
            <a:r>
              <a:rPr lang="pt-BR" dirty="0" err="1"/>
              <a:t>Ex</a:t>
            </a:r>
            <a:r>
              <a:rPr lang="pt-BR" dirty="0"/>
              <a:t>: HD Externo)</a:t>
            </a:r>
          </a:p>
          <a:p>
            <a:r>
              <a:rPr lang="pt-BR" dirty="0"/>
              <a:t>Medidas de armazenamento mas comuns: Megabytes, </a:t>
            </a:r>
            <a:r>
              <a:rPr lang="pt-BR" dirty="0" err="1"/>
              <a:t>GigaBytes</a:t>
            </a:r>
            <a:r>
              <a:rPr lang="pt-BR" dirty="0"/>
              <a:t> e </a:t>
            </a:r>
            <a:r>
              <a:rPr lang="pt-BR" dirty="0" err="1"/>
              <a:t>TeraBytes</a:t>
            </a:r>
            <a:r>
              <a:rPr lang="pt-BR" dirty="0"/>
              <a:t>.</a:t>
            </a:r>
          </a:p>
        </p:txBody>
      </p:sp>
      <p:pic>
        <p:nvPicPr>
          <p:cNvPr id="8194" name="Picture 2" descr="Hardware - Bytes e bits">
            <a:extLst>
              <a:ext uri="{FF2B5EF4-FFF2-40B4-BE49-F238E27FC236}">
                <a16:creationId xmlns:a16="http://schemas.microsoft.com/office/drawing/2014/main" id="{CA5BA89F-B578-45B5-AF8A-964E4D56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51" y="3986213"/>
            <a:ext cx="4923498" cy="25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1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92F3-3D23-48EF-9B48-D4DC31BB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4C591-3248-4333-B8EE-C57BFC4F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pt-BR" dirty="0"/>
              <a:t>Placa de vídeo Off Board (Dedicada)</a:t>
            </a:r>
          </a:p>
          <a:p>
            <a:r>
              <a:rPr lang="pt-BR" b="0" i="0" dirty="0">
                <a:solidFill>
                  <a:srgbClr val="474747"/>
                </a:solidFill>
                <a:effectLst/>
                <a:latin typeface="+mj-lt"/>
              </a:rPr>
              <a:t>As placas de vídeo off board </a:t>
            </a:r>
            <a:r>
              <a:rPr lang="pt-BR" b="0" i="0" dirty="0">
                <a:solidFill>
                  <a:srgbClr val="040C28"/>
                </a:solidFill>
                <a:effectLst/>
                <a:latin typeface="+mj-lt"/>
              </a:rPr>
              <a:t>permitem que os usuários montem sua própria configuração, definindo a quantidade de memória e ajustando acordo com a sua necessidade</a:t>
            </a:r>
            <a:r>
              <a:rPr lang="pt-BR" b="0" i="0" dirty="0">
                <a:solidFill>
                  <a:srgbClr val="474747"/>
                </a:solidFill>
                <a:effectLst/>
                <a:latin typeface="+mj-lt"/>
              </a:rPr>
              <a:t>. Como elas utilizam um processador independente, o do computador fica livre para cuidar de outras tarefas e o desempenho geral do equipamento fica bem melhor.</a:t>
            </a:r>
            <a:endParaRPr lang="pt-BR" dirty="0">
              <a:latin typeface="+mj-lt"/>
            </a:endParaRPr>
          </a:p>
        </p:txBody>
      </p:sp>
      <p:pic>
        <p:nvPicPr>
          <p:cNvPr id="9218" name="Picture 2" descr="Placa de Vídeo RTX 3060 12GB Nvidia Geforce RTX 30 RTX 3000 - ..::  THINFORMA ::..">
            <a:extLst>
              <a:ext uri="{FF2B5EF4-FFF2-40B4-BE49-F238E27FC236}">
                <a16:creationId xmlns:a16="http://schemas.microsoft.com/office/drawing/2014/main" id="{9BE0434B-A9C0-4F32-A4E6-1CD02050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472" y="3786006"/>
            <a:ext cx="4158176" cy="23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laca de Video NVIDIA GeForce RTX 3050 8 GB GDDR6 128 Bits Gigabyte  GV-N3050GAMING OC-8GD em Promoção é no Buscapé">
            <a:extLst>
              <a:ext uri="{FF2B5EF4-FFF2-40B4-BE49-F238E27FC236}">
                <a16:creationId xmlns:a16="http://schemas.microsoft.com/office/drawing/2014/main" id="{BFC89785-E0DE-425C-A4AC-21A6010C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41" y="3781021"/>
            <a:ext cx="3217978" cy="23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3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9F2E-8154-849D-991F-C278B324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EB5DD-8498-19B2-55E6-E38907E0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39704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Elementos físicos que compõem um computador ou um dispositivo eletrônico. Possui uma vida útil, que pode variar de acordo com uso e conservação. Basicamente possui um divisão entre:</a:t>
            </a:r>
          </a:p>
          <a:p>
            <a:pPr lvl="1"/>
            <a:r>
              <a:rPr lang="pt-BR" sz="2200" dirty="0"/>
              <a:t>Dispositivos de Entrada</a:t>
            </a:r>
          </a:p>
          <a:p>
            <a:pPr lvl="1"/>
            <a:r>
              <a:rPr lang="pt-BR" sz="2200" dirty="0"/>
              <a:t>Dispositivos de Saída</a:t>
            </a:r>
          </a:p>
          <a:p>
            <a:pPr lvl="1"/>
            <a:r>
              <a:rPr lang="pt-BR" sz="2200" dirty="0"/>
              <a:t>Componentes Internos</a:t>
            </a:r>
          </a:p>
          <a:p>
            <a:pPr lvl="1"/>
            <a:r>
              <a:rPr lang="pt-BR" sz="2200" dirty="0"/>
              <a:t>Dispositivos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25628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748F-6B60-4E80-8B6B-55919CD6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A06A5-6A9F-4FA0-AB69-A016238B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Cooler:</a:t>
            </a:r>
          </a:p>
          <a:p>
            <a:r>
              <a:rPr lang="pt-BR" b="0" i="0" dirty="0">
                <a:solidFill>
                  <a:srgbClr val="474747"/>
                </a:solidFill>
                <a:effectLst/>
                <a:latin typeface="+mj-lt"/>
              </a:rPr>
              <a:t>A princípio, o processador é a peça que realiza a maior parte do trabalho em um computador. Devido a grande circulação de energia elétrica durante sua atividade, o processador aquece muito rápido. Dessa forma, o cooler tem a função de </a:t>
            </a:r>
            <a:r>
              <a:rPr lang="pt-BR" b="0" i="0" dirty="0">
                <a:solidFill>
                  <a:srgbClr val="040C28"/>
                </a:solidFill>
                <a:effectLst/>
                <a:latin typeface="+mj-lt"/>
              </a:rPr>
              <a:t>reduzir o calor gerado pelo processador, evitando que ele superaqueça ou queime</a:t>
            </a:r>
            <a:r>
              <a:rPr lang="pt-BR" b="0" i="0" dirty="0">
                <a:solidFill>
                  <a:srgbClr val="474747"/>
                </a:solidFill>
                <a:effectLst/>
                <a:latin typeface="+mj-lt"/>
              </a:rPr>
              <a:t>.</a:t>
            </a:r>
          </a:p>
          <a:p>
            <a:r>
              <a:rPr lang="pt-BR" dirty="0">
                <a:solidFill>
                  <a:srgbClr val="474747"/>
                </a:solidFill>
                <a:latin typeface="+mj-lt"/>
              </a:rPr>
              <a:t>Cooler também pode estar em diversas partes do gabinete do computador, com a função de tirar o ar quente da máquina e deixando entrar o ar mais ameno. Com isso mantendo o computador mais refrigerado.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70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9029-80D8-42F2-A76D-3DA39ECF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61644-F054-4DFD-9E0A-C7A6B432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1811"/>
            <a:ext cx="8915400" cy="4279370"/>
          </a:xfrm>
        </p:spPr>
        <p:txBody>
          <a:bodyPr/>
          <a:lstStyle/>
          <a:p>
            <a:r>
              <a:rPr lang="pt-BR" dirty="0"/>
              <a:t>Cooler</a:t>
            </a:r>
          </a:p>
        </p:txBody>
      </p:sp>
      <p:pic>
        <p:nvPicPr>
          <p:cNvPr id="10242" name="Picture 2" descr="Cooler para Processador Intel Alta 9 LGA1155/1156/775 - DP-ICAP-AT9,  DEEPCOOL, ALTA 9">
            <a:extLst>
              <a:ext uri="{FF2B5EF4-FFF2-40B4-BE49-F238E27FC236}">
                <a16:creationId xmlns:a16="http://schemas.microsoft.com/office/drawing/2014/main" id="{4BC7292C-5D84-418B-AF8E-FEC29804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11" y="2282256"/>
            <a:ext cx="2875598" cy="26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ooler P/ Processador Redragon Tyr LED RGB 120mm AMD Intel CC-9104 - PC  FLORIPA Informática">
            <a:extLst>
              <a:ext uri="{FF2B5EF4-FFF2-40B4-BE49-F238E27FC236}">
                <a16:creationId xmlns:a16="http://schemas.microsoft.com/office/drawing/2014/main" id="{F2279E21-0BCF-45BF-9871-D109AE15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62" y="2135615"/>
            <a:ext cx="2586769" cy="25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ooler Para Notebook Cooler Pc 120x120x25 Led AzulHD Store">
            <a:extLst>
              <a:ext uri="{FF2B5EF4-FFF2-40B4-BE49-F238E27FC236}">
                <a16:creationId xmlns:a16="http://schemas.microsoft.com/office/drawing/2014/main" id="{32614F99-C663-48EC-9EA4-FD7DC11D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41" y="4802851"/>
            <a:ext cx="1983273" cy="19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ooler Pc em Oferta | Shopee Brasil {%Y}">
            <a:extLst>
              <a:ext uri="{FF2B5EF4-FFF2-40B4-BE49-F238E27FC236}">
                <a16:creationId xmlns:a16="http://schemas.microsoft.com/office/drawing/2014/main" id="{F53AFC69-AB15-42D2-8C09-228A933F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1264555"/>
            <a:ext cx="4681098" cy="46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43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BE972-B5ED-D425-86C2-6552D2B3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54C31-46AD-1652-2404-EBA702C6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Dispositivos de Entrada</a:t>
            </a:r>
          </a:p>
          <a:p>
            <a:pPr marL="0" indent="0">
              <a:buNone/>
            </a:pPr>
            <a:r>
              <a:rPr lang="pt-BR" sz="2400" dirty="0"/>
              <a:t>	São responsáveis pelas entrada de dados no sistema.</a:t>
            </a:r>
          </a:p>
        </p:txBody>
      </p:sp>
      <p:pic>
        <p:nvPicPr>
          <p:cNvPr id="1028" name="Picture 4" descr="Teclado Mecânico Gamer Logitech G413 TKL SE - Preto">
            <a:extLst>
              <a:ext uri="{FF2B5EF4-FFF2-40B4-BE49-F238E27FC236}">
                <a16:creationId xmlns:a16="http://schemas.microsoft.com/office/drawing/2014/main" id="{CEFB73E4-A673-C833-BC22-19988D4B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" y="1905000"/>
            <a:ext cx="60388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Mouse Bluetooth - preto. Design confortável, uso  direito/esquerdo, roda de rolagem de 4 vias, mouse bluetooth sem fio para  ...">
            <a:extLst>
              <a:ext uri="{FF2B5EF4-FFF2-40B4-BE49-F238E27FC236}">
                <a16:creationId xmlns:a16="http://schemas.microsoft.com/office/drawing/2014/main" id="{40914E21-1D16-EBB1-A034-4F4B2479F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15" y="3446778"/>
            <a:ext cx="3321294" cy="24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90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67132-0119-B131-3DF8-16C70D4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FCFFE-4BB3-8240-CF69-74556B74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Dispositivos de entrada</a:t>
            </a:r>
          </a:p>
        </p:txBody>
      </p:sp>
      <p:pic>
        <p:nvPicPr>
          <p:cNvPr id="2050" name="Picture 2" descr="Leitor de Código de Barras Bematech BR-400I">
            <a:extLst>
              <a:ext uri="{FF2B5EF4-FFF2-40B4-BE49-F238E27FC236}">
                <a16:creationId xmlns:a16="http://schemas.microsoft.com/office/drawing/2014/main" id="{BD023691-990F-B4A2-C448-C3742459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57" y="280489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esa Digitalizadora Wacom Intuos Bluetooth Media CTL6100WLK0 - Wacom Store  Brasil">
            <a:extLst>
              <a:ext uri="{FF2B5EF4-FFF2-40B4-BE49-F238E27FC236}">
                <a16:creationId xmlns:a16="http://schemas.microsoft.com/office/drawing/2014/main" id="{35F0B113-7622-8713-2CCE-90F5862227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Mesa Digitalizadora Gaomon M10k Tablet Profissional para Desenho Digital">
            <a:extLst>
              <a:ext uri="{FF2B5EF4-FFF2-40B4-BE49-F238E27FC236}">
                <a16:creationId xmlns:a16="http://schemas.microsoft.com/office/drawing/2014/main" id="{64F634D5-F0DE-695C-E3A5-5E6E3910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81" y="3094892"/>
            <a:ext cx="4507494" cy="271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F235-5EE1-07B0-4D97-280610F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1B0D9-41E6-377F-C265-629DB04B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Dispositivos de Saída</a:t>
            </a:r>
          </a:p>
          <a:p>
            <a:endParaRPr lang="pt-BR" sz="2400" dirty="0"/>
          </a:p>
        </p:txBody>
      </p:sp>
      <p:pic>
        <p:nvPicPr>
          <p:cNvPr id="3076" name="Picture 4" descr="Monitor Login, 21,5&quot; LED, Full HD, Hdmi, Vga, Preto, P215VH">
            <a:extLst>
              <a:ext uri="{FF2B5EF4-FFF2-40B4-BE49-F238E27FC236}">
                <a16:creationId xmlns:a16="http://schemas.microsoft.com/office/drawing/2014/main" id="{9C909778-65BB-E87A-BA57-B9966D4C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18" y="2903805"/>
            <a:ext cx="3785382" cy="37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r de Caixa de Som 5W RMS Preta e Azul CS-89 | Mundoware">
            <a:extLst>
              <a:ext uri="{FF2B5EF4-FFF2-40B4-BE49-F238E27FC236}">
                <a16:creationId xmlns:a16="http://schemas.microsoft.com/office/drawing/2014/main" id="{9F5D9D58-7D5B-AEBC-D792-6C35134D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2903805"/>
            <a:ext cx="3678702" cy="36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7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7CB3-F577-E793-1B41-09D8A844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12D44-2E10-03CD-3414-96F95717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219" y="2021059"/>
            <a:ext cx="8915400" cy="3777622"/>
          </a:xfrm>
        </p:spPr>
        <p:txBody>
          <a:bodyPr/>
          <a:lstStyle/>
          <a:p>
            <a:r>
              <a:rPr lang="pt-BR" dirty="0"/>
              <a:t>Dispositivos de Saída</a:t>
            </a:r>
          </a:p>
          <a:p>
            <a:endParaRPr lang="pt-BR" dirty="0"/>
          </a:p>
        </p:txBody>
      </p:sp>
      <p:pic>
        <p:nvPicPr>
          <p:cNvPr id="4098" name="Picture 2" descr="Impressora Multifuncional HP Deskjet Ink Advantage 2774 - Hp">
            <a:extLst>
              <a:ext uri="{FF2B5EF4-FFF2-40B4-BE49-F238E27FC236}">
                <a16:creationId xmlns:a16="http://schemas.microsoft.com/office/drawing/2014/main" id="{1219923C-44F2-41C1-F089-EDC4EF03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19" y="3185186"/>
            <a:ext cx="3048704" cy="304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aylou Fones de ouvido sem fio com cancelamento de ruído, S35 ANC Headphone,  BLUETOOTH 5.2, Azul-marinho | Amazon.com.br">
            <a:extLst>
              <a:ext uri="{FF2B5EF4-FFF2-40B4-BE49-F238E27FC236}">
                <a16:creationId xmlns:a16="http://schemas.microsoft.com/office/drawing/2014/main" id="{9174B622-1F59-8688-0FB8-E1A16A9F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08" y="3157854"/>
            <a:ext cx="2349304" cy="29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pressora 3D oficial Creality FDM Ender 3 S1 com nivelamento automático CR  Touch, extrusora Sprite, eixo Z de alta precisão, placa de construção ...">
            <a:extLst>
              <a:ext uri="{FF2B5EF4-FFF2-40B4-BE49-F238E27FC236}">
                <a16:creationId xmlns:a16="http://schemas.microsoft.com/office/drawing/2014/main" id="{131EFC77-36AD-C1A6-7ECD-FF5DD649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18" y="2474359"/>
            <a:ext cx="3665463" cy="36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8C520-0C21-4051-B932-305D9A14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73" y="529762"/>
            <a:ext cx="8911687" cy="881133"/>
          </a:xfrm>
        </p:spPr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2177C-07FD-4285-A291-1E492A90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258"/>
            <a:ext cx="8915400" cy="4194964"/>
          </a:xfrm>
        </p:spPr>
        <p:txBody>
          <a:bodyPr/>
          <a:lstStyle/>
          <a:p>
            <a:r>
              <a:rPr lang="pt-BR" dirty="0"/>
              <a:t>Conexões dos periféricos de entrada e saída</a:t>
            </a:r>
          </a:p>
          <a:p>
            <a:pPr lvl="1"/>
            <a:r>
              <a:rPr lang="pt-BR" dirty="0"/>
              <a:t>HDMI, VGA, USB, DIV, REDE, entre outras...</a:t>
            </a:r>
          </a:p>
        </p:txBody>
      </p:sp>
      <p:pic>
        <p:nvPicPr>
          <p:cNvPr id="1026" name="Picture 2" descr="HDMI - Produtos - Grupo Discabos">
            <a:extLst>
              <a:ext uri="{FF2B5EF4-FFF2-40B4-BE49-F238E27FC236}">
                <a16:creationId xmlns:a16="http://schemas.microsoft.com/office/drawing/2014/main" id="{D61994DB-A90C-4F9B-ABAE-B70C8BD2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60" y="25337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bo para Monitor VGA de 3 Metros com Filtro | Mundoware">
            <a:extLst>
              <a:ext uri="{FF2B5EF4-FFF2-40B4-BE49-F238E27FC236}">
                <a16:creationId xmlns:a16="http://schemas.microsoft.com/office/drawing/2014/main" id="{19949F62-1C71-4018-89D3-CA5C059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07" y="2532029"/>
            <a:ext cx="2369234" cy="23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erentes tipos de USB em notebooks, quais opções e como escolher?">
            <a:extLst>
              <a:ext uri="{FF2B5EF4-FFF2-40B4-BE49-F238E27FC236}">
                <a16:creationId xmlns:a16="http://schemas.microsoft.com/office/drawing/2014/main" id="{72206818-2FAA-40C0-93CC-1AA11E86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34" y="4901263"/>
            <a:ext cx="3532163" cy="166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bo Dvi M X Dvi M 24+1 De 15 Metros Com 2 Filtros">
            <a:extLst>
              <a:ext uri="{FF2B5EF4-FFF2-40B4-BE49-F238E27FC236}">
                <a16:creationId xmlns:a16="http://schemas.microsoft.com/office/drawing/2014/main" id="{76D3C796-0E5E-42FB-8617-2BCB9897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0" y="4652212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6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DB08F-6527-CDA7-6154-D25D9880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90B30-6BBA-1676-935D-FBBAED16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Processamento:</a:t>
            </a:r>
          </a:p>
          <a:p>
            <a:pPr marL="0" indent="0">
              <a:buNone/>
            </a:pPr>
            <a:r>
              <a:rPr lang="pt-BR" sz="2400" dirty="0"/>
              <a:t> Parte responsável pela execução de cálculos e tarefas executadas pelo computador. Também conhecida como Central de Processamento Único (CPU).</a:t>
            </a:r>
          </a:p>
        </p:txBody>
      </p:sp>
      <p:pic>
        <p:nvPicPr>
          <p:cNvPr id="5122" name="Picture 2" descr="Processador Intel Core I5-3475S 3.60GHz 1155 OEM 3ª geração p/ PC SR0PP  CM8063701212000">
            <a:extLst>
              <a:ext uri="{FF2B5EF4-FFF2-40B4-BE49-F238E27FC236}">
                <a16:creationId xmlns:a16="http://schemas.microsoft.com/office/drawing/2014/main" id="{6226A579-134C-7FFA-5170-1557C502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80" y="3936463"/>
            <a:ext cx="2921537" cy="29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el Core 6ª Geração: Skylake - processadores dobram vida útil de PC antigo">
            <a:extLst>
              <a:ext uri="{FF2B5EF4-FFF2-40B4-BE49-F238E27FC236}">
                <a16:creationId xmlns:a16="http://schemas.microsoft.com/office/drawing/2014/main" id="{7B4384A2-0EA0-5039-024B-303D86FE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36463"/>
            <a:ext cx="4341065" cy="29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1CA8B-D32F-8E26-961A-533EF34F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33BD0-A5B1-45CD-AB48-AE9BBD88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Composto por:</a:t>
            </a:r>
          </a:p>
          <a:p>
            <a:pPr lvl="1"/>
            <a:r>
              <a:rPr lang="pt-BR" sz="2800" dirty="0"/>
              <a:t>Unidade Lógica e Aritmética (ULA): Responsável pelas contas e comparações;</a:t>
            </a:r>
          </a:p>
          <a:p>
            <a:pPr lvl="1"/>
            <a:r>
              <a:rPr lang="pt-BR" sz="2800" dirty="0"/>
              <a:t>Registradores: Armazenam os dados durante as operações</a:t>
            </a:r>
          </a:p>
          <a:p>
            <a:pPr lvl="1"/>
            <a:r>
              <a:rPr lang="pt-BR" sz="2800"/>
              <a:t>Controle: Leitura e escrita dos dados na memória/registradores e demais ações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6415516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388</TotalTime>
  <Words>633</Words>
  <Application>Microsoft Office PowerPoint</Application>
  <PresentationFormat>Widescreen</PresentationFormat>
  <Paragraphs>68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Cacho</vt:lpstr>
      <vt:lpstr>Operador de Microcomputador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 </vt:lpstr>
      <vt:lpstr>HARDWARE</vt:lpstr>
      <vt:lpstr>HARDWARE </vt:lpstr>
      <vt:lpstr>HARDWARE </vt:lpstr>
      <vt:lpstr>HARDWARE</vt:lpstr>
      <vt:lpstr>HARDWARE </vt:lpstr>
      <vt:lpstr>HARDWARE</vt:lpstr>
      <vt:lpstr>HARDWARE</vt:lpstr>
      <vt:lpstr>HARDWARE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 de Microcomputador</dc:title>
  <dc:creator>Luis Fernando Spoljaric</dc:creator>
  <cp:lastModifiedBy>Luis Fernando Spoljaric</cp:lastModifiedBy>
  <cp:revision>5</cp:revision>
  <dcterms:created xsi:type="dcterms:W3CDTF">2024-04-01T13:43:01Z</dcterms:created>
  <dcterms:modified xsi:type="dcterms:W3CDTF">2024-04-03T11:42:03Z</dcterms:modified>
</cp:coreProperties>
</file>