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9" r:id="rId6"/>
    <p:sldId id="270" r:id="rId7"/>
    <p:sldId id="260" r:id="rId8"/>
    <p:sldId id="276" r:id="rId9"/>
    <p:sldId id="285" r:id="rId10"/>
    <p:sldId id="261" r:id="rId11"/>
    <p:sldId id="262" r:id="rId12"/>
    <p:sldId id="263" r:id="rId13"/>
    <p:sldId id="271" r:id="rId14"/>
    <p:sldId id="281" r:id="rId15"/>
    <p:sldId id="282" r:id="rId16"/>
    <p:sldId id="286" r:id="rId17"/>
    <p:sldId id="287" r:id="rId18"/>
    <p:sldId id="283" r:id="rId19"/>
    <p:sldId id="284" r:id="rId20"/>
    <p:sldId id="288" r:id="rId21"/>
    <p:sldId id="264" r:id="rId22"/>
    <p:sldId id="265" r:id="rId23"/>
    <p:sldId id="272" r:id="rId24"/>
    <p:sldId id="266" r:id="rId25"/>
    <p:sldId id="267" r:id="rId26"/>
    <p:sldId id="273" r:id="rId27"/>
    <p:sldId id="268" r:id="rId28"/>
    <p:sldId id="274" r:id="rId29"/>
    <p:sldId id="275" r:id="rId30"/>
    <p:sldId id="277" r:id="rId31"/>
    <p:sldId id="278" r:id="rId32"/>
    <p:sldId id="279"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F235BEC-2841-4273-B333-BCAB3E9DA5F7}" type="datetimeFigureOut">
              <a:rPr lang="pt-BR" smtClean="0"/>
              <a:t>04/04/2024</a:t>
            </a:fld>
            <a:endParaRPr lang="pt-BR"/>
          </a:p>
        </p:txBody>
      </p:sp>
      <p:sp>
        <p:nvSpPr>
          <p:cNvPr id="5" name="Footer Placeholder 4"/>
          <p:cNvSpPr>
            <a:spLocks noGrp="1"/>
          </p:cNvSpPr>
          <p:nvPr>
            <p:ph type="ftr" sz="quarter" idx="11"/>
          </p:nvPr>
        </p:nvSpPr>
        <p:spPr>
          <a:xfrm>
            <a:off x="1127124" y="329307"/>
            <a:ext cx="5943668" cy="309201"/>
          </a:xfrm>
        </p:spPr>
        <p:txBody>
          <a:bodyPr/>
          <a:lstStyle/>
          <a:p>
            <a:endParaRPr lang="pt-BR"/>
          </a:p>
        </p:txBody>
      </p:sp>
      <p:sp>
        <p:nvSpPr>
          <p:cNvPr id="6" name="Slide Number Placeholder 5"/>
          <p:cNvSpPr>
            <a:spLocks noGrp="1"/>
          </p:cNvSpPr>
          <p:nvPr>
            <p:ph type="sldNum" sz="quarter" idx="12"/>
          </p:nvPr>
        </p:nvSpPr>
        <p:spPr>
          <a:xfrm>
            <a:off x="9924392" y="134930"/>
            <a:ext cx="811019" cy="503578"/>
          </a:xfrm>
        </p:spPr>
        <p:txBody>
          <a:bodyPr/>
          <a:lstStyle/>
          <a:p>
            <a:fld id="{D0E5B1DD-28B2-44FD-8424-19336E069AF1}"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8368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F235BEC-2841-4273-B333-BCAB3E9DA5F7}" type="datetimeFigureOut">
              <a:rPr lang="pt-BR" smtClean="0"/>
              <a:t>04/04/2024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E5B1DD-28B2-44FD-8424-19336E069AF1}" type="slidenum">
              <a:rPr lang="pt-BR" smtClean="0"/>
              <a:t>‹nº›</a:t>
            </a:fld>
            <a:endParaRPr lang="pt-BR"/>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4328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F235BEC-2841-4273-B333-BCAB3E9DA5F7}" type="datetimeFigureOut">
              <a:rPr lang="pt-BR" smtClean="0"/>
              <a:t>04/04/2024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E5B1DD-28B2-44FD-8424-19336E069AF1}" type="slidenum">
              <a:rPr lang="pt-BR" smtClean="0"/>
              <a:t>‹nº›</a:t>
            </a:fld>
            <a:endParaRPr lang="pt-BR"/>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7469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lvl1pPr>
              <a:defRPr sz="1200"/>
            </a:lvl1pPr>
          </a:lstStyle>
          <a:p>
            <a:fld id="{7F235BEC-2841-4273-B333-BCAB3E9DA5F7}" type="datetimeFigureOut">
              <a:rPr lang="pt-BR" smtClean="0"/>
              <a:t>04/04/2024</a:t>
            </a:fld>
            <a:endParaRPr lang="pt-BR"/>
          </a:p>
        </p:txBody>
      </p:sp>
      <p:sp>
        <p:nvSpPr>
          <p:cNvPr id="5" name="Footer Placeholder 4"/>
          <p:cNvSpPr>
            <a:spLocks noGrp="1"/>
          </p:cNvSpPr>
          <p:nvPr>
            <p:ph type="ftr" sz="quarter" idx="11"/>
          </p:nvPr>
        </p:nvSpPr>
        <p:spPr/>
        <p:txBody>
          <a:bodyPr/>
          <a:lstStyle>
            <a:lvl1pPr>
              <a:defRPr sz="1200"/>
            </a:lvl1pPr>
          </a:lstStyle>
          <a:p>
            <a:endParaRPr lang="pt-BR"/>
          </a:p>
        </p:txBody>
      </p:sp>
      <p:sp>
        <p:nvSpPr>
          <p:cNvPr id="6" name="Slide Number Placeholder 5"/>
          <p:cNvSpPr>
            <a:spLocks noGrp="1"/>
          </p:cNvSpPr>
          <p:nvPr>
            <p:ph type="sldNum" sz="quarter" idx="12"/>
          </p:nvPr>
        </p:nvSpPr>
        <p:spPr/>
        <p:txBody>
          <a:bodyPr/>
          <a:lstStyle/>
          <a:p>
            <a:fld id="{D0E5B1DD-28B2-44FD-8424-19336E069AF1}" type="slidenum">
              <a:rPr lang="pt-BR" smtClean="0"/>
              <a:t>‹nº›</a:t>
            </a:fld>
            <a:endParaRPr lang="pt-BR"/>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355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F235BEC-2841-4273-B333-BCAB3E9DA5F7}" type="datetimeFigureOut">
              <a:rPr lang="pt-BR" smtClean="0"/>
              <a:t>04/04/2024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E5B1DD-28B2-44FD-8424-19336E069AF1}"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2826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F235BEC-2841-4273-B333-BCAB3E9DA5F7}" type="datetimeFigureOut">
              <a:rPr lang="pt-BR" smtClean="0"/>
              <a:t>04/04/2024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E5B1DD-28B2-44FD-8424-19336E069AF1}"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3722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29166" y="2974448"/>
            <a:ext cx="4645152" cy="24938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094337" y="2971669"/>
            <a:ext cx="4645152" cy="248719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F235BEC-2841-4273-B333-BCAB3E9DA5F7}" type="datetimeFigureOut">
              <a:rPr lang="pt-BR" smtClean="0"/>
              <a:t>04/04/2024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0E5B1DD-28B2-44FD-8424-19336E069AF1}" type="slidenum">
              <a:rPr lang="pt-BR" smtClean="0"/>
              <a:t>‹nº›</a:t>
            </a:fld>
            <a:endParaRPr lang="pt-BR"/>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384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F235BEC-2841-4273-B333-BCAB3E9DA5F7}" type="datetimeFigureOut">
              <a:rPr lang="pt-BR" smtClean="0"/>
              <a:t>04/04/2024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0E5B1DD-28B2-44FD-8424-19336E069AF1}" type="slidenum">
              <a:rPr lang="pt-BR" smtClean="0"/>
              <a:t>‹nº›</a:t>
            </a:fld>
            <a:endParaRPr lang="pt-BR"/>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6604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35BEC-2841-4273-B333-BCAB3E9DA5F7}" type="datetimeFigureOut">
              <a:rPr lang="pt-BR" smtClean="0"/>
              <a:t>04/04/2024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0E5B1DD-28B2-44FD-8424-19336E069AF1}" type="slidenum">
              <a:rPr lang="pt-BR" smtClean="0"/>
              <a:t>‹nº›</a:t>
            </a:fld>
            <a:endParaRPr lang="pt-BR"/>
          </a:p>
        </p:txBody>
      </p:sp>
    </p:spTree>
    <p:extLst>
      <p:ext uri="{BB962C8B-B14F-4D97-AF65-F5344CB8AC3E}">
        <p14:creationId xmlns:p14="http://schemas.microsoft.com/office/powerpoint/2010/main" val="105687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F235BEC-2841-4273-B333-BCAB3E9DA5F7}" type="datetimeFigureOut">
              <a:rPr lang="pt-BR" smtClean="0"/>
              <a:t>04/04/2024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E5B1DD-28B2-44FD-8424-19336E069AF1}"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4609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F235BEC-2841-4273-B333-BCAB3E9DA5F7}" type="datetimeFigureOut">
              <a:rPr lang="pt-BR" smtClean="0"/>
              <a:t>04/04/2024</a:t>
            </a:fld>
            <a:endParaRPr lang="pt-BR"/>
          </a:p>
        </p:txBody>
      </p:sp>
      <p:sp>
        <p:nvSpPr>
          <p:cNvPr id="6" name="Footer Placeholder 5"/>
          <p:cNvSpPr>
            <a:spLocks noGrp="1"/>
          </p:cNvSpPr>
          <p:nvPr>
            <p:ph type="ftr" sz="quarter" idx="11"/>
          </p:nvPr>
        </p:nvSpPr>
        <p:spPr>
          <a:xfrm>
            <a:off x="1125300" y="318640"/>
            <a:ext cx="4877818" cy="320931"/>
          </a:xfrm>
        </p:spPr>
        <p:txBody>
          <a:bodyPr/>
          <a:lstStyle/>
          <a:p>
            <a:endParaRPr lang="pt-BR"/>
          </a:p>
        </p:txBody>
      </p:sp>
      <p:sp>
        <p:nvSpPr>
          <p:cNvPr id="7" name="Slide Number Placeholder 6"/>
          <p:cNvSpPr>
            <a:spLocks noGrp="1"/>
          </p:cNvSpPr>
          <p:nvPr>
            <p:ph type="sldNum" sz="quarter" idx="12"/>
          </p:nvPr>
        </p:nvSpPr>
        <p:spPr>
          <a:xfrm>
            <a:off x="6176794" y="137408"/>
            <a:ext cx="811019" cy="503578"/>
          </a:xfrm>
        </p:spPr>
        <p:txBody>
          <a:bodyPr/>
          <a:lstStyle/>
          <a:p>
            <a:fld id="{D0E5B1DD-28B2-44FD-8424-19336E069AF1}" type="slidenum">
              <a:rPr lang="pt-BR" smtClean="0"/>
              <a:t>‹nº›</a:t>
            </a:fld>
            <a:endParaRPr lang="pt-BR"/>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33585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F235BEC-2841-4273-B333-BCAB3E9DA5F7}" type="datetimeFigureOut">
              <a:rPr lang="pt-BR" smtClean="0"/>
              <a:t>04/04/2024</a:t>
            </a:fld>
            <a:endParaRPr lang="pt-BR"/>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0E5B1DD-28B2-44FD-8424-19336E069AF1}" type="slidenum">
              <a:rPr lang="pt-BR" smtClean="0"/>
              <a:t>‹nº›</a:t>
            </a:fld>
            <a:endParaRPr lang="pt-BR"/>
          </a:p>
        </p:txBody>
      </p:sp>
    </p:spTree>
    <p:extLst>
      <p:ext uri="{BB962C8B-B14F-4D97-AF65-F5344CB8AC3E}">
        <p14:creationId xmlns:p14="http://schemas.microsoft.com/office/powerpoint/2010/main" val="30165394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EF1AE-D3A9-025C-C51B-BFEDAC0738BF}"/>
              </a:ext>
            </a:extLst>
          </p:cNvPr>
          <p:cNvSpPr>
            <a:spLocks noGrp="1"/>
          </p:cNvSpPr>
          <p:nvPr>
            <p:ph type="ctrTitle"/>
          </p:nvPr>
        </p:nvSpPr>
        <p:spPr>
          <a:xfrm>
            <a:off x="1128403" y="945913"/>
            <a:ext cx="8637073" cy="1867625"/>
          </a:xfrm>
        </p:spPr>
        <p:txBody>
          <a:bodyPr>
            <a:normAutofit/>
          </a:bodyPr>
          <a:lstStyle/>
          <a:p>
            <a:r>
              <a:rPr lang="pt-BR" sz="6000" dirty="0"/>
              <a:t>Unidades de Medida	</a:t>
            </a:r>
          </a:p>
        </p:txBody>
      </p:sp>
      <p:sp>
        <p:nvSpPr>
          <p:cNvPr id="3" name="Subtítulo 2">
            <a:extLst>
              <a:ext uri="{FF2B5EF4-FFF2-40B4-BE49-F238E27FC236}">
                <a16:creationId xmlns:a16="http://schemas.microsoft.com/office/drawing/2014/main" id="{18C50ED1-E2B5-1405-3143-AEE9EF447EAA}"/>
              </a:ext>
            </a:extLst>
          </p:cNvPr>
          <p:cNvSpPr>
            <a:spLocks noGrp="1"/>
          </p:cNvSpPr>
          <p:nvPr>
            <p:ph type="subTitle" idx="1"/>
          </p:nvPr>
        </p:nvSpPr>
        <p:spPr/>
        <p:txBody>
          <a:bodyPr/>
          <a:lstStyle/>
          <a:p>
            <a:r>
              <a:rPr lang="pt-BR" dirty="0"/>
              <a:t>Prof. Luís Fernando</a:t>
            </a:r>
          </a:p>
        </p:txBody>
      </p:sp>
    </p:spTree>
    <p:extLst>
      <p:ext uri="{BB962C8B-B14F-4D97-AF65-F5344CB8AC3E}">
        <p14:creationId xmlns:p14="http://schemas.microsoft.com/office/powerpoint/2010/main" val="49117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6790E-BC0B-67BD-F44A-394CB2DEB574}"/>
              </a:ext>
            </a:extLst>
          </p:cNvPr>
          <p:cNvSpPr>
            <a:spLocks noGrp="1"/>
          </p:cNvSpPr>
          <p:nvPr>
            <p:ph type="title"/>
          </p:nvPr>
        </p:nvSpPr>
        <p:spPr/>
        <p:txBody>
          <a:bodyPr/>
          <a:lstStyle/>
          <a:p>
            <a:r>
              <a:rPr lang="pt-BR" dirty="0"/>
              <a:t>Múltiplos</a:t>
            </a:r>
          </a:p>
        </p:txBody>
      </p:sp>
      <p:sp>
        <p:nvSpPr>
          <p:cNvPr id="3" name="Espaço Reservado para Conteúdo 2">
            <a:extLst>
              <a:ext uri="{FF2B5EF4-FFF2-40B4-BE49-F238E27FC236}">
                <a16:creationId xmlns:a16="http://schemas.microsoft.com/office/drawing/2014/main" id="{B8852890-2617-BAAC-6D97-B0E887B4DE62}"/>
              </a:ext>
            </a:extLst>
          </p:cNvPr>
          <p:cNvSpPr>
            <a:spLocks noGrp="1"/>
          </p:cNvSpPr>
          <p:nvPr>
            <p:ph idx="1"/>
          </p:nvPr>
        </p:nvSpPr>
        <p:spPr/>
        <p:txBody>
          <a:bodyPr/>
          <a:lstStyle/>
          <a:p>
            <a:r>
              <a:rPr lang="pt-BR" dirty="0"/>
              <a:t>Diferença de bits e bytes</a:t>
            </a:r>
          </a:p>
          <a:p>
            <a:pPr marL="0" indent="0">
              <a:buNone/>
            </a:pPr>
            <a:r>
              <a:rPr lang="pt-BR" dirty="0"/>
              <a:t>Assim como 100 cm formam 1 metro, 8 bits forma 1 byte. </a:t>
            </a:r>
          </a:p>
          <a:p>
            <a:pPr marL="0" indent="0">
              <a:buNone/>
            </a:pPr>
            <a:r>
              <a:rPr lang="pt-BR" dirty="0"/>
              <a:t>Então o byte é composto por 8 bits.</a:t>
            </a:r>
          </a:p>
          <a:p>
            <a:pPr marL="0" indent="0">
              <a:buNone/>
            </a:pPr>
            <a:endParaRPr lang="pt-BR" dirty="0"/>
          </a:p>
          <a:p>
            <a:pPr marL="0" indent="0">
              <a:buNone/>
            </a:pPr>
            <a:r>
              <a:rPr lang="pt-BR" dirty="0" err="1"/>
              <a:t>Ex</a:t>
            </a:r>
            <a:r>
              <a:rPr lang="pt-BR" dirty="0"/>
              <a:t>: 00110101</a:t>
            </a:r>
          </a:p>
        </p:txBody>
      </p:sp>
    </p:spTree>
    <p:extLst>
      <p:ext uri="{BB962C8B-B14F-4D97-AF65-F5344CB8AC3E}">
        <p14:creationId xmlns:p14="http://schemas.microsoft.com/office/powerpoint/2010/main" val="411654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7E5D1-135C-E84B-08AE-3DAC6A659A84}"/>
              </a:ext>
            </a:extLst>
          </p:cNvPr>
          <p:cNvSpPr>
            <a:spLocks noGrp="1"/>
          </p:cNvSpPr>
          <p:nvPr>
            <p:ph type="title"/>
          </p:nvPr>
        </p:nvSpPr>
        <p:spPr/>
        <p:txBody>
          <a:bodyPr/>
          <a:lstStyle/>
          <a:p>
            <a:r>
              <a:rPr lang="pt-BR" dirty="0"/>
              <a:t>Múltiplos	</a:t>
            </a:r>
          </a:p>
        </p:txBody>
      </p:sp>
      <p:sp>
        <p:nvSpPr>
          <p:cNvPr id="3" name="Espaço Reservado para Conteúdo 2">
            <a:extLst>
              <a:ext uri="{FF2B5EF4-FFF2-40B4-BE49-F238E27FC236}">
                <a16:creationId xmlns:a16="http://schemas.microsoft.com/office/drawing/2014/main" id="{C6C562EC-3BAD-02B5-4A83-4C78BA5B9EF2}"/>
              </a:ext>
            </a:extLst>
          </p:cNvPr>
          <p:cNvSpPr>
            <a:spLocks noGrp="1"/>
          </p:cNvSpPr>
          <p:nvPr>
            <p:ph idx="1"/>
          </p:nvPr>
        </p:nvSpPr>
        <p:spPr/>
        <p:txBody>
          <a:bodyPr/>
          <a:lstStyle/>
          <a:p>
            <a:r>
              <a:rPr lang="pt-BR" dirty="0" err="1"/>
              <a:t>Kilo</a:t>
            </a:r>
            <a:r>
              <a:rPr lang="pt-BR" dirty="0"/>
              <a:t>, Mega, Giga, </a:t>
            </a:r>
            <a:r>
              <a:rPr lang="pt-BR" dirty="0" err="1"/>
              <a:t>Tera</a:t>
            </a:r>
            <a:r>
              <a:rPr lang="pt-BR" dirty="0"/>
              <a:t>.</a:t>
            </a:r>
          </a:p>
        </p:txBody>
      </p:sp>
      <p:pic>
        <p:nvPicPr>
          <p:cNvPr id="5" name="Imagem 4">
            <a:extLst>
              <a:ext uri="{FF2B5EF4-FFF2-40B4-BE49-F238E27FC236}">
                <a16:creationId xmlns:a16="http://schemas.microsoft.com/office/drawing/2014/main" id="{109308AE-53FC-B43A-0075-618CBD303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677" y="900112"/>
            <a:ext cx="4876800" cy="5057775"/>
          </a:xfrm>
          <a:prstGeom prst="rect">
            <a:avLst/>
          </a:prstGeom>
        </p:spPr>
      </p:pic>
    </p:spTree>
    <p:extLst>
      <p:ext uri="{BB962C8B-B14F-4D97-AF65-F5344CB8AC3E}">
        <p14:creationId xmlns:p14="http://schemas.microsoft.com/office/powerpoint/2010/main" val="1840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14E2D-5136-FAAD-C2DE-B0815C24504F}"/>
              </a:ext>
            </a:extLst>
          </p:cNvPr>
          <p:cNvSpPr>
            <a:spLocks noGrp="1"/>
          </p:cNvSpPr>
          <p:nvPr>
            <p:ph type="title"/>
          </p:nvPr>
        </p:nvSpPr>
        <p:spPr/>
        <p:txBody>
          <a:bodyPr/>
          <a:lstStyle/>
          <a:p>
            <a:r>
              <a:rPr lang="pt-BR" dirty="0"/>
              <a:t>Decimais e Binários	</a:t>
            </a:r>
          </a:p>
        </p:txBody>
      </p:sp>
      <p:sp>
        <p:nvSpPr>
          <p:cNvPr id="3" name="Espaço Reservado para Conteúdo 2">
            <a:extLst>
              <a:ext uri="{FF2B5EF4-FFF2-40B4-BE49-F238E27FC236}">
                <a16:creationId xmlns:a16="http://schemas.microsoft.com/office/drawing/2014/main" id="{3339BEE5-CF09-C6A5-1F15-D8476E31642C}"/>
              </a:ext>
            </a:extLst>
          </p:cNvPr>
          <p:cNvSpPr>
            <a:spLocks noGrp="1"/>
          </p:cNvSpPr>
          <p:nvPr>
            <p:ph idx="1"/>
          </p:nvPr>
        </p:nvSpPr>
        <p:spPr/>
        <p:txBody>
          <a:bodyPr/>
          <a:lstStyle/>
          <a:p>
            <a:r>
              <a:rPr lang="pt-BR" dirty="0"/>
              <a:t>Decimais: Sistema decima é o composto de 10 numerais: 0, 1, 2, 3, 4, 5, 6, 7, 8, 9. É o que o humano entende com maior facilidade. Juntando tais símbolos podemos representar qualquer unidade.</a:t>
            </a:r>
          </a:p>
          <a:p>
            <a:r>
              <a:rPr lang="pt-BR" dirty="0"/>
              <a:t>Binário: Sistema binário existe somente dois símbolos possíveis: 0 , 1. Com somente esses dois algarismos podemos representar qualquer quantidade que também pode ser representada em decimal, até mesmo em qualquer outro tipo de sistema de numeração.</a:t>
            </a:r>
          </a:p>
        </p:txBody>
      </p:sp>
    </p:spTree>
    <p:extLst>
      <p:ext uri="{BB962C8B-B14F-4D97-AF65-F5344CB8AC3E}">
        <p14:creationId xmlns:p14="http://schemas.microsoft.com/office/powerpoint/2010/main" val="81086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ED2D7-74C5-9B3C-1C7F-5C354A1086B6}"/>
              </a:ext>
            </a:extLst>
          </p:cNvPr>
          <p:cNvSpPr>
            <a:spLocks noGrp="1"/>
          </p:cNvSpPr>
          <p:nvPr>
            <p:ph type="title"/>
          </p:nvPr>
        </p:nvSpPr>
        <p:spPr/>
        <p:txBody>
          <a:bodyPr/>
          <a:lstStyle/>
          <a:p>
            <a:r>
              <a:rPr lang="pt-BR" dirty="0"/>
              <a:t>Decimais e Binários</a:t>
            </a:r>
          </a:p>
        </p:txBody>
      </p:sp>
      <p:pic>
        <p:nvPicPr>
          <p:cNvPr id="5" name="Espaço Reservado para Conteúdo 4">
            <a:extLst>
              <a:ext uri="{FF2B5EF4-FFF2-40B4-BE49-F238E27FC236}">
                <a16:creationId xmlns:a16="http://schemas.microsoft.com/office/drawing/2014/main" id="{036B020D-3D7B-6914-2534-0F5D44C327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7433" y="1594874"/>
            <a:ext cx="5162844" cy="4039702"/>
          </a:xfrm>
        </p:spPr>
      </p:pic>
    </p:spTree>
    <p:extLst>
      <p:ext uri="{BB962C8B-B14F-4D97-AF65-F5344CB8AC3E}">
        <p14:creationId xmlns:p14="http://schemas.microsoft.com/office/powerpoint/2010/main" val="356493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8C54-236F-42A2-BE2E-7BFBF048353F}"/>
              </a:ext>
            </a:extLst>
          </p:cNvPr>
          <p:cNvSpPr>
            <a:spLocks noGrp="1"/>
          </p:cNvSpPr>
          <p:nvPr>
            <p:ph type="title"/>
          </p:nvPr>
        </p:nvSpPr>
        <p:spPr/>
        <p:txBody>
          <a:bodyPr/>
          <a:lstStyle/>
          <a:p>
            <a:r>
              <a:rPr lang="pt-BR" dirty="0"/>
              <a:t>Sistema Binário</a:t>
            </a:r>
          </a:p>
        </p:txBody>
      </p:sp>
      <p:sp>
        <p:nvSpPr>
          <p:cNvPr id="3" name="Espaço Reservado para Conteúdo 2">
            <a:extLst>
              <a:ext uri="{FF2B5EF4-FFF2-40B4-BE49-F238E27FC236}">
                <a16:creationId xmlns:a16="http://schemas.microsoft.com/office/drawing/2014/main" id="{289434BA-94C6-5B66-85F0-DDC94D72D945}"/>
              </a:ext>
            </a:extLst>
          </p:cNvPr>
          <p:cNvSpPr>
            <a:spLocks noGrp="1"/>
          </p:cNvSpPr>
          <p:nvPr>
            <p:ph idx="1"/>
          </p:nvPr>
        </p:nvSpPr>
        <p:spPr>
          <a:xfrm>
            <a:off x="1130270" y="1674054"/>
            <a:ext cx="9786259" cy="4230621"/>
          </a:xfrm>
        </p:spPr>
        <p:txBody>
          <a:bodyPr>
            <a:normAutofit fontScale="92500"/>
          </a:bodyPr>
          <a:lstStyle/>
          <a:p>
            <a:r>
              <a:rPr lang="pt-BR" dirty="0"/>
              <a:t>A codificação Binária “Base 2” é formada apenas por dois símbolos diferente:</a:t>
            </a:r>
          </a:p>
          <a:p>
            <a:r>
              <a:rPr lang="pt-BR" dirty="0"/>
              <a:t> Símbolo lógico 0 </a:t>
            </a:r>
          </a:p>
          <a:p>
            <a:r>
              <a:rPr lang="pt-BR" dirty="0"/>
              <a:t>Símbolo lógico 1 </a:t>
            </a:r>
          </a:p>
          <a:p>
            <a:r>
              <a:rPr lang="pt-BR" dirty="0"/>
              <a:t>Esses dígitos repetem–se na estrutura da numeração, de acordo com as regras:</a:t>
            </a:r>
          </a:p>
          <a:p>
            <a:r>
              <a:rPr lang="pt-BR" dirty="0"/>
              <a:t> O digito zero “0” significa zero quantidades ou unidades </a:t>
            </a:r>
          </a:p>
          <a:p>
            <a:r>
              <a:rPr lang="pt-BR" dirty="0"/>
              <a:t>O digito um “1” significa uma quantidades ou uma unidades </a:t>
            </a:r>
          </a:p>
          <a:p>
            <a:r>
              <a:rPr lang="pt-BR" dirty="0"/>
              <a:t>Por exemplo: O valor decimal 8 representado em binário é 1000 </a:t>
            </a:r>
          </a:p>
          <a:p>
            <a:r>
              <a:rPr lang="pt-BR" dirty="0"/>
              <a:t>Modo de ler: “um, zero, zero, zero” </a:t>
            </a:r>
          </a:p>
        </p:txBody>
      </p:sp>
    </p:spTree>
    <p:extLst>
      <p:ext uri="{BB962C8B-B14F-4D97-AF65-F5344CB8AC3E}">
        <p14:creationId xmlns:p14="http://schemas.microsoft.com/office/powerpoint/2010/main" val="266739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84791E-04A4-77D8-EBC7-36C480F6E230}"/>
              </a:ext>
            </a:extLst>
          </p:cNvPr>
          <p:cNvSpPr>
            <a:spLocks noGrp="1"/>
          </p:cNvSpPr>
          <p:nvPr>
            <p:ph type="title"/>
          </p:nvPr>
        </p:nvSpPr>
        <p:spPr/>
        <p:txBody>
          <a:bodyPr/>
          <a:lstStyle/>
          <a:p>
            <a:r>
              <a:rPr lang="pt-BR" dirty="0"/>
              <a:t>Conversão</a:t>
            </a:r>
          </a:p>
        </p:txBody>
      </p:sp>
      <p:sp>
        <p:nvSpPr>
          <p:cNvPr id="3" name="Espaço Reservado para Conteúdo 2">
            <a:extLst>
              <a:ext uri="{FF2B5EF4-FFF2-40B4-BE49-F238E27FC236}">
                <a16:creationId xmlns:a16="http://schemas.microsoft.com/office/drawing/2014/main" id="{5ACB1294-62F9-6038-AF6D-5F6078510A88}"/>
              </a:ext>
            </a:extLst>
          </p:cNvPr>
          <p:cNvSpPr>
            <a:spLocks noGrp="1"/>
          </p:cNvSpPr>
          <p:nvPr>
            <p:ph idx="1"/>
          </p:nvPr>
        </p:nvSpPr>
        <p:spPr>
          <a:xfrm>
            <a:off x="1130270" y="1689695"/>
            <a:ext cx="9603275" cy="3294576"/>
          </a:xfrm>
        </p:spPr>
        <p:txBody>
          <a:bodyPr/>
          <a:lstStyle/>
          <a:p>
            <a:r>
              <a:rPr lang="pt-BR" dirty="0"/>
              <a:t>DECIMAL PARA BINÁRIO</a:t>
            </a:r>
          </a:p>
          <a:p>
            <a:r>
              <a:rPr lang="pt-BR" dirty="0"/>
              <a:t>A forma de converter de Decimal para Binário, é dividir por 2 até não ter mais números inteiros. </a:t>
            </a:r>
          </a:p>
          <a:p>
            <a:r>
              <a:rPr lang="pt-BR" dirty="0" err="1"/>
              <a:t>Obs</a:t>
            </a:r>
            <a:r>
              <a:rPr lang="pt-BR" dirty="0"/>
              <a:t>:. O resultado sempre pegue de baixo para cima</a:t>
            </a:r>
          </a:p>
        </p:txBody>
      </p:sp>
      <p:pic>
        <p:nvPicPr>
          <p:cNvPr id="5" name="Imagem 4">
            <a:extLst>
              <a:ext uri="{FF2B5EF4-FFF2-40B4-BE49-F238E27FC236}">
                <a16:creationId xmlns:a16="http://schemas.microsoft.com/office/drawing/2014/main" id="{19049C81-70F8-36E3-6EEF-BA6AA223D501}"/>
              </a:ext>
            </a:extLst>
          </p:cNvPr>
          <p:cNvPicPr>
            <a:picLocks noChangeAspect="1"/>
          </p:cNvPicPr>
          <p:nvPr/>
        </p:nvPicPr>
        <p:blipFill>
          <a:blip r:embed="rId2"/>
          <a:stretch>
            <a:fillRect/>
          </a:stretch>
        </p:blipFill>
        <p:spPr>
          <a:xfrm>
            <a:off x="2876666" y="3429000"/>
            <a:ext cx="6438668" cy="2490093"/>
          </a:xfrm>
          <a:prstGeom prst="rect">
            <a:avLst/>
          </a:prstGeom>
        </p:spPr>
      </p:pic>
    </p:spTree>
    <p:extLst>
      <p:ext uri="{BB962C8B-B14F-4D97-AF65-F5344CB8AC3E}">
        <p14:creationId xmlns:p14="http://schemas.microsoft.com/office/powerpoint/2010/main" val="383188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3F6DF-EC07-B226-7874-E147DA8F0D77}"/>
              </a:ext>
            </a:extLst>
          </p:cNvPr>
          <p:cNvSpPr>
            <a:spLocks noGrp="1"/>
          </p:cNvSpPr>
          <p:nvPr>
            <p:ph type="title"/>
          </p:nvPr>
        </p:nvSpPr>
        <p:spPr/>
        <p:txBody>
          <a:bodyPr>
            <a:normAutofit/>
          </a:bodyPr>
          <a:lstStyle/>
          <a:p>
            <a:r>
              <a:rPr lang="pt-BR" dirty="0"/>
              <a:t>Conversão</a:t>
            </a:r>
          </a:p>
        </p:txBody>
      </p:sp>
      <p:pic>
        <p:nvPicPr>
          <p:cNvPr id="5" name="Espaço Reservado para Conteúdo 4">
            <a:extLst>
              <a:ext uri="{FF2B5EF4-FFF2-40B4-BE49-F238E27FC236}">
                <a16:creationId xmlns:a16="http://schemas.microsoft.com/office/drawing/2014/main" id="{309CC125-F184-034D-31FF-99D7D46E73CF}"/>
              </a:ext>
            </a:extLst>
          </p:cNvPr>
          <p:cNvPicPr>
            <a:picLocks noGrp="1" noChangeAspect="1"/>
          </p:cNvPicPr>
          <p:nvPr>
            <p:ph idx="1"/>
          </p:nvPr>
        </p:nvPicPr>
        <p:blipFill>
          <a:blip r:embed="rId2"/>
          <a:stretch>
            <a:fillRect/>
          </a:stretch>
        </p:blipFill>
        <p:spPr>
          <a:xfrm>
            <a:off x="1130270" y="1614552"/>
            <a:ext cx="10617698" cy="4290124"/>
          </a:xfrm>
        </p:spPr>
      </p:pic>
    </p:spTree>
    <p:extLst>
      <p:ext uri="{BB962C8B-B14F-4D97-AF65-F5344CB8AC3E}">
        <p14:creationId xmlns:p14="http://schemas.microsoft.com/office/powerpoint/2010/main" val="26243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EA8BB-B01B-6757-47E0-C055AD041C06}"/>
              </a:ext>
            </a:extLst>
          </p:cNvPr>
          <p:cNvSpPr>
            <a:spLocks noGrp="1"/>
          </p:cNvSpPr>
          <p:nvPr>
            <p:ph type="title"/>
          </p:nvPr>
        </p:nvSpPr>
        <p:spPr/>
        <p:txBody>
          <a:bodyPr/>
          <a:lstStyle/>
          <a:p>
            <a:r>
              <a:rPr lang="pt-BR" dirty="0"/>
              <a:t>Conversão</a:t>
            </a:r>
          </a:p>
        </p:txBody>
      </p:sp>
      <p:sp>
        <p:nvSpPr>
          <p:cNvPr id="3" name="Espaço Reservado para Conteúdo 2">
            <a:extLst>
              <a:ext uri="{FF2B5EF4-FFF2-40B4-BE49-F238E27FC236}">
                <a16:creationId xmlns:a16="http://schemas.microsoft.com/office/drawing/2014/main" id="{D9DDFC4F-B6AB-208A-9015-1F769A1C78FD}"/>
              </a:ext>
            </a:extLst>
          </p:cNvPr>
          <p:cNvSpPr>
            <a:spLocks noGrp="1"/>
          </p:cNvSpPr>
          <p:nvPr>
            <p:ph idx="1"/>
          </p:nvPr>
        </p:nvSpPr>
        <p:spPr>
          <a:xfrm>
            <a:off x="1130270" y="1702191"/>
            <a:ext cx="9931460" cy="3764154"/>
          </a:xfrm>
        </p:spPr>
        <p:txBody>
          <a:bodyPr/>
          <a:lstStyle/>
          <a:p>
            <a:r>
              <a:rPr lang="pt-BR" dirty="0"/>
              <a:t>13 ÷ 2 = 6 com resto 1</a:t>
            </a:r>
          </a:p>
          <a:p>
            <a:r>
              <a:rPr lang="pt-BR" dirty="0"/>
              <a:t>6 ÷ 2 = 3 com resto 0</a:t>
            </a:r>
          </a:p>
          <a:p>
            <a:r>
              <a:rPr lang="pt-BR" dirty="0"/>
              <a:t>3 ÷ 2 = 1 com resto 1</a:t>
            </a:r>
          </a:p>
          <a:p>
            <a:r>
              <a:rPr lang="pt-BR" dirty="0"/>
              <a:t>1 ÷ 2 = 0 com resto 1</a:t>
            </a:r>
          </a:p>
          <a:p>
            <a:r>
              <a:rPr lang="pt-BR" dirty="0"/>
              <a:t>Lendo os restos da divisão da última para a primeira, obtemos 1101. Portanto, o número decimal 13 é igual a 1101 em binário.</a:t>
            </a:r>
          </a:p>
        </p:txBody>
      </p:sp>
    </p:spTree>
    <p:extLst>
      <p:ext uri="{BB962C8B-B14F-4D97-AF65-F5344CB8AC3E}">
        <p14:creationId xmlns:p14="http://schemas.microsoft.com/office/powerpoint/2010/main" val="149425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C3C7F-12D4-DA40-C693-29E68E4563CD}"/>
              </a:ext>
            </a:extLst>
          </p:cNvPr>
          <p:cNvSpPr>
            <a:spLocks noGrp="1"/>
          </p:cNvSpPr>
          <p:nvPr>
            <p:ph type="title"/>
          </p:nvPr>
        </p:nvSpPr>
        <p:spPr/>
        <p:txBody>
          <a:bodyPr/>
          <a:lstStyle/>
          <a:p>
            <a:r>
              <a:rPr lang="pt-BR" dirty="0"/>
              <a:t>Conversão de Binário para Decimal</a:t>
            </a:r>
          </a:p>
        </p:txBody>
      </p:sp>
      <p:sp>
        <p:nvSpPr>
          <p:cNvPr id="3" name="Espaço Reservado para Conteúdo 2">
            <a:extLst>
              <a:ext uri="{FF2B5EF4-FFF2-40B4-BE49-F238E27FC236}">
                <a16:creationId xmlns:a16="http://schemas.microsoft.com/office/drawing/2014/main" id="{4A4196C1-55D4-B612-8A2F-27730D5DFD7E}"/>
              </a:ext>
            </a:extLst>
          </p:cNvPr>
          <p:cNvSpPr>
            <a:spLocks noGrp="1"/>
          </p:cNvSpPr>
          <p:nvPr>
            <p:ph idx="1"/>
          </p:nvPr>
        </p:nvSpPr>
        <p:spPr/>
        <p:txBody>
          <a:bodyPr/>
          <a:lstStyle/>
          <a:p>
            <a:r>
              <a:rPr lang="pt-BR" dirty="0"/>
              <a:t>Para converter um número binário em decimal, você pode usar o método da posição. Cada dígito binário representa uma potência de 2, onde o dígito mais à direita representa 2^0, o próximo representa 2^1, o seguinte 2^2 e assim por diante. Aqui está um exemplo passo a passo:</a:t>
            </a:r>
          </a:p>
          <a:p>
            <a:endParaRPr lang="pt-BR" dirty="0"/>
          </a:p>
        </p:txBody>
      </p:sp>
    </p:spTree>
    <p:extLst>
      <p:ext uri="{BB962C8B-B14F-4D97-AF65-F5344CB8AC3E}">
        <p14:creationId xmlns:p14="http://schemas.microsoft.com/office/powerpoint/2010/main" val="253783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F002B-2EED-7982-9866-D03F27ABC01E}"/>
              </a:ext>
            </a:extLst>
          </p:cNvPr>
          <p:cNvSpPr>
            <a:spLocks noGrp="1"/>
          </p:cNvSpPr>
          <p:nvPr>
            <p:ph type="title"/>
          </p:nvPr>
        </p:nvSpPr>
        <p:spPr/>
        <p:txBody>
          <a:bodyPr/>
          <a:lstStyle/>
          <a:p>
            <a:r>
              <a:rPr lang="pt-BR" dirty="0"/>
              <a:t>Conversão de Binário para Decimal</a:t>
            </a:r>
          </a:p>
        </p:txBody>
      </p:sp>
      <p:pic>
        <p:nvPicPr>
          <p:cNvPr id="7" name="Espaço Reservado para Conteúdo 6">
            <a:extLst>
              <a:ext uri="{FF2B5EF4-FFF2-40B4-BE49-F238E27FC236}">
                <a16:creationId xmlns:a16="http://schemas.microsoft.com/office/drawing/2014/main" id="{23A7A3B9-C25B-2C58-E9DD-B02BFB120CDC}"/>
              </a:ext>
            </a:extLst>
          </p:cNvPr>
          <p:cNvPicPr>
            <a:picLocks noGrp="1" noChangeAspect="1"/>
          </p:cNvPicPr>
          <p:nvPr>
            <p:ph idx="1"/>
          </p:nvPr>
        </p:nvPicPr>
        <p:blipFill>
          <a:blip r:embed="rId2"/>
          <a:stretch>
            <a:fillRect/>
          </a:stretch>
        </p:blipFill>
        <p:spPr>
          <a:xfrm>
            <a:off x="1130270" y="1791206"/>
            <a:ext cx="10169710" cy="3610788"/>
          </a:xfrm>
        </p:spPr>
      </p:pic>
    </p:spTree>
    <p:extLst>
      <p:ext uri="{BB962C8B-B14F-4D97-AF65-F5344CB8AC3E}">
        <p14:creationId xmlns:p14="http://schemas.microsoft.com/office/powerpoint/2010/main" val="302879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74C4C-91DB-04C7-296D-AD3F60C18232}"/>
              </a:ext>
            </a:extLst>
          </p:cNvPr>
          <p:cNvSpPr>
            <a:spLocks noGrp="1"/>
          </p:cNvSpPr>
          <p:nvPr>
            <p:ph type="title"/>
          </p:nvPr>
        </p:nvSpPr>
        <p:spPr/>
        <p:txBody>
          <a:bodyPr/>
          <a:lstStyle/>
          <a:p>
            <a:r>
              <a:rPr lang="pt-BR" dirty="0"/>
              <a:t>Unidades de Medida	</a:t>
            </a:r>
          </a:p>
        </p:txBody>
      </p:sp>
      <p:sp>
        <p:nvSpPr>
          <p:cNvPr id="3" name="Espaço Reservado para Conteúdo 2">
            <a:extLst>
              <a:ext uri="{FF2B5EF4-FFF2-40B4-BE49-F238E27FC236}">
                <a16:creationId xmlns:a16="http://schemas.microsoft.com/office/drawing/2014/main" id="{EC6EC686-CAEA-36C3-B8B4-FF80529BACE8}"/>
              </a:ext>
            </a:extLst>
          </p:cNvPr>
          <p:cNvSpPr>
            <a:spLocks noGrp="1"/>
          </p:cNvSpPr>
          <p:nvPr>
            <p:ph idx="1"/>
          </p:nvPr>
        </p:nvSpPr>
        <p:spPr>
          <a:xfrm>
            <a:off x="1130270" y="2171768"/>
            <a:ext cx="9603275" cy="3511579"/>
          </a:xfrm>
        </p:spPr>
        <p:txBody>
          <a:bodyPr>
            <a:normAutofit/>
          </a:bodyPr>
          <a:lstStyle/>
          <a:p>
            <a:r>
              <a:rPr lang="pt-BR" dirty="0"/>
              <a:t>Armazenamento.</a:t>
            </a:r>
          </a:p>
          <a:p>
            <a:r>
              <a:rPr lang="pt-BR" dirty="0"/>
              <a:t>Resolução</a:t>
            </a:r>
          </a:p>
          <a:p>
            <a:r>
              <a:rPr lang="pt-BR" dirty="0"/>
              <a:t>Velocidade</a:t>
            </a:r>
          </a:p>
          <a:p>
            <a:r>
              <a:rPr lang="pt-BR" dirty="0"/>
              <a:t>Múltiplos</a:t>
            </a:r>
          </a:p>
          <a:p>
            <a:pPr lvl="1"/>
            <a:r>
              <a:rPr lang="pt-BR" dirty="0" err="1"/>
              <a:t>Kilo</a:t>
            </a:r>
            <a:endParaRPr lang="pt-BR" dirty="0"/>
          </a:p>
          <a:p>
            <a:pPr lvl="1"/>
            <a:r>
              <a:rPr lang="pt-BR" dirty="0"/>
              <a:t>Mega</a:t>
            </a:r>
          </a:p>
          <a:p>
            <a:pPr lvl="1"/>
            <a:r>
              <a:rPr lang="pt-BR" dirty="0"/>
              <a:t>Giga</a:t>
            </a:r>
          </a:p>
          <a:p>
            <a:pPr lvl="1"/>
            <a:r>
              <a:rPr lang="pt-BR" dirty="0" err="1"/>
              <a:t>Tera</a:t>
            </a:r>
            <a:endParaRPr lang="pt-BR" dirty="0"/>
          </a:p>
        </p:txBody>
      </p:sp>
    </p:spTree>
    <p:extLst>
      <p:ext uri="{BB962C8B-B14F-4D97-AF65-F5344CB8AC3E}">
        <p14:creationId xmlns:p14="http://schemas.microsoft.com/office/powerpoint/2010/main" val="271159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E78BF-87B0-6E6B-3E2E-5258DBE9F216}"/>
              </a:ext>
            </a:extLst>
          </p:cNvPr>
          <p:cNvSpPr>
            <a:spLocks noGrp="1"/>
          </p:cNvSpPr>
          <p:nvPr>
            <p:ph type="title"/>
          </p:nvPr>
        </p:nvSpPr>
        <p:spPr/>
        <p:txBody>
          <a:bodyPr/>
          <a:lstStyle/>
          <a:p>
            <a:r>
              <a:rPr lang="pt-BR" dirty="0"/>
              <a:t>Conversão de Binário para Decimal</a:t>
            </a:r>
          </a:p>
        </p:txBody>
      </p:sp>
      <p:sp>
        <p:nvSpPr>
          <p:cNvPr id="3" name="Espaço Reservado para Conteúdo 2">
            <a:extLst>
              <a:ext uri="{FF2B5EF4-FFF2-40B4-BE49-F238E27FC236}">
                <a16:creationId xmlns:a16="http://schemas.microsoft.com/office/drawing/2014/main" id="{F5695A63-D39A-4C87-984A-4C7ADA67685F}"/>
              </a:ext>
            </a:extLst>
          </p:cNvPr>
          <p:cNvSpPr>
            <a:spLocks noGrp="1"/>
          </p:cNvSpPr>
          <p:nvPr>
            <p:ph idx="1"/>
          </p:nvPr>
        </p:nvSpPr>
        <p:spPr/>
        <p:txBody>
          <a:bodyPr/>
          <a:lstStyle/>
          <a:p>
            <a:r>
              <a:rPr lang="pt-BR" dirty="0"/>
              <a:t>1 * 2^3 + 1 * 2^2 + 0 * 2^1 + 1 * 2^0 = 8 + 4 + 0 + 1 = 13</a:t>
            </a:r>
          </a:p>
          <a:p>
            <a:r>
              <a:rPr lang="pt-BR" dirty="0"/>
              <a:t>Portanto, o número binário 1101 é igual a 13 em decimal.</a:t>
            </a:r>
          </a:p>
        </p:txBody>
      </p:sp>
    </p:spTree>
    <p:extLst>
      <p:ext uri="{BB962C8B-B14F-4D97-AF65-F5344CB8AC3E}">
        <p14:creationId xmlns:p14="http://schemas.microsoft.com/office/powerpoint/2010/main" val="292108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72E8D-D1AA-6A26-68EA-4E0BAF558A5F}"/>
              </a:ext>
            </a:extLst>
          </p:cNvPr>
          <p:cNvSpPr>
            <a:spLocks noGrp="1"/>
          </p:cNvSpPr>
          <p:nvPr>
            <p:ph type="title"/>
          </p:nvPr>
        </p:nvSpPr>
        <p:spPr/>
        <p:txBody>
          <a:bodyPr/>
          <a:lstStyle/>
          <a:p>
            <a:r>
              <a:rPr lang="pt-BR" dirty="0"/>
              <a:t>Resolução	</a:t>
            </a:r>
          </a:p>
        </p:txBody>
      </p:sp>
      <p:sp>
        <p:nvSpPr>
          <p:cNvPr id="3" name="Espaço Reservado para Conteúdo 2">
            <a:extLst>
              <a:ext uri="{FF2B5EF4-FFF2-40B4-BE49-F238E27FC236}">
                <a16:creationId xmlns:a16="http://schemas.microsoft.com/office/drawing/2014/main" id="{484928EC-306C-F33B-966A-3E7F3AC8658A}"/>
              </a:ext>
            </a:extLst>
          </p:cNvPr>
          <p:cNvSpPr>
            <a:spLocks noGrp="1"/>
          </p:cNvSpPr>
          <p:nvPr>
            <p:ph idx="1"/>
          </p:nvPr>
        </p:nvSpPr>
        <p:spPr/>
        <p:txBody>
          <a:bodyPr/>
          <a:lstStyle/>
          <a:p>
            <a:r>
              <a:rPr lang="pt-BR" dirty="0"/>
              <a:t>Para entendermos como funciona a resolução de uma imagem, é necessário ter em mente que a resolução refece-se aos pixels de uma imagem. Ou seja: resoluções como 1024x768, 800x600, 320x240</a:t>
            </a:r>
          </a:p>
          <a:p>
            <a:r>
              <a:rPr lang="pt-BR" dirty="0"/>
              <a:t>Exemplo:</a:t>
            </a:r>
          </a:p>
          <a:p>
            <a:pPr lvl="1"/>
            <a:r>
              <a:rPr lang="pt-BR" dirty="0"/>
              <a:t>HD (High </a:t>
            </a:r>
            <a:r>
              <a:rPr lang="pt-BR" dirty="0" err="1"/>
              <a:t>Definition</a:t>
            </a:r>
            <a:r>
              <a:rPr lang="pt-BR" dirty="0"/>
              <a:t>) = 1280x720 </a:t>
            </a:r>
          </a:p>
          <a:p>
            <a:pPr lvl="1"/>
            <a:r>
              <a:rPr lang="pt-BR" dirty="0"/>
              <a:t>FULL HD = 1920x1080</a:t>
            </a:r>
          </a:p>
          <a:p>
            <a:pPr lvl="1"/>
            <a:r>
              <a:rPr lang="pt-BR" dirty="0"/>
              <a:t>2K = 2048x1080</a:t>
            </a:r>
          </a:p>
          <a:p>
            <a:pPr lvl="1"/>
            <a:r>
              <a:rPr lang="pt-BR" dirty="0"/>
              <a:t>4k ou ULTRA HD =4096x2160</a:t>
            </a:r>
          </a:p>
        </p:txBody>
      </p:sp>
    </p:spTree>
    <p:extLst>
      <p:ext uri="{BB962C8B-B14F-4D97-AF65-F5344CB8AC3E}">
        <p14:creationId xmlns:p14="http://schemas.microsoft.com/office/powerpoint/2010/main" val="306970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253B9-3683-1D26-4C1E-F236F3BF028D}"/>
              </a:ext>
            </a:extLst>
          </p:cNvPr>
          <p:cNvSpPr>
            <a:spLocks noGrp="1"/>
          </p:cNvSpPr>
          <p:nvPr>
            <p:ph type="title"/>
          </p:nvPr>
        </p:nvSpPr>
        <p:spPr/>
        <p:txBody>
          <a:bodyPr/>
          <a:lstStyle/>
          <a:p>
            <a:r>
              <a:rPr lang="pt-BR" dirty="0"/>
              <a:t>Resolução	</a:t>
            </a:r>
          </a:p>
        </p:txBody>
      </p:sp>
      <p:pic>
        <p:nvPicPr>
          <p:cNvPr id="5" name="Espaço Reservado para Conteúdo 4">
            <a:extLst>
              <a:ext uri="{FF2B5EF4-FFF2-40B4-BE49-F238E27FC236}">
                <a16:creationId xmlns:a16="http://schemas.microsoft.com/office/drawing/2014/main" id="{673302FE-A17C-28CC-5EE8-29EE41AB2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418" y="1617274"/>
            <a:ext cx="5131318" cy="3848489"/>
          </a:xfrm>
        </p:spPr>
      </p:pic>
    </p:spTree>
    <p:extLst>
      <p:ext uri="{BB962C8B-B14F-4D97-AF65-F5344CB8AC3E}">
        <p14:creationId xmlns:p14="http://schemas.microsoft.com/office/powerpoint/2010/main" val="368426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43F94-567D-C3C7-1CF8-DF63F2925077}"/>
              </a:ext>
            </a:extLst>
          </p:cNvPr>
          <p:cNvSpPr>
            <a:spLocks noGrp="1"/>
          </p:cNvSpPr>
          <p:nvPr>
            <p:ph type="title"/>
          </p:nvPr>
        </p:nvSpPr>
        <p:spPr/>
        <p:txBody>
          <a:bodyPr/>
          <a:lstStyle/>
          <a:p>
            <a:r>
              <a:rPr lang="pt-BR" dirty="0"/>
              <a:t>Resolução	</a:t>
            </a:r>
          </a:p>
        </p:txBody>
      </p:sp>
      <p:pic>
        <p:nvPicPr>
          <p:cNvPr id="5" name="Espaço Reservado para Conteúdo 4">
            <a:extLst>
              <a:ext uri="{FF2B5EF4-FFF2-40B4-BE49-F238E27FC236}">
                <a16:creationId xmlns:a16="http://schemas.microsoft.com/office/drawing/2014/main" id="{E006211D-DB76-5BB1-44E6-037E123AB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201" y="1604500"/>
            <a:ext cx="8439598" cy="4300176"/>
          </a:xfrm>
        </p:spPr>
      </p:pic>
    </p:spTree>
    <p:extLst>
      <p:ext uri="{BB962C8B-B14F-4D97-AF65-F5344CB8AC3E}">
        <p14:creationId xmlns:p14="http://schemas.microsoft.com/office/powerpoint/2010/main" val="660561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477-EDE8-F714-DFE4-A1CA30093CEA}"/>
              </a:ext>
            </a:extLst>
          </p:cNvPr>
          <p:cNvSpPr>
            <a:spLocks noGrp="1"/>
          </p:cNvSpPr>
          <p:nvPr>
            <p:ph type="title"/>
          </p:nvPr>
        </p:nvSpPr>
        <p:spPr/>
        <p:txBody>
          <a:bodyPr/>
          <a:lstStyle/>
          <a:p>
            <a:r>
              <a:rPr lang="pt-BR" dirty="0"/>
              <a:t>Proporção de Tela	</a:t>
            </a:r>
          </a:p>
        </p:txBody>
      </p:sp>
      <p:sp>
        <p:nvSpPr>
          <p:cNvPr id="3" name="Espaço Reservado para Conteúdo 2">
            <a:extLst>
              <a:ext uri="{FF2B5EF4-FFF2-40B4-BE49-F238E27FC236}">
                <a16:creationId xmlns:a16="http://schemas.microsoft.com/office/drawing/2014/main" id="{CC1295F9-5356-05D6-4F2E-6A15BCD6E6B4}"/>
              </a:ext>
            </a:extLst>
          </p:cNvPr>
          <p:cNvSpPr>
            <a:spLocks noGrp="1"/>
          </p:cNvSpPr>
          <p:nvPr>
            <p:ph idx="1"/>
          </p:nvPr>
        </p:nvSpPr>
        <p:spPr/>
        <p:txBody>
          <a:bodyPr/>
          <a:lstStyle/>
          <a:p>
            <a:r>
              <a:rPr lang="pt-BR" dirty="0"/>
              <a:t>Proporção de tela de uma imagem bidimensional é a relação matemática entre as suas duas dimensões, em geral é obtida por usa altura e largura. Pode ser representada com duas casas decimais (1,33; 1,66, </a:t>
            </a:r>
            <a:r>
              <a:rPr lang="pt-BR" dirty="0" err="1"/>
              <a:t>etc</a:t>
            </a:r>
            <a:r>
              <a:rPr lang="pt-BR" dirty="0"/>
              <a:t>) ou pela relação entre dois números inteiros (4:3; 5:3; </a:t>
            </a:r>
            <a:r>
              <a:rPr lang="pt-BR" dirty="0" err="1"/>
              <a:t>etc</a:t>
            </a:r>
            <a:r>
              <a:rPr lang="pt-BR" dirty="0"/>
              <a:t>)</a:t>
            </a:r>
          </a:p>
        </p:txBody>
      </p:sp>
    </p:spTree>
    <p:extLst>
      <p:ext uri="{BB962C8B-B14F-4D97-AF65-F5344CB8AC3E}">
        <p14:creationId xmlns:p14="http://schemas.microsoft.com/office/powerpoint/2010/main" val="12636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5C4BE-1C56-6A61-12FF-BCD3DF138B50}"/>
              </a:ext>
            </a:extLst>
          </p:cNvPr>
          <p:cNvSpPr>
            <a:spLocks noGrp="1"/>
          </p:cNvSpPr>
          <p:nvPr>
            <p:ph type="title"/>
          </p:nvPr>
        </p:nvSpPr>
        <p:spPr/>
        <p:txBody>
          <a:bodyPr/>
          <a:lstStyle/>
          <a:p>
            <a:r>
              <a:rPr lang="pt-BR" dirty="0"/>
              <a:t>Proporção de tela	</a:t>
            </a:r>
          </a:p>
        </p:txBody>
      </p:sp>
      <p:pic>
        <p:nvPicPr>
          <p:cNvPr id="5" name="Espaço Reservado para Conteúdo 4">
            <a:extLst>
              <a:ext uri="{FF2B5EF4-FFF2-40B4-BE49-F238E27FC236}">
                <a16:creationId xmlns:a16="http://schemas.microsoft.com/office/drawing/2014/main" id="{CFA64063-63E0-2A3F-D40F-78ECE69B2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226" y="1518170"/>
            <a:ext cx="5684869" cy="4263652"/>
          </a:xfrm>
        </p:spPr>
      </p:pic>
    </p:spTree>
    <p:extLst>
      <p:ext uri="{BB962C8B-B14F-4D97-AF65-F5344CB8AC3E}">
        <p14:creationId xmlns:p14="http://schemas.microsoft.com/office/powerpoint/2010/main" val="1205054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98A18-840C-A873-9C4E-8CAA703A7D2F}"/>
              </a:ext>
            </a:extLst>
          </p:cNvPr>
          <p:cNvSpPr>
            <a:spLocks noGrp="1"/>
          </p:cNvSpPr>
          <p:nvPr>
            <p:ph type="title"/>
          </p:nvPr>
        </p:nvSpPr>
        <p:spPr/>
        <p:txBody>
          <a:bodyPr/>
          <a:lstStyle/>
          <a:p>
            <a:r>
              <a:rPr lang="pt-BR" dirty="0"/>
              <a:t>Proporção de tela</a:t>
            </a:r>
          </a:p>
        </p:txBody>
      </p:sp>
      <p:pic>
        <p:nvPicPr>
          <p:cNvPr id="9" name="Espaço Reservado para Conteúdo 8">
            <a:extLst>
              <a:ext uri="{FF2B5EF4-FFF2-40B4-BE49-F238E27FC236}">
                <a16:creationId xmlns:a16="http://schemas.microsoft.com/office/drawing/2014/main" id="{4FB96FE9-B90F-BCD2-E005-62667A668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0" y="1764188"/>
            <a:ext cx="7295459" cy="3814117"/>
          </a:xfrm>
        </p:spPr>
      </p:pic>
    </p:spTree>
    <p:extLst>
      <p:ext uri="{BB962C8B-B14F-4D97-AF65-F5344CB8AC3E}">
        <p14:creationId xmlns:p14="http://schemas.microsoft.com/office/powerpoint/2010/main" val="252302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BD74A-EEB7-B288-27B8-F111D055331A}"/>
              </a:ext>
            </a:extLst>
          </p:cNvPr>
          <p:cNvSpPr>
            <a:spLocks noGrp="1"/>
          </p:cNvSpPr>
          <p:nvPr>
            <p:ph type="title"/>
          </p:nvPr>
        </p:nvSpPr>
        <p:spPr/>
        <p:txBody>
          <a:bodyPr/>
          <a:lstStyle/>
          <a:p>
            <a:r>
              <a:rPr lang="pt-BR" dirty="0"/>
              <a:t>Velocidade</a:t>
            </a:r>
          </a:p>
        </p:txBody>
      </p:sp>
      <p:sp>
        <p:nvSpPr>
          <p:cNvPr id="3" name="Espaço Reservado para Conteúdo 2">
            <a:extLst>
              <a:ext uri="{FF2B5EF4-FFF2-40B4-BE49-F238E27FC236}">
                <a16:creationId xmlns:a16="http://schemas.microsoft.com/office/drawing/2014/main" id="{1A26634E-9298-1E78-1F4F-AEF52F96F5F8}"/>
              </a:ext>
            </a:extLst>
          </p:cNvPr>
          <p:cNvSpPr>
            <a:spLocks noGrp="1"/>
          </p:cNvSpPr>
          <p:nvPr>
            <p:ph idx="1"/>
          </p:nvPr>
        </p:nvSpPr>
        <p:spPr/>
        <p:txBody>
          <a:bodyPr/>
          <a:lstStyle/>
          <a:p>
            <a:r>
              <a:rPr lang="pt-BR" dirty="0"/>
              <a:t>O HERTZ (Hz) é a unidade de medida de frequência derivada do SISTEMA INTERNACIONAL (SI), a qual expressa em termos de ciclos por segundo.</a:t>
            </a:r>
          </a:p>
          <a:p>
            <a:r>
              <a:rPr lang="pt-BR" dirty="0"/>
              <a:t>Definição: 1HZ significa 1 ciclo (oscilação) por segundo, 100hz significa 100 ciclos por segundo. </a:t>
            </a:r>
          </a:p>
          <a:p>
            <a:r>
              <a:rPr lang="pt-BR" dirty="0"/>
              <a:t>O hertz aplica-se à descrição de qualquer evento periódico. Por exemplo, o coração de um humano saudável em repouso bate aproximadamente 1,2hz (1,2 batidas por segundo). </a:t>
            </a:r>
          </a:p>
          <a:p>
            <a:pPr marL="0" indent="0">
              <a:buNone/>
            </a:pPr>
            <a:endParaRPr lang="pt-BR" dirty="0"/>
          </a:p>
        </p:txBody>
      </p:sp>
    </p:spTree>
    <p:extLst>
      <p:ext uri="{BB962C8B-B14F-4D97-AF65-F5344CB8AC3E}">
        <p14:creationId xmlns:p14="http://schemas.microsoft.com/office/powerpoint/2010/main" val="1357982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753B1-D264-A6D1-8642-9CB45AA987AB}"/>
              </a:ext>
            </a:extLst>
          </p:cNvPr>
          <p:cNvSpPr>
            <a:spLocks noGrp="1"/>
          </p:cNvSpPr>
          <p:nvPr>
            <p:ph type="title"/>
          </p:nvPr>
        </p:nvSpPr>
        <p:spPr/>
        <p:txBody>
          <a:bodyPr/>
          <a:lstStyle/>
          <a:p>
            <a:r>
              <a:rPr lang="pt-BR" dirty="0"/>
              <a:t>Velocidade	</a:t>
            </a:r>
          </a:p>
        </p:txBody>
      </p:sp>
      <p:pic>
        <p:nvPicPr>
          <p:cNvPr id="5" name="Espaço Reservado para Conteúdo 4">
            <a:extLst>
              <a:ext uri="{FF2B5EF4-FFF2-40B4-BE49-F238E27FC236}">
                <a16:creationId xmlns:a16="http://schemas.microsoft.com/office/drawing/2014/main" id="{43F3B181-3A95-DCC1-A3B6-E0C7E6CC8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4087" y="1659988"/>
            <a:ext cx="5483825" cy="3805775"/>
          </a:xfrm>
        </p:spPr>
      </p:pic>
    </p:spTree>
    <p:extLst>
      <p:ext uri="{BB962C8B-B14F-4D97-AF65-F5344CB8AC3E}">
        <p14:creationId xmlns:p14="http://schemas.microsoft.com/office/powerpoint/2010/main" val="98887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C9146-5C72-33AE-24EB-F566AE69C0E0}"/>
              </a:ext>
            </a:extLst>
          </p:cNvPr>
          <p:cNvSpPr>
            <a:spLocks noGrp="1"/>
          </p:cNvSpPr>
          <p:nvPr>
            <p:ph type="title"/>
          </p:nvPr>
        </p:nvSpPr>
        <p:spPr/>
        <p:txBody>
          <a:bodyPr/>
          <a:lstStyle/>
          <a:p>
            <a:r>
              <a:rPr lang="pt-BR" dirty="0"/>
              <a:t>Velocidade	</a:t>
            </a:r>
          </a:p>
        </p:txBody>
      </p:sp>
      <p:sp>
        <p:nvSpPr>
          <p:cNvPr id="3" name="Espaço Reservado para Conteúdo 2">
            <a:extLst>
              <a:ext uri="{FF2B5EF4-FFF2-40B4-BE49-F238E27FC236}">
                <a16:creationId xmlns:a16="http://schemas.microsoft.com/office/drawing/2014/main" id="{3CFB2EC5-9F56-C0A6-C6D3-65F7A0BE6A75}"/>
              </a:ext>
            </a:extLst>
          </p:cNvPr>
          <p:cNvSpPr>
            <a:spLocks noGrp="1"/>
          </p:cNvSpPr>
          <p:nvPr>
            <p:ph idx="1"/>
          </p:nvPr>
        </p:nvSpPr>
        <p:spPr>
          <a:xfrm>
            <a:off x="1130270" y="2171768"/>
            <a:ext cx="9603275" cy="3732907"/>
          </a:xfrm>
        </p:spPr>
        <p:txBody>
          <a:bodyPr>
            <a:normAutofit fontScale="92500" lnSpcReduction="20000"/>
          </a:bodyPr>
          <a:lstStyle/>
          <a:p>
            <a:r>
              <a:rPr lang="pt-BR" dirty="0"/>
              <a:t>Podemos falar também que a unidade de medida HZ é muito utilizada em alguns componentes do computador. Por exemplo: Processador (CPU) e memória RAM.</a:t>
            </a:r>
          </a:p>
          <a:p>
            <a:r>
              <a:rPr lang="pt-BR" dirty="0"/>
              <a:t>Também em componentes utilizamos velocidade de leitura, por exemplo a leitura e gravação de um HD ou SSD. Essa velocidade é medida de outra maneira, como por exemplo </a:t>
            </a:r>
            <a:r>
              <a:rPr lang="pt-BR" dirty="0" err="1"/>
              <a:t>Kbp</a:t>
            </a:r>
            <a:r>
              <a:rPr lang="pt-BR" dirty="0"/>
              <a:t>/s, </a:t>
            </a:r>
            <a:r>
              <a:rPr lang="pt-BR" dirty="0" err="1"/>
              <a:t>Kilo</a:t>
            </a:r>
            <a:r>
              <a:rPr lang="pt-BR" dirty="0"/>
              <a:t> bytes por segundo.</a:t>
            </a:r>
          </a:p>
          <a:p>
            <a:r>
              <a:rPr lang="pt-BR" dirty="0"/>
              <a:t>Taxa de atualização de monitores são por Hz, exemplo 144hz. Isso quer dizer que a atualização do monitor é de 144 quadros por segundo (Imagens por segundo).</a:t>
            </a:r>
          </a:p>
          <a:p>
            <a:r>
              <a:rPr lang="pt-BR" dirty="0"/>
              <a:t>Tempo de resposta de monitores é realizada por Ms. Exemplo 1 </a:t>
            </a:r>
            <a:r>
              <a:rPr lang="pt-BR" dirty="0" err="1"/>
              <a:t>ms</a:t>
            </a:r>
            <a:r>
              <a:rPr lang="pt-BR" dirty="0"/>
              <a:t>, 1 milissegundo.</a:t>
            </a:r>
          </a:p>
        </p:txBody>
      </p:sp>
    </p:spTree>
    <p:extLst>
      <p:ext uri="{BB962C8B-B14F-4D97-AF65-F5344CB8AC3E}">
        <p14:creationId xmlns:p14="http://schemas.microsoft.com/office/powerpoint/2010/main" val="206110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32505-EAD8-B86A-E841-24177B11EB89}"/>
              </a:ext>
            </a:extLst>
          </p:cNvPr>
          <p:cNvSpPr>
            <a:spLocks noGrp="1"/>
          </p:cNvSpPr>
          <p:nvPr>
            <p:ph type="title"/>
          </p:nvPr>
        </p:nvSpPr>
        <p:spPr/>
        <p:txBody>
          <a:bodyPr/>
          <a:lstStyle/>
          <a:p>
            <a:r>
              <a:rPr lang="pt-BR" dirty="0"/>
              <a:t>Armazenamento</a:t>
            </a:r>
          </a:p>
        </p:txBody>
      </p:sp>
      <p:sp>
        <p:nvSpPr>
          <p:cNvPr id="3" name="Espaço Reservado para Conteúdo 2">
            <a:extLst>
              <a:ext uri="{FF2B5EF4-FFF2-40B4-BE49-F238E27FC236}">
                <a16:creationId xmlns:a16="http://schemas.microsoft.com/office/drawing/2014/main" id="{5AEAA4E6-2C15-A9E5-1CEA-2070DFF5390D}"/>
              </a:ext>
            </a:extLst>
          </p:cNvPr>
          <p:cNvSpPr>
            <a:spLocks noGrp="1"/>
          </p:cNvSpPr>
          <p:nvPr>
            <p:ph idx="1"/>
          </p:nvPr>
        </p:nvSpPr>
        <p:spPr/>
        <p:txBody>
          <a:bodyPr/>
          <a:lstStyle/>
          <a:p>
            <a:r>
              <a:rPr lang="pt-BR" dirty="0"/>
              <a:t>O que é Armazenamento?</a:t>
            </a:r>
          </a:p>
          <a:p>
            <a:r>
              <a:rPr lang="pt-BR" dirty="0"/>
              <a:t>De forma geral, armazenamento é um ato ou efeito de armazenar, guardar, juntar, qualquer coisa em algum lugar de forma que seja possível resgatá-la, usa-la, consultá-la ou consumi-la posteriormente.</a:t>
            </a:r>
          </a:p>
          <a:p>
            <a:endParaRPr lang="pt-BR" dirty="0"/>
          </a:p>
          <a:p>
            <a:r>
              <a:rPr lang="pt-BR" dirty="0" err="1"/>
              <a:t>Ex</a:t>
            </a:r>
            <a:r>
              <a:rPr lang="pt-BR" dirty="0"/>
              <a:t>: armazenar roupas no guarda roupa, armazenar comida na dispensa, armazenar arquivos em um computador...</a:t>
            </a:r>
          </a:p>
        </p:txBody>
      </p:sp>
    </p:spTree>
    <p:extLst>
      <p:ext uri="{BB962C8B-B14F-4D97-AF65-F5344CB8AC3E}">
        <p14:creationId xmlns:p14="http://schemas.microsoft.com/office/powerpoint/2010/main" val="3695007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72650-965E-EC8C-86B6-2C22DE8E79E8}"/>
              </a:ext>
            </a:extLst>
          </p:cNvPr>
          <p:cNvSpPr>
            <a:spLocks noGrp="1"/>
          </p:cNvSpPr>
          <p:nvPr>
            <p:ph type="title"/>
          </p:nvPr>
        </p:nvSpPr>
        <p:spPr/>
        <p:txBody>
          <a:bodyPr/>
          <a:lstStyle/>
          <a:p>
            <a:r>
              <a:rPr lang="pt-BR" dirty="0"/>
              <a:t>Velocidade</a:t>
            </a:r>
          </a:p>
        </p:txBody>
      </p:sp>
      <p:pic>
        <p:nvPicPr>
          <p:cNvPr id="5" name="Imagem 4">
            <a:extLst>
              <a:ext uri="{FF2B5EF4-FFF2-40B4-BE49-F238E27FC236}">
                <a16:creationId xmlns:a16="http://schemas.microsoft.com/office/drawing/2014/main" id="{6653F81A-A312-7F3E-BE43-94294EA3EFA6}"/>
              </a:ext>
            </a:extLst>
          </p:cNvPr>
          <p:cNvPicPr>
            <a:picLocks noChangeAspect="1"/>
          </p:cNvPicPr>
          <p:nvPr/>
        </p:nvPicPr>
        <p:blipFill>
          <a:blip r:embed="rId2"/>
          <a:stretch>
            <a:fillRect/>
          </a:stretch>
        </p:blipFill>
        <p:spPr>
          <a:xfrm>
            <a:off x="1626607" y="1732726"/>
            <a:ext cx="8610600" cy="4171950"/>
          </a:xfrm>
          <a:prstGeom prst="rect">
            <a:avLst/>
          </a:prstGeom>
        </p:spPr>
      </p:pic>
    </p:spTree>
    <p:extLst>
      <p:ext uri="{BB962C8B-B14F-4D97-AF65-F5344CB8AC3E}">
        <p14:creationId xmlns:p14="http://schemas.microsoft.com/office/powerpoint/2010/main" val="200551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E6051-94CA-5A5E-6771-1C60F68558B6}"/>
              </a:ext>
            </a:extLst>
          </p:cNvPr>
          <p:cNvSpPr>
            <a:spLocks noGrp="1"/>
          </p:cNvSpPr>
          <p:nvPr>
            <p:ph type="title"/>
          </p:nvPr>
        </p:nvSpPr>
        <p:spPr/>
        <p:txBody>
          <a:bodyPr/>
          <a:lstStyle/>
          <a:p>
            <a:r>
              <a:rPr lang="pt-BR" dirty="0"/>
              <a:t>Velocidade	</a:t>
            </a:r>
          </a:p>
        </p:txBody>
      </p:sp>
      <p:pic>
        <p:nvPicPr>
          <p:cNvPr id="5" name="Espaço Reservado para Conteúdo 4">
            <a:extLst>
              <a:ext uri="{FF2B5EF4-FFF2-40B4-BE49-F238E27FC236}">
                <a16:creationId xmlns:a16="http://schemas.microsoft.com/office/drawing/2014/main" id="{9A49A061-1858-31FE-FE2C-CC44B51C9CD6}"/>
              </a:ext>
            </a:extLst>
          </p:cNvPr>
          <p:cNvPicPr>
            <a:picLocks noGrp="1" noChangeAspect="1"/>
          </p:cNvPicPr>
          <p:nvPr>
            <p:ph idx="1"/>
          </p:nvPr>
        </p:nvPicPr>
        <p:blipFill>
          <a:blip r:embed="rId2"/>
          <a:stretch>
            <a:fillRect/>
          </a:stretch>
        </p:blipFill>
        <p:spPr>
          <a:xfrm>
            <a:off x="1924043" y="1674888"/>
            <a:ext cx="8343914" cy="4062409"/>
          </a:xfrm>
        </p:spPr>
      </p:pic>
    </p:spTree>
    <p:extLst>
      <p:ext uri="{BB962C8B-B14F-4D97-AF65-F5344CB8AC3E}">
        <p14:creationId xmlns:p14="http://schemas.microsoft.com/office/powerpoint/2010/main" val="4269234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F9744-2CA7-C733-1B83-116663AC6D92}"/>
              </a:ext>
            </a:extLst>
          </p:cNvPr>
          <p:cNvSpPr>
            <a:spLocks noGrp="1"/>
          </p:cNvSpPr>
          <p:nvPr>
            <p:ph type="title"/>
          </p:nvPr>
        </p:nvSpPr>
        <p:spPr/>
        <p:txBody>
          <a:bodyPr/>
          <a:lstStyle/>
          <a:p>
            <a:r>
              <a:rPr lang="pt-BR" dirty="0"/>
              <a:t>Velocidade</a:t>
            </a:r>
          </a:p>
        </p:txBody>
      </p:sp>
      <p:pic>
        <p:nvPicPr>
          <p:cNvPr id="5" name="Espaço Reservado para Conteúdo 4">
            <a:extLst>
              <a:ext uri="{FF2B5EF4-FFF2-40B4-BE49-F238E27FC236}">
                <a16:creationId xmlns:a16="http://schemas.microsoft.com/office/drawing/2014/main" id="{2592684C-785C-FACA-7B58-1E03C161C296}"/>
              </a:ext>
            </a:extLst>
          </p:cNvPr>
          <p:cNvPicPr>
            <a:picLocks noGrp="1" noChangeAspect="1"/>
          </p:cNvPicPr>
          <p:nvPr>
            <p:ph idx="1"/>
          </p:nvPr>
        </p:nvPicPr>
        <p:blipFill>
          <a:blip r:embed="rId2"/>
          <a:stretch>
            <a:fillRect/>
          </a:stretch>
        </p:blipFill>
        <p:spPr>
          <a:xfrm>
            <a:off x="1870914" y="1850440"/>
            <a:ext cx="8450172" cy="4054236"/>
          </a:xfrm>
        </p:spPr>
      </p:pic>
    </p:spTree>
    <p:extLst>
      <p:ext uri="{BB962C8B-B14F-4D97-AF65-F5344CB8AC3E}">
        <p14:creationId xmlns:p14="http://schemas.microsoft.com/office/powerpoint/2010/main" val="2716202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31D2D-034C-302A-92E2-368DD696851F}"/>
              </a:ext>
            </a:extLst>
          </p:cNvPr>
          <p:cNvSpPr>
            <a:spLocks noGrp="1"/>
          </p:cNvSpPr>
          <p:nvPr>
            <p:ph type="title"/>
          </p:nvPr>
        </p:nvSpPr>
        <p:spPr/>
        <p:txBody>
          <a:bodyPr/>
          <a:lstStyle/>
          <a:p>
            <a:r>
              <a:rPr lang="pt-BR" dirty="0"/>
              <a:t>Velocidade</a:t>
            </a:r>
          </a:p>
        </p:txBody>
      </p:sp>
      <p:pic>
        <p:nvPicPr>
          <p:cNvPr id="5" name="Espaço Reservado para Conteúdo 4">
            <a:extLst>
              <a:ext uri="{FF2B5EF4-FFF2-40B4-BE49-F238E27FC236}">
                <a16:creationId xmlns:a16="http://schemas.microsoft.com/office/drawing/2014/main" id="{F2DFC4EB-9353-58B2-F918-B210AB07C679}"/>
              </a:ext>
            </a:extLst>
          </p:cNvPr>
          <p:cNvPicPr>
            <a:picLocks noGrp="1" noChangeAspect="1"/>
          </p:cNvPicPr>
          <p:nvPr>
            <p:ph idx="1"/>
          </p:nvPr>
        </p:nvPicPr>
        <p:blipFill>
          <a:blip r:embed="rId2"/>
          <a:stretch>
            <a:fillRect/>
          </a:stretch>
        </p:blipFill>
        <p:spPr>
          <a:xfrm>
            <a:off x="1665816" y="1724735"/>
            <a:ext cx="8860367" cy="3797300"/>
          </a:xfrm>
        </p:spPr>
      </p:pic>
    </p:spTree>
    <p:extLst>
      <p:ext uri="{BB962C8B-B14F-4D97-AF65-F5344CB8AC3E}">
        <p14:creationId xmlns:p14="http://schemas.microsoft.com/office/powerpoint/2010/main" val="77097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EFDDB-7025-B13B-7993-A2B62ED9B0F2}"/>
              </a:ext>
            </a:extLst>
          </p:cNvPr>
          <p:cNvSpPr>
            <a:spLocks noGrp="1"/>
          </p:cNvSpPr>
          <p:nvPr>
            <p:ph type="title"/>
          </p:nvPr>
        </p:nvSpPr>
        <p:spPr/>
        <p:txBody>
          <a:bodyPr/>
          <a:lstStyle/>
          <a:p>
            <a:r>
              <a:rPr lang="pt-BR" dirty="0"/>
              <a:t>Armazenamento</a:t>
            </a:r>
          </a:p>
        </p:txBody>
      </p:sp>
      <p:sp>
        <p:nvSpPr>
          <p:cNvPr id="3" name="Espaço Reservado para Conteúdo 2">
            <a:extLst>
              <a:ext uri="{FF2B5EF4-FFF2-40B4-BE49-F238E27FC236}">
                <a16:creationId xmlns:a16="http://schemas.microsoft.com/office/drawing/2014/main" id="{F832C3E7-4ACA-5D92-C594-686262B3CD8B}"/>
              </a:ext>
            </a:extLst>
          </p:cNvPr>
          <p:cNvSpPr>
            <a:spLocks noGrp="1"/>
          </p:cNvSpPr>
          <p:nvPr>
            <p:ph idx="1"/>
          </p:nvPr>
        </p:nvSpPr>
        <p:spPr/>
        <p:txBody>
          <a:bodyPr/>
          <a:lstStyle/>
          <a:p>
            <a:r>
              <a:rPr lang="pt-BR" dirty="0"/>
              <a:t>Armazenamento é o componente do seu computador que permite que você armazene e acesse dados no longo prazo. Normalmente, o armazenamento vem na forma de uma unidade de estado sólido (SSD) ou um disco rígido (HD).</a:t>
            </a:r>
          </a:p>
          <a:p>
            <a:r>
              <a:rPr lang="pt-BR" dirty="0"/>
              <a:t>Além do HD e o SSD também temos outras maneiras de armazenamento de dados, como: </a:t>
            </a:r>
            <a:r>
              <a:rPr lang="pt-BR" dirty="0" err="1"/>
              <a:t>Pendrive</a:t>
            </a:r>
            <a:r>
              <a:rPr lang="pt-BR" dirty="0"/>
              <a:t>, Mídias óticas, Disquete, entre outros... </a:t>
            </a:r>
          </a:p>
        </p:txBody>
      </p:sp>
    </p:spTree>
    <p:extLst>
      <p:ext uri="{BB962C8B-B14F-4D97-AF65-F5344CB8AC3E}">
        <p14:creationId xmlns:p14="http://schemas.microsoft.com/office/powerpoint/2010/main" val="21170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FD62-41D2-F16E-9A39-E87A8D078140}"/>
              </a:ext>
            </a:extLst>
          </p:cNvPr>
          <p:cNvSpPr>
            <a:spLocks noGrp="1"/>
          </p:cNvSpPr>
          <p:nvPr>
            <p:ph type="title"/>
          </p:nvPr>
        </p:nvSpPr>
        <p:spPr/>
        <p:txBody>
          <a:bodyPr/>
          <a:lstStyle/>
          <a:p>
            <a:r>
              <a:rPr lang="pt-BR" dirty="0"/>
              <a:t>Armazenamento</a:t>
            </a:r>
          </a:p>
        </p:txBody>
      </p:sp>
      <p:pic>
        <p:nvPicPr>
          <p:cNvPr id="5" name="Espaço Reservado para Conteúdo 4">
            <a:extLst>
              <a:ext uri="{FF2B5EF4-FFF2-40B4-BE49-F238E27FC236}">
                <a16:creationId xmlns:a16="http://schemas.microsoft.com/office/drawing/2014/main" id="{B45E5839-C796-5C90-ABCD-C3CAE265C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270" y="2002559"/>
            <a:ext cx="4392084" cy="3294063"/>
          </a:xfrm>
        </p:spPr>
      </p:pic>
      <p:pic>
        <p:nvPicPr>
          <p:cNvPr id="7" name="Imagem 6">
            <a:extLst>
              <a:ext uri="{FF2B5EF4-FFF2-40B4-BE49-F238E27FC236}">
                <a16:creationId xmlns:a16="http://schemas.microsoft.com/office/drawing/2014/main" id="{18198C11-1396-630D-5945-59B11C516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648" y="1708006"/>
            <a:ext cx="3556998" cy="3588616"/>
          </a:xfrm>
          <a:prstGeom prst="rect">
            <a:avLst/>
          </a:prstGeom>
        </p:spPr>
      </p:pic>
    </p:spTree>
    <p:extLst>
      <p:ext uri="{BB962C8B-B14F-4D97-AF65-F5344CB8AC3E}">
        <p14:creationId xmlns:p14="http://schemas.microsoft.com/office/powerpoint/2010/main" val="329366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139C72-8B37-A1DB-38FC-0ED04D6768BD}"/>
              </a:ext>
            </a:extLst>
          </p:cNvPr>
          <p:cNvSpPr>
            <a:spLocks noGrp="1"/>
          </p:cNvSpPr>
          <p:nvPr>
            <p:ph type="title"/>
          </p:nvPr>
        </p:nvSpPr>
        <p:spPr/>
        <p:txBody>
          <a:bodyPr/>
          <a:lstStyle/>
          <a:p>
            <a:r>
              <a:rPr lang="pt-BR" dirty="0"/>
              <a:t>Armazenamento	</a:t>
            </a:r>
          </a:p>
        </p:txBody>
      </p:sp>
      <p:pic>
        <p:nvPicPr>
          <p:cNvPr id="5" name="Espaço Reservado para Conteúdo 4">
            <a:extLst>
              <a:ext uri="{FF2B5EF4-FFF2-40B4-BE49-F238E27FC236}">
                <a16:creationId xmlns:a16="http://schemas.microsoft.com/office/drawing/2014/main" id="{97D0CC6B-DFCD-D46D-0426-C4EC4CBEE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853" y="2157632"/>
            <a:ext cx="3294063" cy="3294063"/>
          </a:xfrm>
        </p:spPr>
      </p:pic>
      <p:pic>
        <p:nvPicPr>
          <p:cNvPr id="7" name="Imagem 6">
            <a:extLst>
              <a:ext uri="{FF2B5EF4-FFF2-40B4-BE49-F238E27FC236}">
                <a16:creationId xmlns:a16="http://schemas.microsoft.com/office/drawing/2014/main" id="{8A20C2C5-ECA4-7885-9B32-A1393E0A6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969" y="2219800"/>
            <a:ext cx="5626731" cy="3169725"/>
          </a:xfrm>
          <a:prstGeom prst="rect">
            <a:avLst/>
          </a:prstGeom>
        </p:spPr>
      </p:pic>
    </p:spTree>
    <p:extLst>
      <p:ext uri="{BB962C8B-B14F-4D97-AF65-F5344CB8AC3E}">
        <p14:creationId xmlns:p14="http://schemas.microsoft.com/office/powerpoint/2010/main" val="188444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3D490-4B8C-6F73-A0A6-0BED485E13C7}"/>
              </a:ext>
            </a:extLst>
          </p:cNvPr>
          <p:cNvSpPr>
            <a:spLocks noGrp="1"/>
          </p:cNvSpPr>
          <p:nvPr>
            <p:ph type="title"/>
          </p:nvPr>
        </p:nvSpPr>
        <p:spPr/>
        <p:txBody>
          <a:bodyPr/>
          <a:lstStyle/>
          <a:p>
            <a:r>
              <a:rPr lang="pt-BR" dirty="0"/>
              <a:t>Capacidade de Armazenamento	</a:t>
            </a:r>
          </a:p>
        </p:txBody>
      </p:sp>
      <p:sp>
        <p:nvSpPr>
          <p:cNvPr id="3" name="Espaço Reservado para Conteúdo 2">
            <a:extLst>
              <a:ext uri="{FF2B5EF4-FFF2-40B4-BE49-F238E27FC236}">
                <a16:creationId xmlns:a16="http://schemas.microsoft.com/office/drawing/2014/main" id="{D27B211D-69E1-FC87-CAB6-A571103FE071}"/>
              </a:ext>
            </a:extLst>
          </p:cNvPr>
          <p:cNvSpPr>
            <a:spLocks noGrp="1"/>
          </p:cNvSpPr>
          <p:nvPr>
            <p:ph idx="1"/>
          </p:nvPr>
        </p:nvSpPr>
        <p:spPr/>
        <p:txBody>
          <a:bodyPr/>
          <a:lstStyle/>
          <a:p>
            <a:r>
              <a:rPr lang="pt-BR" dirty="0"/>
              <a:t>O que é capacidade de armazenamento?</a:t>
            </a:r>
          </a:p>
          <a:p>
            <a:pPr lvl="1"/>
            <a:r>
              <a:rPr lang="pt-BR" dirty="0"/>
              <a:t>A capacidade de armazenamento é a sua característica que especifica a quantidade máxima de informação que pode conter.</a:t>
            </a:r>
          </a:p>
          <a:p>
            <a:pPr lvl="1"/>
            <a:endParaRPr lang="pt-BR" dirty="0"/>
          </a:p>
          <a:p>
            <a:pPr lvl="1"/>
            <a:r>
              <a:rPr lang="pt-BR" dirty="0" err="1"/>
              <a:t>Ex</a:t>
            </a:r>
            <a:r>
              <a:rPr lang="pt-BR" dirty="0"/>
              <a:t>: Disquete = 1.44mb</a:t>
            </a:r>
          </a:p>
          <a:p>
            <a:pPr lvl="1"/>
            <a:r>
              <a:rPr lang="pt-BR" dirty="0"/>
              <a:t>CD = 650 à 800 </a:t>
            </a:r>
            <a:r>
              <a:rPr lang="pt-BR" dirty="0" err="1"/>
              <a:t>mb</a:t>
            </a:r>
            <a:endParaRPr lang="pt-BR" dirty="0"/>
          </a:p>
          <a:p>
            <a:pPr lvl="1"/>
            <a:r>
              <a:rPr lang="pt-BR" dirty="0"/>
              <a:t>DVD = 4,7gb à 8,4gb</a:t>
            </a:r>
          </a:p>
          <a:p>
            <a:pPr lvl="1"/>
            <a:r>
              <a:rPr lang="pt-BR" dirty="0"/>
              <a:t>HD e SSD = capacidade &gt; 1tb</a:t>
            </a:r>
          </a:p>
        </p:txBody>
      </p:sp>
    </p:spTree>
    <p:extLst>
      <p:ext uri="{BB962C8B-B14F-4D97-AF65-F5344CB8AC3E}">
        <p14:creationId xmlns:p14="http://schemas.microsoft.com/office/powerpoint/2010/main" val="230682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6B923-ABD4-F4AB-2E13-9BF7742A105D}"/>
              </a:ext>
            </a:extLst>
          </p:cNvPr>
          <p:cNvSpPr>
            <a:spLocks noGrp="1"/>
          </p:cNvSpPr>
          <p:nvPr>
            <p:ph type="title"/>
          </p:nvPr>
        </p:nvSpPr>
        <p:spPr/>
        <p:txBody>
          <a:bodyPr/>
          <a:lstStyle/>
          <a:p>
            <a:r>
              <a:rPr lang="pt-BR" dirty="0"/>
              <a:t>Armazenamento</a:t>
            </a:r>
          </a:p>
        </p:txBody>
      </p:sp>
      <p:pic>
        <p:nvPicPr>
          <p:cNvPr id="1026" name="Picture 2" descr="Qual a diferença entre HD, SSD e SSD M.2 NVMe no PC? Teste prático –  TecnoArt Hardware">
            <a:extLst>
              <a:ext uri="{FF2B5EF4-FFF2-40B4-BE49-F238E27FC236}">
                <a16:creationId xmlns:a16="http://schemas.microsoft.com/office/drawing/2014/main" id="{7B50852F-E3BF-8950-A806-55322DCFA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50" y="1579656"/>
            <a:ext cx="7962314" cy="447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5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90C92-754D-E59D-D1EA-1647F3408F14}"/>
              </a:ext>
            </a:extLst>
          </p:cNvPr>
          <p:cNvSpPr>
            <a:spLocks noGrp="1"/>
          </p:cNvSpPr>
          <p:nvPr>
            <p:ph type="title"/>
          </p:nvPr>
        </p:nvSpPr>
        <p:spPr/>
        <p:txBody>
          <a:bodyPr/>
          <a:lstStyle/>
          <a:p>
            <a:r>
              <a:rPr lang="pt-BR" dirty="0"/>
              <a:t>BIT (b) e Byte (B)</a:t>
            </a:r>
          </a:p>
        </p:txBody>
      </p:sp>
      <p:sp>
        <p:nvSpPr>
          <p:cNvPr id="3" name="Espaço Reservado para Conteúdo 2">
            <a:extLst>
              <a:ext uri="{FF2B5EF4-FFF2-40B4-BE49-F238E27FC236}">
                <a16:creationId xmlns:a16="http://schemas.microsoft.com/office/drawing/2014/main" id="{09404502-091A-6BFB-AE79-6B76FFAAF291}"/>
              </a:ext>
            </a:extLst>
          </p:cNvPr>
          <p:cNvSpPr>
            <a:spLocks noGrp="1"/>
          </p:cNvSpPr>
          <p:nvPr>
            <p:ph idx="1"/>
          </p:nvPr>
        </p:nvSpPr>
        <p:spPr>
          <a:xfrm>
            <a:off x="1130270" y="1617785"/>
            <a:ext cx="9758124" cy="3848560"/>
          </a:xfrm>
        </p:spPr>
        <p:txBody>
          <a:bodyPr>
            <a:normAutofit fontScale="92500" lnSpcReduction="10000"/>
          </a:bodyPr>
          <a:lstStyle/>
          <a:p>
            <a:r>
              <a:rPr lang="pt-BR" dirty="0"/>
              <a:t>Bit (b) e byte (B) são as menores unidades de medida de dados na computação. Eles são usados para representar arquiteturas de processadores, quantidades de memória, velocidades de conexão, tamanhos de chaves criptográficas, entre outras aplicações.</a:t>
            </a:r>
          </a:p>
          <a:p>
            <a:r>
              <a:rPr lang="pt-BR" b="1" dirty="0"/>
              <a:t>Bit</a:t>
            </a:r>
            <a:r>
              <a:rPr lang="pt-BR" dirty="0"/>
              <a:t> é uma abreviação de </a:t>
            </a:r>
            <a:r>
              <a:rPr lang="pt-BR" dirty="0" err="1"/>
              <a:t>binary</a:t>
            </a:r>
            <a:r>
              <a:rPr lang="pt-BR" dirty="0"/>
              <a:t> </a:t>
            </a:r>
            <a:r>
              <a:rPr lang="pt-BR" dirty="0" err="1"/>
              <a:t>digit</a:t>
            </a:r>
            <a:r>
              <a:rPr lang="pt-BR" dirty="0"/>
              <a:t> (dígito binário). É a menor unidade de informação em sistemas digitais e pode ter apenas dois valores possíveis (0 ou 1). Sua sigla é o “b” minúsculo.</a:t>
            </a:r>
          </a:p>
          <a:p>
            <a:r>
              <a:rPr lang="pt-BR" b="1" dirty="0"/>
              <a:t>Byte</a:t>
            </a:r>
            <a:r>
              <a:rPr lang="pt-BR" dirty="0"/>
              <a:t> é um conjunto de 8 bits de dados. É a unidade básica para representar caracteres, como letras e números. Como um único byte conta com 28 combinações de bits, pode representar até 256 símbolos diferentes. Sua sigla é o “B” maiúsculo.</a:t>
            </a:r>
          </a:p>
        </p:txBody>
      </p:sp>
    </p:spTree>
    <p:extLst>
      <p:ext uri="{BB962C8B-B14F-4D97-AF65-F5344CB8AC3E}">
        <p14:creationId xmlns:p14="http://schemas.microsoft.com/office/powerpoint/2010/main" val="250526463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i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347</TotalTime>
  <Words>1121</Words>
  <Application>Microsoft Office PowerPoint</Application>
  <PresentationFormat>Widescreen</PresentationFormat>
  <Paragraphs>99</Paragraphs>
  <Slides>33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33</vt:i4>
      </vt:variant>
    </vt:vector>
  </HeadingPairs>
  <TitlesOfParts>
    <vt:vector size="36" baseType="lpstr">
      <vt:lpstr>Arial</vt:lpstr>
      <vt:lpstr>Century Gothic</vt:lpstr>
      <vt:lpstr>Galeria</vt:lpstr>
      <vt:lpstr>Unidades de Medida </vt:lpstr>
      <vt:lpstr>Unidades de Medida </vt:lpstr>
      <vt:lpstr>Armazenamento</vt:lpstr>
      <vt:lpstr>Armazenamento</vt:lpstr>
      <vt:lpstr>Armazenamento</vt:lpstr>
      <vt:lpstr>Armazenamento </vt:lpstr>
      <vt:lpstr>Capacidade de Armazenamento </vt:lpstr>
      <vt:lpstr>Armazenamento</vt:lpstr>
      <vt:lpstr>BIT (b) e Byte (B)</vt:lpstr>
      <vt:lpstr>Múltiplos</vt:lpstr>
      <vt:lpstr>Múltiplos </vt:lpstr>
      <vt:lpstr>Decimais e Binários </vt:lpstr>
      <vt:lpstr>Decimais e Binários</vt:lpstr>
      <vt:lpstr>Sistema Binário</vt:lpstr>
      <vt:lpstr>Conversão</vt:lpstr>
      <vt:lpstr>Conversão</vt:lpstr>
      <vt:lpstr>Conversão</vt:lpstr>
      <vt:lpstr>Conversão de Binário para Decimal</vt:lpstr>
      <vt:lpstr>Conversão de Binário para Decimal</vt:lpstr>
      <vt:lpstr>Conversão de Binário para Decimal</vt:lpstr>
      <vt:lpstr>Resolução </vt:lpstr>
      <vt:lpstr>Resolução </vt:lpstr>
      <vt:lpstr>Resolução </vt:lpstr>
      <vt:lpstr>Proporção de Tela </vt:lpstr>
      <vt:lpstr>Proporção de tela </vt:lpstr>
      <vt:lpstr>Proporção de tela</vt:lpstr>
      <vt:lpstr>Velocidade</vt:lpstr>
      <vt:lpstr>Velocidade </vt:lpstr>
      <vt:lpstr>Velocidade </vt:lpstr>
      <vt:lpstr>Velocidade</vt:lpstr>
      <vt:lpstr>Velocidade </vt:lpstr>
      <vt:lpstr>Velocidade</vt:lpstr>
      <vt:lpstr>Velocidade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Unidades de Medida </dc:title>
  <dc:creator>Luis Fernando Spoljaric</dc:creator>
  <cp:lastModifiedBy>Luis Fernando Spoljaric</cp:lastModifiedBy>
  <cp:revision>7</cp:revision>
  <dcterms:created xsi:type="dcterms:W3CDTF">2024-04-03T21:48:31Z</dcterms:created>
  <dcterms:modified xsi:type="dcterms:W3CDTF">2024-04-04T17:51:05Z</dcterms:modified>
</cp:coreProperties>
</file>