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57" r:id="rId5"/>
    <p:sldId id="275" r:id="rId6"/>
    <p:sldId id="276" r:id="rId7"/>
    <p:sldId id="277" r:id="rId8"/>
    <p:sldId id="278" r:id="rId9"/>
    <p:sldId id="262" r:id="rId10"/>
    <p:sldId id="266" r:id="rId11"/>
    <p:sldId id="273" r:id="rId12"/>
    <p:sldId id="279" r:id="rId13"/>
    <p:sldId id="280" r:id="rId14"/>
    <p:sldId id="281" r:id="rId15"/>
    <p:sldId id="263" r:id="rId16"/>
    <p:sldId id="264" r:id="rId17"/>
    <p:sldId id="268" r:id="rId18"/>
    <p:sldId id="267" r:id="rId19"/>
    <p:sldId id="269" r:id="rId20"/>
    <p:sldId id="270" r:id="rId21"/>
    <p:sldId id="271" r:id="rId22"/>
    <p:sldId id="274"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501"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286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39368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800356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6731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79877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3" name="Date Placeholder 2"/>
          <p:cNvSpPr>
            <a:spLocks noGrp="1"/>
          </p:cNvSpPr>
          <p:nvPr>
            <p:ph type="dt" sz="half" idx="10"/>
          </p:nvPr>
        </p:nvSpPr>
        <p:spPr/>
        <p:txBody>
          <a:bodyPr/>
          <a:lstStyle/>
          <a:p>
            <a:fld id="{709AE254-0864-42E5-8DE5-95E73B93F345}"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65885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3" name="Date Placeholder 2"/>
          <p:cNvSpPr>
            <a:spLocks noGrp="1"/>
          </p:cNvSpPr>
          <p:nvPr>
            <p:ph type="dt" sz="half" idx="10"/>
          </p:nvPr>
        </p:nvSpPr>
        <p:spPr/>
        <p:txBody>
          <a:bodyPr/>
          <a:lstStyle/>
          <a:p>
            <a:fld id="{709AE254-0864-42E5-8DE5-95E73B93F345}"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11261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72388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2706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0559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8832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38889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09AE254-0864-42E5-8DE5-95E73B93F345}" type="datetimeFigureOut">
              <a:rPr lang="pt-BR" smtClean="0"/>
              <a:t>03/05/2024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203981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09AE254-0864-42E5-8DE5-95E73B93F345}"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44859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E254-0864-42E5-8DE5-95E73B93F345}" type="datetimeFigureOut">
              <a:rPr lang="pt-BR" smtClean="0"/>
              <a:t>03/05/2024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363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98000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297537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9AE254-0864-42E5-8DE5-95E73B93F345}" type="datetimeFigureOut">
              <a:rPr lang="pt-BR" smtClean="0"/>
              <a:t>03/05/2024</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442A73-C1D1-4173-A1B1-12A5ABBF976D}" type="slidenum">
              <a:rPr lang="pt-BR" smtClean="0"/>
              <a:t>‹nº›</a:t>
            </a:fld>
            <a:endParaRPr lang="pt-BR"/>
          </a:p>
        </p:txBody>
      </p:sp>
    </p:spTree>
    <p:extLst>
      <p:ext uri="{BB962C8B-B14F-4D97-AF65-F5344CB8AC3E}">
        <p14:creationId xmlns:p14="http://schemas.microsoft.com/office/powerpoint/2010/main" val="14336931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214438"/>
            <a:ext cx="9802958" cy="2387600"/>
          </a:xfrm>
        </p:spPr>
        <p:txBody>
          <a:bodyPr>
            <a:normAutofit/>
          </a:bodyPr>
          <a:lstStyle/>
          <a:p>
            <a:r>
              <a:rPr lang="pt-BR" sz="6000" b="1" dirty="0">
                <a:solidFill>
                  <a:srgbClr val="FF0000"/>
                </a:solidFill>
                <a:latin typeface="Adobe Gothic Std B" panose="020B0800000000000000" pitchFamily="34" charset="-128"/>
                <a:ea typeface="Adobe Gothic Std B" panose="020B0800000000000000" pitchFamily="34" charset="-128"/>
              </a:rPr>
              <a:t>Power BI</a:t>
            </a:r>
          </a:p>
        </p:txBody>
      </p:sp>
      <p:sp>
        <p:nvSpPr>
          <p:cNvPr id="3" name="Subtítulo 2"/>
          <p:cNvSpPr>
            <a:spLocks noGrp="1"/>
          </p:cNvSpPr>
          <p:nvPr>
            <p:ph type="subTitle" idx="1"/>
          </p:nvPr>
        </p:nvSpPr>
        <p:spPr/>
        <p:txBody>
          <a:bodyPr/>
          <a:lstStyle/>
          <a:p>
            <a:r>
              <a:rPr lang="pt-BR" dirty="0"/>
              <a:t>Prof. Luís Fernando</a:t>
            </a:r>
          </a:p>
          <a:p>
            <a:r>
              <a:rPr lang="pt-BR" dirty="0"/>
              <a:t>Senai jaguariúna/sp</a:t>
            </a:r>
          </a:p>
        </p:txBody>
      </p:sp>
    </p:spTree>
    <p:extLst>
      <p:ext uri="{BB962C8B-B14F-4D97-AF65-F5344CB8AC3E}">
        <p14:creationId xmlns:p14="http://schemas.microsoft.com/office/powerpoint/2010/main" val="12392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E5C4D-B0C4-C40A-3125-AD84F1E6D1BB}"/>
              </a:ext>
            </a:extLst>
          </p:cNvPr>
          <p:cNvSpPr>
            <a:spLocks noGrp="1"/>
          </p:cNvSpPr>
          <p:nvPr>
            <p:ph type="title"/>
          </p:nvPr>
        </p:nvSpPr>
        <p:spPr/>
        <p:txBody>
          <a:bodyPr/>
          <a:lstStyle/>
          <a:p>
            <a:pPr algn="ctr"/>
            <a:r>
              <a:rPr lang="pt-BR" b="1" dirty="0">
                <a:solidFill>
                  <a:srgbClr val="FF0000"/>
                </a:solidFill>
              </a:rPr>
              <a:t>Principais Características </a:t>
            </a:r>
            <a:endParaRPr lang="pt-BR" dirty="0"/>
          </a:p>
        </p:txBody>
      </p:sp>
      <p:sp>
        <p:nvSpPr>
          <p:cNvPr id="3" name="Espaço Reservado para Conteúdo 2">
            <a:extLst>
              <a:ext uri="{FF2B5EF4-FFF2-40B4-BE49-F238E27FC236}">
                <a16:creationId xmlns:a16="http://schemas.microsoft.com/office/drawing/2014/main" id="{5FD56695-BE23-21B2-1EC9-89AEA5EF3933}"/>
              </a:ext>
            </a:extLst>
          </p:cNvPr>
          <p:cNvSpPr>
            <a:spLocks noGrp="1"/>
          </p:cNvSpPr>
          <p:nvPr>
            <p:ph idx="1"/>
          </p:nvPr>
        </p:nvSpPr>
        <p:spPr/>
        <p:txBody>
          <a:bodyPr>
            <a:normAutofit fontScale="62500" lnSpcReduction="20000"/>
          </a:bodyPr>
          <a:lstStyle/>
          <a:p>
            <a:pPr algn="l"/>
            <a:r>
              <a:rPr lang="pt-BR" sz="3400" b="1" i="0" dirty="0">
                <a:solidFill>
                  <a:srgbClr val="FF0000"/>
                </a:solidFill>
                <a:effectLst/>
                <a:latin typeface="Tw Cen MT (Corpo)"/>
              </a:rPr>
              <a:t>Análises Avançadas</a:t>
            </a:r>
            <a:r>
              <a:rPr lang="pt-BR" sz="3400" b="0" i="0" dirty="0">
                <a:solidFill>
                  <a:srgbClr val="4D4C4C"/>
                </a:solidFill>
                <a:effectLst/>
                <a:latin typeface="Tw Cen MT (Corpo)"/>
              </a:rPr>
              <a:t>: Permite a criação de análises avançadas, incluindo cálculos DAX (Data </a:t>
            </a:r>
            <a:r>
              <a:rPr lang="pt-BR" sz="3400" b="0" i="0" dirty="0" err="1">
                <a:solidFill>
                  <a:srgbClr val="4D4C4C"/>
                </a:solidFill>
                <a:effectLst/>
                <a:latin typeface="Tw Cen MT (Corpo)"/>
              </a:rPr>
              <a:t>Analysis</a:t>
            </a:r>
            <a:r>
              <a:rPr lang="pt-BR" sz="3400" b="0" i="0" dirty="0">
                <a:solidFill>
                  <a:srgbClr val="4D4C4C"/>
                </a:solidFill>
                <a:effectLst/>
                <a:latin typeface="Tw Cen MT (Corpo)"/>
              </a:rPr>
              <a:t> </a:t>
            </a:r>
            <a:r>
              <a:rPr lang="pt-BR" sz="3400" b="0" i="0" dirty="0" err="1">
                <a:solidFill>
                  <a:srgbClr val="4D4C4C"/>
                </a:solidFill>
                <a:effectLst/>
                <a:latin typeface="Tw Cen MT (Corpo)"/>
              </a:rPr>
              <a:t>Expressions</a:t>
            </a:r>
            <a:r>
              <a:rPr lang="pt-BR" sz="3400" b="0" i="0" dirty="0">
                <a:solidFill>
                  <a:srgbClr val="4D4C4C"/>
                </a:solidFill>
                <a:effectLst/>
                <a:latin typeface="Tw Cen MT (Corpo)"/>
              </a:rPr>
              <a:t>) para métricas personalizadas e medidas.</a:t>
            </a:r>
          </a:p>
          <a:p>
            <a:pPr algn="l"/>
            <a:endParaRPr lang="pt-BR" sz="3400" b="0" i="0" dirty="0">
              <a:solidFill>
                <a:srgbClr val="4D4C4C"/>
              </a:solidFill>
              <a:effectLst/>
              <a:latin typeface="Tw Cen MT (Corpo)"/>
            </a:endParaRPr>
          </a:p>
          <a:p>
            <a:pPr algn="l"/>
            <a:r>
              <a:rPr lang="pt-BR" sz="3400" b="1" i="0" dirty="0">
                <a:solidFill>
                  <a:srgbClr val="FF0000"/>
                </a:solidFill>
                <a:effectLst/>
                <a:latin typeface="Tw Cen MT (Corpo)"/>
              </a:rPr>
              <a:t>Publicação e Compartilhamento</a:t>
            </a:r>
            <a:r>
              <a:rPr lang="pt-BR" sz="3400" b="0" i="0" dirty="0">
                <a:solidFill>
                  <a:srgbClr val="4D4C4C"/>
                </a:solidFill>
                <a:effectLst/>
                <a:latin typeface="Tw Cen MT (Corpo)"/>
              </a:rPr>
              <a:t>: Possibilita publicar e compartilhar relatórios e painéis com outros usuários na nuvem do Power BI, facilitando a colaboração e a distribuição de insights.</a:t>
            </a:r>
          </a:p>
          <a:p>
            <a:pPr algn="l"/>
            <a:endParaRPr lang="pt-BR" sz="3400" b="0" i="0" dirty="0">
              <a:solidFill>
                <a:srgbClr val="4D4C4C"/>
              </a:solidFill>
              <a:effectLst/>
              <a:latin typeface="Tw Cen MT (Corpo)"/>
            </a:endParaRPr>
          </a:p>
          <a:p>
            <a:pPr algn="l"/>
            <a:r>
              <a:rPr lang="pt-BR" sz="3400" b="1" i="0" dirty="0">
                <a:solidFill>
                  <a:srgbClr val="FF0000"/>
                </a:solidFill>
                <a:effectLst/>
                <a:latin typeface="Tw Cen MT (Corpo)"/>
              </a:rPr>
              <a:t>Integração com Outras Ferramentas: </a:t>
            </a:r>
            <a:r>
              <a:rPr lang="pt-BR" sz="3400" b="0" i="0" dirty="0">
                <a:solidFill>
                  <a:srgbClr val="4D4C4C"/>
                </a:solidFill>
                <a:effectLst/>
                <a:latin typeface="Tw Cen MT (Corpo)"/>
              </a:rPr>
              <a:t>Integra-se perfeitamente com outras ferramentas e serviços da Microsoft, como o Excel, o Azure e o Office 365.</a:t>
            </a:r>
            <a:endParaRPr lang="pt-BR" sz="3400" dirty="0">
              <a:latin typeface="Tw Cen MT (Corpo)"/>
            </a:endParaRPr>
          </a:p>
          <a:p>
            <a:endParaRPr lang="pt-BR" dirty="0">
              <a:latin typeface="Tw Cen MT (Corpo)"/>
            </a:endParaRPr>
          </a:p>
        </p:txBody>
      </p:sp>
    </p:spTree>
    <p:extLst>
      <p:ext uri="{BB962C8B-B14F-4D97-AF65-F5344CB8AC3E}">
        <p14:creationId xmlns:p14="http://schemas.microsoft.com/office/powerpoint/2010/main" val="4554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E439-F342-8771-79C6-BCAF02B6D3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6509F6-323E-87AE-98EA-4EC68AEDE38C}"/>
              </a:ext>
            </a:extLst>
          </p:cNvPr>
          <p:cNvSpPr>
            <a:spLocks noGrp="1"/>
          </p:cNvSpPr>
          <p:nvPr>
            <p:ph type="title"/>
          </p:nvPr>
        </p:nvSpPr>
        <p:spPr/>
        <p:txBody>
          <a:bodyPr/>
          <a:lstStyle/>
          <a:p>
            <a:pPr algn="ctr"/>
            <a:r>
              <a:rPr lang="pt-BR" b="1" dirty="0">
                <a:solidFill>
                  <a:srgbClr val="FF0000"/>
                </a:solidFill>
              </a:rPr>
              <a:t>DATA WAREHOUSE</a:t>
            </a:r>
          </a:p>
        </p:txBody>
      </p:sp>
      <p:sp>
        <p:nvSpPr>
          <p:cNvPr id="3" name="Espaço Reservado para Conteúdo 2">
            <a:extLst>
              <a:ext uri="{FF2B5EF4-FFF2-40B4-BE49-F238E27FC236}">
                <a16:creationId xmlns:a16="http://schemas.microsoft.com/office/drawing/2014/main" id="{53395112-5B64-6C79-14CA-9EC4B0BA3C60}"/>
              </a:ext>
            </a:extLst>
          </p:cNvPr>
          <p:cNvSpPr>
            <a:spLocks noGrp="1"/>
          </p:cNvSpPr>
          <p:nvPr>
            <p:ph idx="1"/>
          </p:nvPr>
        </p:nvSpPr>
        <p:spPr>
          <a:xfrm>
            <a:off x="1141412" y="1883120"/>
            <a:ext cx="9905999" cy="4356361"/>
          </a:xfrm>
        </p:spPr>
        <p:txBody>
          <a:bodyPr>
            <a:normAutofit/>
          </a:bodyPr>
          <a:lstStyle/>
          <a:p>
            <a:pPr algn="l"/>
            <a:r>
              <a:rPr lang="pt-BR" i="0" dirty="0">
                <a:effectLst/>
                <a:latin typeface="Tw Cen MT (Corpo)"/>
              </a:rPr>
              <a:t>Um </a:t>
            </a:r>
            <a:r>
              <a:rPr lang="pt-BR" i="0" dirty="0">
                <a:solidFill>
                  <a:srgbClr val="FF0000"/>
                </a:solidFill>
                <a:effectLst/>
                <a:latin typeface="Tw Cen MT (Corpo)"/>
              </a:rPr>
              <a:t>Data Warehouse </a:t>
            </a:r>
            <a:r>
              <a:rPr lang="pt-BR" i="0" dirty="0">
                <a:effectLst/>
                <a:latin typeface="Tw Cen MT (Corpo)"/>
              </a:rPr>
              <a:t>(ou armazém de dados, em português) é um sistema de armazenamento de dados projetado para coletar, armazenar, organizar e consolidar grandes volumes de dados de diferentes fontes, a fim de facilitar a análise e a geração de relatórios para tomada de decisões. É uma parte fundamental da infraestrutura de Business </a:t>
            </a:r>
            <a:r>
              <a:rPr lang="pt-BR" i="0" dirty="0" err="1">
                <a:effectLst/>
                <a:latin typeface="Tw Cen MT (Corpo)"/>
              </a:rPr>
              <a:t>Intelligence</a:t>
            </a:r>
            <a:r>
              <a:rPr lang="pt-BR" i="0" dirty="0">
                <a:effectLst/>
                <a:latin typeface="Tw Cen MT (Corpo)"/>
              </a:rPr>
              <a:t> (BI) de uma organização.</a:t>
            </a:r>
            <a:endParaRPr lang="pt-BR" dirty="0">
              <a:latin typeface="Tw Cen MT (Corpo)"/>
            </a:endParaRPr>
          </a:p>
        </p:txBody>
      </p:sp>
    </p:spTree>
    <p:extLst>
      <p:ext uri="{BB962C8B-B14F-4D97-AF65-F5344CB8AC3E}">
        <p14:creationId xmlns:p14="http://schemas.microsoft.com/office/powerpoint/2010/main" val="32125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4F928-BEC4-DB63-B914-01538762696D}"/>
              </a:ext>
            </a:extLst>
          </p:cNvPr>
          <p:cNvSpPr>
            <a:spLocks noGrp="1"/>
          </p:cNvSpPr>
          <p:nvPr>
            <p:ph type="title"/>
          </p:nvPr>
        </p:nvSpPr>
        <p:spPr/>
        <p:txBody>
          <a:bodyPr/>
          <a:lstStyle/>
          <a:p>
            <a:pPr algn="ctr"/>
            <a:r>
              <a:rPr lang="pt-BR" b="1" dirty="0">
                <a:solidFill>
                  <a:srgbClr val="FF0000"/>
                </a:solidFill>
              </a:rPr>
              <a:t>ETL (</a:t>
            </a:r>
            <a:r>
              <a:rPr lang="pt-BR" b="1" i="0" dirty="0" err="1">
                <a:solidFill>
                  <a:srgbClr val="FF0000"/>
                </a:solidFill>
                <a:effectLst/>
                <a:highlight>
                  <a:srgbClr val="FFFFFF"/>
                </a:highlight>
                <a:latin typeface="Söhne"/>
              </a:rPr>
              <a:t>Extract</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Transform</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Load</a:t>
            </a:r>
            <a:r>
              <a:rPr lang="pt-BR" b="1" i="0" dirty="0">
                <a:solidFill>
                  <a:srgbClr val="FF0000"/>
                </a:solidFill>
                <a:effectLst/>
                <a:highlight>
                  <a:srgbClr val="FFFFFF"/>
                </a:highlight>
                <a:latin typeface="Söhne"/>
              </a:rPr>
              <a:t>)</a:t>
            </a:r>
            <a:endParaRPr lang="pt-BR" b="1" dirty="0">
              <a:solidFill>
                <a:srgbClr val="FF0000"/>
              </a:solidFill>
            </a:endParaRPr>
          </a:p>
        </p:txBody>
      </p:sp>
      <p:sp>
        <p:nvSpPr>
          <p:cNvPr id="3" name="Espaço Reservado para Conteúdo 2">
            <a:extLst>
              <a:ext uri="{FF2B5EF4-FFF2-40B4-BE49-F238E27FC236}">
                <a16:creationId xmlns:a16="http://schemas.microsoft.com/office/drawing/2014/main" id="{1AEAC2B4-E4CF-F22C-847D-16291E46EC92}"/>
              </a:ext>
            </a:extLst>
          </p:cNvPr>
          <p:cNvSpPr>
            <a:spLocks noGrp="1"/>
          </p:cNvSpPr>
          <p:nvPr>
            <p:ph idx="1"/>
          </p:nvPr>
        </p:nvSpPr>
        <p:spPr/>
        <p:txBody>
          <a:bodyPr/>
          <a:lstStyle/>
          <a:p>
            <a:r>
              <a:rPr lang="pt-BR" b="1" dirty="0">
                <a:solidFill>
                  <a:srgbClr val="FF0000"/>
                </a:solidFill>
              </a:rPr>
              <a:t>Extração (</a:t>
            </a:r>
            <a:r>
              <a:rPr lang="pt-BR" b="1" dirty="0" err="1">
                <a:solidFill>
                  <a:srgbClr val="FF0000"/>
                </a:solidFill>
              </a:rPr>
              <a:t>Extract</a:t>
            </a:r>
            <a:r>
              <a:rPr lang="pt-BR" b="1" dirty="0">
                <a:solidFill>
                  <a:srgbClr val="FF0000"/>
                </a:solidFill>
              </a:rPr>
              <a:t>): </a:t>
            </a:r>
            <a:r>
              <a:rPr lang="pt-BR" dirty="0"/>
              <a:t>Nesta etapa, os dados são coletados e extraídos de várias fontes de dados, que podem incluir bancos de dados relacionais, planilhas, arquivos de texto, sistemas de CRM (Gestão de relacionamento com o cliente), sistemas ERP, fontes de dados na nuvem, entre outros. A extração pode envolver a leitura direta dos dados das fontes ou a replicação dos dados para um local intermediário.</a:t>
            </a:r>
          </a:p>
        </p:txBody>
      </p:sp>
    </p:spTree>
    <p:extLst>
      <p:ext uri="{BB962C8B-B14F-4D97-AF65-F5344CB8AC3E}">
        <p14:creationId xmlns:p14="http://schemas.microsoft.com/office/powerpoint/2010/main" val="384249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0F4B5-B849-2C4A-6996-B6B7A94F1392}"/>
              </a:ext>
            </a:extLst>
          </p:cNvPr>
          <p:cNvSpPr>
            <a:spLocks noGrp="1"/>
          </p:cNvSpPr>
          <p:nvPr>
            <p:ph type="title"/>
          </p:nvPr>
        </p:nvSpPr>
        <p:spPr/>
        <p:txBody>
          <a:bodyPr/>
          <a:lstStyle/>
          <a:p>
            <a:pPr algn="ctr"/>
            <a:r>
              <a:rPr lang="pt-BR" b="1" dirty="0">
                <a:solidFill>
                  <a:srgbClr val="FF0000"/>
                </a:solidFill>
              </a:rPr>
              <a:t>ETL (</a:t>
            </a:r>
            <a:r>
              <a:rPr lang="pt-BR" b="1" i="0" dirty="0" err="1">
                <a:solidFill>
                  <a:srgbClr val="FF0000"/>
                </a:solidFill>
                <a:effectLst/>
                <a:highlight>
                  <a:srgbClr val="FFFFFF"/>
                </a:highlight>
                <a:latin typeface="Söhne"/>
              </a:rPr>
              <a:t>Extract</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Transform</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Load</a:t>
            </a:r>
            <a:r>
              <a:rPr lang="pt-BR" b="1" i="0" dirty="0">
                <a:solidFill>
                  <a:srgbClr val="FF0000"/>
                </a:solidFill>
                <a:effectLst/>
                <a:highlight>
                  <a:srgbClr val="FFFFFF"/>
                </a:highlight>
                <a:latin typeface="Söhne"/>
              </a:rPr>
              <a:t>)</a:t>
            </a:r>
            <a:endParaRPr lang="pt-BR" dirty="0"/>
          </a:p>
        </p:txBody>
      </p:sp>
      <p:sp>
        <p:nvSpPr>
          <p:cNvPr id="3" name="Espaço Reservado para Conteúdo 2">
            <a:extLst>
              <a:ext uri="{FF2B5EF4-FFF2-40B4-BE49-F238E27FC236}">
                <a16:creationId xmlns:a16="http://schemas.microsoft.com/office/drawing/2014/main" id="{1A415D6E-C656-AAAB-E652-3D1FD4B3AA07}"/>
              </a:ext>
            </a:extLst>
          </p:cNvPr>
          <p:cNvSpPr>
            <a:spLocks noGrp="1"/>
          </p:cNvSpPr>
          <p:nvPr>
            <p:ph idx="1"/>
          </p:nvPr>
        </p:nvSpPr>
        <p:spPr/>
        <p:txBody>
          <a:bodyPr/>
          <a:lstStyle/>
          <a:p>
            <a:r>
              <a:rPr lang="pt-BR" b="1" dirty="0">
                <a:solidFill>
                  <a:srgbClr val="FF0000"/>
                </a:solidFill>
              </a:rPr>
              <a:t>Transformação (</a:t>
            </a:r>
            <a:r>
              <a:rPr lang="pt-BR" b="1" dirty="0" err="1">
                <a:solidFill>
                  <a:srgbClr val="FF0000"/>
                </a:solidFill>
              </a:rPr>
              <a:t>Transform</a:t>
            </a:r>
            <a:r>
              <a:rPr lang="pt-BR" b="1" dirty="0">
                <a:solidFill>
                  <a:srgbClr val="FF0000"/>
                </a:solidFill>
              </a:rPr>
              <a:t>): </a:t>
            </a:r>
            <a:r>
              <a:rPr lang="pt-BR" dirty="0"/>
              <a:t>Após a extração dos dados, eles passam por uma série de transformações para limpeza, formatação e enriquecimento. Durante esta etapa, os dados podem ser filtrados, normalizados, agregados, enriquecidos com dados de outras fontes e até mesmo combinados para criar novos conjuntos de dados. O objetivo principal da transformação é garantir que os dados sejam consistentes, precisos e relevantes para a análise.</a:t>
            </a:r>
          </a:p>
        </p:txBody>
      </p:sp>
    </p:spTree>
    <p:extLst>
      <p:ext uri="{BB962C8B-B14F-4D97-AF65-F5344CB8AC3E}">
        <p14:creationId xmlns:p14="http://schemas.microsoft.com/office/powerpoint/2010/main" val="327262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0C9E7-CB8A-5A10-9DC7-AF3DEDE10FE3}"/>
              </a:ext>
            </a:extLst>
          </p:cNvPr>
          <p:cNvSpPr>
            <a:spLocks noGrp="1"/>
          </p:cNvSpPr>
          <p:nvPr>
            <p:ph type="title"/>
          </p:nvPr>
        </p:nvSpPr>
        <p:spPr/>
        <p:txBody>
          <a:bodyPr/>
          <a:lstStyle/>
          <a:p>
            <a:pPr algn="ctr"/>
            <a:r>
              <a:rPr lang="pt-BR" b="1" dirty="0">
                <a:solidFill>
                  <a:srgbClr val="FF0000"/>
                </a:solidFill>
              </a:rPr>
              <a:t>ETL (</a:t>
            </a:r>
            <a:r>
              <a:rPr lang="pt-BR" b="1" i="0" dirty="0" err="1">
                <a:solidFill>
                  <a:srgbClr val="FF0000"/>
                </a:solidFill>
                <a:effectLst/>
                <a:highlight>
                  <a:srgbClr val="FFFFFF"/>
                </a:highlight>
                <a:latin typeface="Söhne"/>
              </a:rPr>
              <a:t>Extract</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Transform</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Load</a:t>
            </a:r>
            <a:r>
              <a:rPr lang="pt-BR" b="1" i="0" dirty="0">
                <a:solidFill>
                  <a:srgbClr val="FF0000"/>
                </a:solidFill>
                <a:effectLst/>
                <a:highlight>
                  <a:srgbClr val="FFFFFF"/>
                </a:highlight>
                <a:latin typeface="Söhne"/>
              </a:rPr>
              <a:t>)</a:t>
            </a:r>
            <a:endParaRPr lang="pt-BR" dirty="0"/>
          </a:p>
        </p:txBody>
      </p:sp>
      <p:sp>
        <p:nvSpPr>
          <p:cNvPr id="3" name="Espaço Reservado para Conteúdo 2">
            <a:extLst>
              <a:ext uri="{FF2B5EF4-FFF2-40B4-BE49-F238E27FC236}">
                <a16:creationId xmlns:a16="http://schemas.microsoft.com/office/drawing/2014/main" id="{21960332-37DD-1478-E419-A83E95F0A062}"/>
              </a:ext>
            </a:extLst>
          </p:cNvPr>
          <p:cNvSpPr>
            <a:spLocks noGrp="1"/>
          </p:cNvSpPr>
          <p:nvPr>
            <p:ph idx="1"/>
          </p:nvPr>
        </p:nvSpPr>
        <p:spPr/>
        <p:txBody>
          <a:bodyPr/>
          <a:lstStyle/>
          <a:p>
            <a:r>
              <a:rPr lang="pt-BR" b="1" dirty="0">
                <a:solidFill>
                  <a:srgbClr val="FF0000"/>
                </a:solidFill>
              </a:rPr>
              <a:t>Carga (</a:t>
            </a:r>
            <a:r>
              <a:rPr lang="pt-BR" b="1" dirty="0" err="1">
                <a:solidFill>
                  <a:srgbClr val="FF0000"/>
                </a:solidFill>
              </a:rPr>
              <a:t>Load</a:t>
            </a:r>
            <a:r>
              <a:rPr lang="pt-BR" b="1" dirty="0">
                <a:solidFill>
                  <a:srgbClr val="FF0000"/>
                </a:solidFill>
              </a:rPr>
              <a:t>): </a:t>
            </a:r>
            <a:r>
              <a:rPr lang="pt-BR" dirty="0"/>
              <a:t>Na etapa final, os dados transformados são carregados no destino final, que pode ser um data Warehouse, um sistema de análise de dados entre outros. Os dados são organizados e armazenados de forma otimizada para facilitar consultas e análises futuras</a:t>
            </a:r>
          </a:p>
        </p:txBody>
      </p:sp>
    </p:spTree>
    <p:extLst>
      <p:ext uri="{BB962C8B-B14F-4D97-AF65-F5344CB8AC3E}">
        <p14:creationId xmlns:p14="http://schemas.microsoft.com/office/powerpoint/2010/main" val="93256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Alan Turing">
            <a:extLst>
              <a:ext uri="{FF2B5EF4-FFF2-40B4-BE49-F238E27FC236}">
                <a16:creationId xmlns:a16="http://schemas.microsoft.com/office/drawing/2014/main" id="{92EF66C8-1671-49C3-A7F5-B22AFAC12A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Título 1">
            <a:extLst>
              <a:ext uri="{FF2B5EF4-FFF2-40B4-BE49-F238E27FC236}">
                <a16:creationId xmlns:a16="http://schemas.microsoft.com/office/drawing/2014/main" id="{34E14A02-4D1C-EA9E-96ED-95CB39E18B3E}"/>
              </a:ext>
            </a:extLst>
          </p:cNvPr>
          <p:cNvSpPr>
            <a:spLocks noGrp="1"/>
          </p:cNvSpPr>
          <p:nvPr>
            <p:ph type="title"/>
          </p:nvPr>
        </p:nvSpPr>
        <p:spPr>
          <a:xfrm>
            <a:off x="1141413" y="618518"/>
            <a:ext cx="9905998" cy="1478570"/>
          </a:xfrm>
        </p:spPr>
        <p:txBody>
          <a:bodyPr/>
          <a:lstStyle/>
          <a:p>
            <a:pPr algn="ctr"/>
            <a:r>
              <a:rPr lang="pt-BR" b="1" dirty="0">
                <a:solidFill>
                  <a:srgbClr val="FF0000"/>
                </a:solidFill>
              </a:rPr>
              <a:t>Vamos Baixar o Power BI</a:t>
            </a:r>
          </a:p>
        </p:txBody>
      </p:sp>
      <p:pic>
        <p:nvPicPr>
          <p:cNvPr id="12" name="Espaço Reservado para Conteúdo 11" descr="Logotipo&#10;&#10;Descrição gerada automaticamente com confiança média">
            <a:extLst>
              <a:ext uri="{FF2B5EF4-FFF2-40B4-BE49-F238E27FC236}">
                <a16:creationId xmlns:a16="http://schemas.microsoft.com/office/drawing/2014/main" id="{E66FE360-C0EA-BE87-6B7C-11A9CEBFC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272" y="2249488"/>
            <a:ext cx="4722282" cy="3541712"/>
          </a:xfrm>
        </p:spPr>
      </p:pic>
    </p:spTree>
    <p:extLst>
      <p:ext uri="{BB962C8B-B14F-4D97-AF65-F5344CB8AC3E}">
        <p14:creationId xmlns:p14="http://schemas.microsoft.com/office/powerpoint/2010/main" val="294633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0E80A-A5D8-47D9-8DD4-5BAE0969EB5A}"/>
              </a:ext>
            </a:extLst>
          </p:cNvPr>
          <p:cNvSpPr>
            <a:spLocks noGrp="1"/>
          </p:cNvSpPr>
          <p:nvPr>
            <p:ph type="title"/>
          </p:nvPr>
        </p:nvSpPr>
        <p:spPr/>
        <p:txBody>
          <a:bodyPr/>
          <a:lstStyle/>
          <a:p>
            <a:pPr algn="ctr"/>
            <a:r>
              <a:rPr lang="pt-BR" b="1" dirty="0">
                <a:solidFill>
                  <a:srgbClr val="FF0000"/>
                </a:solidFill>
              </a:rPr>
              <a:t>Evolução dos dados</a:t>
            </a:r>
          </a:p>
        </p:txBody>
      </p:sp>
      <p:sp>
        <p:nvSpPr>
          <p:cNvPr id="3" name="Espaço Reservado para Conteúdo 2">
            <a:extLst>
              <a:ext uri="{FF2B5EF4-FFF2-40B4-BE49-F238E27FC236}">
                <a16:creationId xmlns:a16="http://schemas.microsoft.com/office/drawing/2014/main" id="{4DA5AA71-BAF6-4B6E-8B84-4C64902C8B99}"/>
              </a:ext>
            </a:extLst>
          </p:cNvPr>
          <p:cNvSpPr>
            <a:spLocks noGrp="1"/>
          </p:cNvSpPr>
          <p:nvPr>
            <p:ph idx="1"/>
          </p:nvPr>
        </p:nvSpPr>
        <p:spPr>
          <a:xfrm>
            <a:off x="1141412" y="1883120"/>
            <a:ext cx="9905999" cy="4356361"/>
          </a:xfrm>
        </p:spPr>
        <p:txBody>
          <a:bodyPr>
            <a:normAutofit/>
          </a:bodyPr>
          <a:lstStyle/>
          <a:p>
            <a:pPr algn="l"/>
            <a:r>
              <a:rPr lang="pt-BR" sz="1600" b="1" i="0" dirty="0">
                <a:effectLst/>
                <a:latin typeface="system-ui"/>
              </a:rPr>
              <a:t>Dados: </a:t>
            </a:r>
            <a:r>
              <a:rPr lang="pt-BR" sz="1600" b="0" i="0" dirty="0">
                <a:effectLst/>
                <a:latin typeface="system-ui"/>
              </a:rPr>
              <a:t>Os dados são a matéria-prima da era digital. Eles consistem em fatos brutos e não processados que são coletados e armazenados. Esses dados podem ser quantitativos (como números) ou qualitativos (como descrições).</a:t>
            </a:r>
          </a:p>
          <a:p>
            <a:pPr algn="l"/>
            <a:r>
              <a:rPr lang="pt-BR" sz="1600" b="1" i="0" dirty="0">
                <a:effectLst/>
                <a:latin typeface="system-ui"/>
              </a:rPr>
              <a:t>Informação: </a:t>
            </a:r>
            <a:r>
              <a:rPr lang="pt-BR" sz="1600" b="0" i="0" dirty="0">
                <a:effectLst/>
                <a:latin typeface="system-ui"/>
              </a:rPr>
              <a:t>Quando os dados são organizados e estruturados de uma maneira significativa, eles se transformam em informações. As informações são dados processados que têm contexto, relevância e propósito. Elas são mais compreensíveis e úteis do que os dados brutos.</a:t>
            </a:r>
          </a:p>
          <a:p>
            <a:pPr algn="l"/>
            <a:r>
              <a:rPr lang="pt-BR" sz="1600" b="1" i="0" dirty="0">
                <a:effectLst/>
                <a:latin typeface="system-ui"/>
              </a:rPr>
              <a:t>Conhecimento: </a:t>
            </a:r>
            <a:r>
              <a:rPr lang="pt-BR" sz="1600" b="0" i="0" dirty="0">
                <a:effectLst/>
                <a:latin typeface="system-ui"/>
              </a:rPr>
              <a:t>O conhecimento é uma compreensão mais profunda e contextualizada das informações. Ele se desenvolve quando as informações são interpretadas, analisadas e contextualizadas dentro de um determinado domínio ou área de interesse. O conhecimento envolve a capacidade de aplicar informações de forma significativa para resolver problemas ou tomar decisões.</a:t>
            </a:r>
          </a:p>
          <a:p>
            <a:pPr algn="l"/>
            <a:r>
              <a:rPr lang="pt-BR" sz="1600" b="1" i="0" dirty="0">
                <a:effectLst/>
                <a:latin typeface="system-ui"/>
              </a:rPr>
              <a:t>Inteligência: </a:t>
            </a:r>
            <a:r>
              <a:rPr lang="pt-BR" sz="1600" b="0" i="0" dirty="0">
                <a:effectLst/>
                <a:latin typeface="system-ui"/>
              </a:rPr>
              <a:t>A inteligência é o nível mais alto da evolução dos dados. Envolve a capacidade de aprender, adaptar-se e tomar decisões com base nas informações disponíveis. A inteligência é alimentada por algoritmos avançados, aprendizado de máquina e inteligência artificial, permitindo que os sistemas processem grandes volumes de dados, identifiquem padrões, façam previsões e tomem decisões autônomas.</a:t>
            </a:r>
            <a:endParaRPr lang="pt-BR" sz="1600" dirty="0"/>
          </a:p>
        </p:txBody>
      </p:sp>
    </p:spTree>
    <p:extLst>
      <p:ext uri="{BB962C8B-B14F-4D97-AF65-F5344CB8AC3E}">
        <p14:creationId xmlns:p14="http://schemas.microsoft.com/office/powerpoint/2010/main" val="105539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120E6-C813-0FAF-9C58-A417FE0EB37C}"/>
              </a:ext>
            </a:extLst>
          </p:cNvPr>
          <p:cNvSpPr>
            <a:spLocks noGrp="1"/>
          </p:cNvSpPr>
          <p:nvPr>
            <p:ph type="title"/>
          </p:nvPr>
        </p:nvSpPr>
        <p:spPr/>
        <p:txBody>
          <a:bodyPr/>
          <a:lstStyle/>
          <a:p>
            <a:pPr algn="ctr"/>
            <a:r>
              <a:rPr lang="pt-BR" b="1" dirty="0">
                <a:solidFill>
                  <a:srgbClr val="FF0000"/>
                </a:solidFill>
              </a:rPr>
              <a:t>EXEMPLO</a:t>
            </a:r>
          </a:p>
        </p:txBody>
      </p:sp>
      <p:pic>
        <p:nvPicPr>
          <p:cNvPr id="5" name="Espaço Reservado para Conteúdo 4">
            <a:extLst>
              <a:ext uri="{FF2B5EF4-FFF2-40B4-BE49-F238E27FC236}">
                <a16:creationId xmlns:a16="http://schemas.microsoft.com/office/drawing/2014/main" id="{2CF3F503-7763-8853-6EB3-BA26E144D5B1}"/>
              </a:ext>
            </a:extLst>
          </p:cNvPr>
          <p:cNvPicPr>
            <a:picLocks noGrp="1" noChangeAspect="1"/>
          </p:cNvPicPr>
          <p:nvPr>
            <p:ph idx="1"/>
          </p:nvPr>
        </p:nvPicPr>
        <p:blipFill>
          <a:blip r:embed="rId2"/>
          <a:stretch>
            <a:fillRect/>
          </a:stretch>
        </p:blipFill>
        <p:spPr>
          <a:xfrm>
            <a:off x="1458939" y="2818790"/>
            <a:ext cx="9588472" cy="1942123"/>
          </a:xfrm>
        </p:spPr>
      </p:pic>
    </p:spTree>
    <p:extLst>
      <p:ext uri="{BB962C8B-B14F-4D97-AF65-F5344CB8AC3E}">
        <p14:creationId xmlns:p14="http://schemas.microsoft.com/office/powerpoint/2010/main" val="364563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B3B8-D70D-E8DF-B331-AD76BDC6EE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901997-FF81-AD40-F305-7777F1BA491F}"/>
              </a:ext>
            </a:extLst>
          </p:cNvPr>
          <p:cNvSpPr>
            <a:spLocks noGrp="1"/>
          </p:cNvSpPr>
          <p:nvPr>
            <p:ph type="title"/>
          </p:nvPr>
        </p:nvSpPr>
        <p:spPr/>
        <p:txBody>
          <a:bodyPr/>
          <a:lstStyle/>
          <a:p>
            <a:pPr algn="ctr"/>
            <a:r>
              <a:rPr lang="pt-BR" b="1" dirty="0">
                <a:solidFill>
                  <a:srgbClr val="FF0000"/>
                </a:solidFill>
              </a:rPr>
              <a:t>Tipos de dados</a:t>
            </a:r>
          </a:p>
        </p:txBody>
      </p:sp>
      <p:sp>
        <p:nvSpPr>
          <p:cNvPr id="3" name="Espaço Reservado para Conteúdo 2">
            <a:extLst>
              <a:ext uri="{FF2B5EF4-FFF2-40B4-BE49-F238E27FC236}">
                <a16:creationId xmlns:a16="http://schemas.microsoft.com/office/drawing/2014/main" id="{1545DB2E-9997-EB5F-1AA0-A79C8FDB7F3F}"/>
              </a:ext>
            </a:extLst>
          </p:cNvPr>
          <p:cNvSpPr>
            <a:spLocks noGrp="1"/>
          </p:cNvSpPr>
          <p:nvPr>
            <p:ph idx="1"/>
          </p:nvPr>
        </p:nvSpPr>
        <p:spPr>
          <a:xfrm>
            <a:off x="1141412" y="1883120"/>
            <a:ext cx="9905999" cy="4356361"/>
          </a:xfrm>
        </p:spPr>
        <p:txBody>
          <a:bodyPr>
            <a:normAutofit/>
          </a:bodyPr>
          <a:lstStyle/>
          <a:p>
            <a:pPr algn="l"/>
            <a:r>
              <a:rPr lang="pt-BR" sz="3200" b="1" i="0" dirty="0">
                <a:effectLst/>
                <a:latin typeface="system-ui"/>
              </a:rPr>
              <a:t>Estruturados</a:t>
            </a:r>
          </a:p>
          <a:p>
            <a:pPr algn="l"/>
            <a:r>
              <a:rPr lang="pt-BR" sz="3200" b="1" i="0" dirty="0">
                <a:effectLst/>
                <a:latin typeface="system-ui"/>
              </a:rPr>
              <a:t>Semi Estruturados</a:t>
            </a:r>
          </a:p>
          <a:p>
            <a:pPr algn="l"/>
            <a:r>
              <a:rPr lang="pt-BR" sz="3200" b="1" i="0" dirty="0">
                <a:effectLst/>
                <a:latin typeface="system-ui"/>
              </a:rPr>
              <a:t>Não Estruturados</a:t>
            </a:r>
            <a:endParaRPr lang="pt-BR" sz="3200" dirty="0"/>
          </a:p>
        </p:txBody>
      </p:sp>
    </p:spTree>
    <p:extLst>
      <p:ext uri="{BB962C8B-B14F-4D97-AF65-F5344CB8AC3E}">
        <p14:creationId xmlns:p14="http://schemas.microsoft.com/office/powerpoint/2010/main" val="199747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71827-53EE-7687-6B0A-82F13C19B1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F77367-B9E6-BD6B-EBEF-155398751E03}"/>
              </a:ext>
            </a:extLst>
          </p:cNvPr>
          <p:cNvSpPr>
            <a:spLocks noGrp="1"/>
          </p:cNvSpPr>
          <p:nvPr>
            <p:ph type="title"/>
          </p:nvPr>
        </p:nvSpPr>
        <p:spPr/>
        <p:txBody>
          <a:bodyPr/>
          <a:lstStyle/>
          <a:p>
            <a:pPr algn="ctr"/>
            <a:r>
              <a:rPr lang="pt-BR" b="1" dirty="0">
                <a:solidFill>
                  <a:srgbClr val="FF0000"/>
                </a:solidFill>
              </a:rPr>
              <a:t>Estruturados</a:t>
            </a:r>
          </a:p>
        </p:txBody>
      </p:sp>
      <p:sp>
        <p:nvSpPr>
          <p:cNvPr id="3" name="Espaço Reservado para Conteúdo 2">
            <a:extLst>
              <a:ext uri="{FF2B5EF4-FFF2-40B4-BE49-F238E27FC236}">
                <a16:creationId xmlns:a16="http://schemas.microsoft.com/office/drawing/2014/main" id="{29803961-A568-6E46-ECB2-52116180ED11}"/>
              </a:ext>
            </a:extLst>
          </p:cNvPr>
          <p:cNvSpPr>
            <a:spLocks noGrp="1"/>
          </p:cNvSpPr>
          <p:nvPr>
            <p:ph idx="1"/>
          </p:nvPr>
        </p:nvSpPr>
        <p:spPr>
          <a:xfrm>
            <a:off x="1141412" y="1883120"/>
            <a:ext cx="9905999" cy="4356361"/>
          </a:xfrm>
        </p:spPr>
        <p:txBody>
          <a:bodyPr>
            <a:normAutofit/>
          </a:bodyPr>
          <a:lstStyle/>
          <a:p>
            <a:pPr algn="l"/>
            <a:r>
              <a:rPr lang="pt-BR" sz="2000" b="1" i="0" dirty="0">
                <a:solidFill>
                  <a:srgbClr val="FF0000"/>
                </a:solidFill>
                <a:effectLst/>
                <a:latin typeface="Tw Cen MT (Corpo)"/>
              </a:rPr>
              <a:t>Dados Estruturados: </a:t>
            </a:r>
            <a:r>
              <a:rPr lang="pt-BR" sz="2000" i="0" dirty="0">
                <a:effectLst/>
                <a:latin typeface="Tw Cen MT (Corpo)"/>
              </a:rPr>
              <a:t>Os dados estruturados são organizados de uma forma predefinida e bem definida. Eles seguem </a:t>
            </a:r>
            <a:r>
              <a:rPr lang="pt-BR" i="0" dirty="0">
                <a:effectLst/>
                <a:latin typeface="Tw Cen MT (Corpo)"/>
              </a:rPr>
              <a:t>um</a:t>
            </a:r>
            <a:r>
              <a:rPr lang="pt-BR" sz="2000" i="0" dirty="0">
                <a:effectLst/>
                <a:latin typeface="Tw Cen MT (Corpo)"/>
              </a:rPr>
              <a:t> modelo de dados consistente e têm um esquema fixo, o que facilita a análise e a manipulação por meio de sistemas de gerenciamento de banco de dados relacionais (RDBMS). Exemplos de dados estruturados incluem tabelas em um banco de dados SQL ou uma planilha do Excel, onde cada campo tem um tipo de dados definido.</a:t>
            </a:r>
            <a:endParaRPr lang="pt-BR" sz="2000" dirty="0">
              <a:latin typeface="Tw Cen MT (Corpo)"/>
            </a:endParaRPr>
          </a:p>
        </p:txBody>
      </p:sp>
      <p:pic>
        <p:nvPicPr>
          <p:cNvPr id="5" name="Imagem 4">
            <a:extLst>
              <a:ext uri="{FF2B5EF4-FFF2-40B4-BE49-F238E27FC236}">
                <a16:creationId xmlns:a16="http://schemas.microsoft.com/office/drawing/2014/main" id="{44AF63AD-2A26-2E9C-4403-A73BC114367B}"/>
              </a:ext>
            </a:extLst>
          </p:cNvPr>
          <p:cNvPicPr>
            <a:picLocks noChangeAspect="1"/>
          </p:cNvPicPr>
          <p:nvPr/>
        </p:nvPicPr>
        <p:blipFill>
          <a:blip r:embed="rId2"/>
          <a:stretch>
            <a:fillRect/>
          </a:stretch>
        </p:blipFill>
        <p:spPr>
          <a:xfrm>
            <a:off x="712643" y="3932049"/>
            <a:ext cx="10621857" cy="1800476"/>
          </a:xfrm>
          <a:prstGeom prst="rect">
            <a:avLst/>
          </a:prstGeom>
        </p:spPr>
      </p:pic>
    </p:spTree>
    <p:extLst>
      <p:ext uri="{BB962C8B-B14F-4D97-AF65-F5344CB8AC3E}">
        <p14:creationId xmlns:p14="http://schemas.microsoft.com/office/powerpoint/2010/main" val="89421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4ED77F7-7823-4D3C-A3CB-91180790A28B}"/>
              </a:ext>
            </a:extLst>
          </p:cNvPr>
          <p:cNvSpPr>
            <a:spLocks noGrp="1"/>
          </p:cNvSpPr>
          <p:nvPr>
            <p:ph idx="1"/>
          </p:nvPr>
        </p:nvSpPr>
        <p:spPr>
          <a:xfrm>
            <a:off x="1141412" y="539262"/>
            <a:ext cx="9905999" cy="5967046"/>
          </a:xfrm>
        </p:spPr>
        <p:txBody>
          <a:bodyPr>
            <a:normAutofit/>
          </a:bodyPr>
          <a:lstStyle/>
          <a:p>
            <a:pPr marL="0" indent="0">
              <a:buNone/>
            </a:pPr>
            <a:r>
              <a:rPr lang="pt-BR" sz="4800" dirty="0"/>
              <a:t>Objetivo:</a:t>
            </a:r>
          </a:p>
          <a:p>
            <a:r>
              <a:rPr lang="pt-BR" dirty="0"/>
              <a:t>O Curso de Aperfeiçoamento Profissional Power BI tem por objetivo o desenvolvimento de competências relativas ao desenvolvimento de diversos tipos de indicadores e construção de painéis gerenciais, utilizando dados de fontes variadas por meio do software </a:t>
            </a:r>
            <a:r>
              <a:rPr lang="pt-BR" dirty="0" err="1"/>
              <a:t>DataVisualization</a:t>
            </a:r>
            <a:r>
              <a:rPr lang="pt-BR" dirty="0"/>
              <a:t> Microsoft Power BI.</a:t>
            </a:r>
          </a:p>
        </p:txBody>
      </p:sp>
    </p:spTree>
    <p:extLst>
      <p:ext uri="{BB962C8B-B14F-4D97-AF65-F5344CB8AC3E}">
        <p14:creationId xmlns:p14="http://schemas.microsoft.com/office/powerpoint/2010/main" val="111754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1EA28-44EA-13A3-436B-3BA9A4A84B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50B217-1D24-916B-9056-9225225CCFEC}"/>
              </a:ext>
            </a:extLst>
          </p:cNvPr>
          <p:cNvSpPr>
            <a:spLocks noGrp="1"/>
          </p:cNvSpPr>
          <p:nvPr>
            <p:ph type="title"/>
          </p:nvPr>
        </p:nvSpPr>
        <p:spPr>
          <a:xfrm>
            <a:off x="1141413" y="295245"/>
            <a:ext cx="9905998" cy="1478570"/>
          </a:xfrm>
        </p:spPr>
        <p:txBody>
          <a:bodyPr/>
          <a:lstStyle/>
          <a:p>
            <a:pPr algn="ctr"/>
            <a:r>
              <a:rPr lang="pt-BR" b="1" dirty="0">
                <a:solidFill>
                  <a:srgbClr val="FF0000"/>
                </a:solidFill>
              </a:rPr>
              <a:t>SEMI Estruturados</a:t>
            </a:r>
          </a:p>
        </p:txBody>
      </p:sp>
      <p:sp>
        <p:nvSpPr>
          <p:cNvPr id="3" name="Espaço Reservado para Conteúdo 2">
            <a:extLst>
              <a:ext uri="{FF2B5EF4-FFF2-40B4-BE49-F238E27FC236}">
                <a16:creationId xmlns:a16="http://schemas.microsoft.com/office/drawing/2014/main" id="{903C3A58-910F-4CC9-C0B5-3A6207A0914A}"/>
              </a:ext>
            </a:extLst>
          </p:cNvPr>
          <p:cNvSpPr>
            <a:spLocks noGrp="1"/>
          </p:cNvSpPr>
          <p:nvPr>
            <p:ph idx="1"/>
          </p:nvPr>
        </p:nvSpPr>
        <p:spPr>
          <a:xfrm>
            <a:off x="1141412" y="1569084"/>
            <a:ext cx="9905999" cy="4356361"/>
          </a:xfrm>
        </p:spPr>
        <p:txBody>
          <a:bodyPr>
            <a:normAutofit/>
          </a:bodyPr>
          <a:lstStyle/>
          <a:p>
            <a:pPr algn="l"/>
            <a:r>
              <a:rPr lang="pt-BR" sz="2000" i="0" dirty="0">
                <a:effectLst/>
                <a:latin typeface="Tw Cen MT (Corpo)"/>
              </a:rPr>
              <a:t>Os dados </a:t>
            </a:r>
            <a:r>
              <a:rPr lang="pt-BR" sz="2000" i="0" dirty="0" err="1">
                <a:effectLst/>
                <a:latin typeface="Tw Cen MT (Corpo)"/>
              </a:rPr>
              <a:t>semi-estruturados</a:t>
            </a:r>
            <a:r>
              <a:rPr lang="pt-BR" sz="2000" i="0" dirty="0">
                <a:effectLst/>
                <a:latin typeface="Tw Cen MT (Corpo)"/>
              </a:rPr>
              <a:t> são dados que não se encaixam perfeitamente em um modelo de dados predefinido, como dados estruturados, mas ainda têm alguma estrutura interna que permite a organização e a análise. Eles podem conter </a:t>
            </a:r>
            <a:r>
              <a:rPr lang="pt-BR" sz="2000" i="0" dirty="0" err="1">
                <a:effectLst/>
                <a:latin typeface="Tw Cen MT (Corpo)"/>
              </a:rPr>
              <a:t>tags</a:t>
            </a:r>
            <a:r>
              <a:rPr lang="pt-BR" sz="2000" i="0" dirty="0">
                <a:effectLst/>
                <a:latin typeface="Tw Cen MT (Corpo)"/>
              </a:rPr>
              <a:t>, marcadores ou outros metadados que fornecem contexto e organização, mas não seguem um esquema rígido como os dados estruturados. Exemplos de dados </a:t>
            </a:r>
            <a:r>
              <a:rPr lang="pt-BR" sz="2000" i="0" dirty="0" err="1">
                <a:effectLst/>
                <a:latin typeface="Tw Cen MT (Corpo)"/>
              </a:rPr>
              <a:t>semi-estruturados</a:t>
            </a:r>
            <a:r>
              <a:rPr lang="pt-BR" sz="2000" i="0" dirty="0">
                <a:effectLst/>
                <a:latin typeface="Tw Cen MT (Corpo)"/>
              </a:rPr>
              <a:t> incluem documentos XML, JSON e HTML.</a:t>
            </a:r>
            <a:endParaRPr lang="pt-BR" sz="2000" dirty="0">
              <a:latin typeface="Tw Cen MT (Corpo)"/>
            </a:endParaRPr>
          </a:p>
        </p:txBody>
      </p:sp>
      <p:pic>
        <p:nvPicPr>
          <p:cNvPr id="8" name="Imagem 7">
            <a:extLst>
              <a:ext uri="{FF2B5EF4-FFF2-40B4-BE49-F238E27FC236}">
                <a16:creationId xmlns:a16="http://schemas.microsoft.com/office/drawing/2014/main" id="{31E90CC0-5D25-5D6F-560E-68B9219B1727}"/>
              </a:ext>
            </a:extLst>
          </p:cNvPr>
          <p:cNvPicPr>
            <a:picLocks noChangeAspect="1"/>
          </p:cNvPicPr>
          <p:nvPr/>
        </p:nvPicPr>
        <p:blipFill>
          <a:blip r:embed="rId2"/>
          <a:stretch>
            <a:fillRect/>
          </a:stretch>
        </p:blipFill>
        <p:spPr>
          <a:xfrm>
            <a:off x="2693562" y="3568292"/>
            <a:ext cx="6274947" cy="2994463"/>
          </a:xfrm>
          <a:prstGeom prst="rect">
            <a:avLst/>
          </a:prstGeom>
        </p:spPr>
      </p:pic>
    </p:spTree>
    <p:extLst>
      <p:ext uri="{BB962C8B-B14F-4D97-AF65-F5344CB8AC3E}">
        <p14:creationId xmlns:p14="http://schemas.microsoft.com/office/powerpoint/2010/main" val="4233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483A-7005-3579-12E4-740678E2B08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083DE3-1D69-B7B7-8FB8-C26B2E1D4AB8}"/>
              </a:ext>
            </a:extLst>
          </p:cNvPr>
          <p:cNvSpPr>
            <a:spLocks noGrp="1"/>
          </p:cNvSpPr>
          <p:nvPr>
            <p:ph type="title"/>
          </p:nvPr>
        </p:nvSpPr>
        <p:spPr/>
        <p:txBody>
          <a:bodyPr/>
          <a:lstStyle/>
          <a:p>
            <a:pPr algn="ctr"/>
            <a:r>
              <a:rPr lang="pt-BR" b="1" dirty="0">
                <a:solidFill>
                  <a:srgbClr val="FF0000"/>
                </a:solidFill>
              </a:rPr>
              <a:t>Não estruturados</a:t>
            </a:r>
          </a:p>
        </p:txBody>
      </p:sp>
      <p:sp>
        <p:nvSpPr>
          <p:cNvPr id="3" name="Espaço Reservado para Conteúdo 2">
            <a:extLst>
              <a:ext uri="{FF2B5EF4-FFF2-40B4-BE49-F238E27FC236}">
                <a16:creationId xmlns:a16="http://schemas.microsoft.com/office/drawing/2014/main" id="{8596A292-0503-C61A-1673-C9E27BFC6AEE}"/>
              </a:ext>
            </a:extLst>
          </p:cNvPr>
          <p:cNvSpPr>
            <a:spLocks noGrp="1"/>
          </p:cNvSpPr>
          <p:nvPr>
            <p:ph idx="1"/>
          </p:nvPr>
        </p:nvSpPr>
        <p:spPr>
          <a:xfrm>
            <a:off x="1141412" y="1883120"/>
            <a:ext cx="9905999" cy="4356361"/>
          </a:xfrm>
        </p:spPr>
        <p:txBody>
          <a:bodyPr>
            <a:normAutofit/>
          </a:bodyPr>
          <a:lstStyle/>
          <a:p>
            <a:pPr algn="l"/>
            <a:r>
              <a:rPr lang="pt-BR" sz="2000" i="0" dirty="0">
                <a:effectLst/>
                <a:latin typeface="Tw Cen MT (Corpo)"/>
              </a:rPr>
              <a:t>Os dados não estruturados são dados que não possuem uma estrutura interna definida ou organização predefinida. Eles são geralmente não formatados e não podem ser facilmente armazenados em um banco de dados relacional tradicional. Exemplos de dados não estruturados incluem texto livre, áudio, vídeo, imagens e redes sociais. Lidar com dados não estruturados pode ser desafiador devido à falta de organização e à necessidade de técnicas avançadas de processamento de linguagem natural e análise de imagem para extrair insights úteis.</a:t>
            </a:r>
            <a:endParaRPr lang="pt-BR" sz="2000" dirty="0">
              <a:latin typeface="Tw Cen MT (Corpo)"/>
            </a:endParaRPr>
          </a:p>
        </p:txBody>
      </p:sp>
    </p:spTree>
    <p:extLst>
      <p:ext uri="{BB962C8B-B14F-4D97-AF65-F5344CB8AC3E}">
        <p14:creationId xmlns:p14="http://schemas.microsoft.com/office/powerpoint/2010/main" val="59648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441AD22-91CC-3F8E-3CA4-10CB411C5EBB}"/>
              </a:ext>
            </a:extLst>
          </p:cNvPr>
          <p:cNvPicPr>
            <a:picLocks noChangeAspect="1"/>
          </p:cNvPicPr>
          <p:nvPr/>
        </p:nvPicPr>
        <p:blipFill>
          <a:blip r:embed="rId2"/>
          <a:stretch>
            <a:fillRect/>
          </a:stretch>
        </p:blipFill>
        <p:spPr>
          <a:xfrm>
            <a:off x="1223282" y="690180"/>
            <a:ext cx="9745435" cy="5477639"/>
          </a:xfrm>
          <a:prstGeom prst="rect">
            <a:avLst/>
          </a:prstGeom>
        </p:spPr>
      </p:pic>
    </p:spTree>
    <p:extLst>
      <p:ext uri="{BB962C8B-B14F-4D97-AF65-F5344CB8AC3E}">
        <p14:creationId xmlns:p14="http://schemas.microsoft.com/office/powerpoint/2010/main" val="57601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BBE6B-CAA1-42F5-8206-35805528AA58}"/>
              </a:ext>
            </a:extLst>
          </p:cNvPr>
          <p:cNvSpPr>
            <a:spLocks noGrp="1"/>
          </p:cNvSpPr>
          <p:nvPr>
            <p:ph type="title"/>
          </p:nvPr>
        </p:nvSpPr>
        <p:spPr/>
        <p:txBody>
          <a:bodyPr/>
          <a:lstStyle/>
          <a:p>
            <a:pPr algn="ctr"/>
            <a:r>
              <a:rPr lang="pt-BR" b="1" dirty="0">
                <a:solidFill>
                  <a:srgbClr val="FF0000"/>
                </a:solidFill>
              </a:rPr>
              <a:t>Conteúdo das aulas</a:t>
            </a:r>
          </a:p>
        </p:txBody>
      </p:sp>
      <p:pic>
        <p:nvPicPr>
          <p:cNvPr id="2052" name="Picture 4" descr="GitHub Logo and symbol, meaning, history, PNG, brand">
            <a:extLst>
              <a:ext uri="{FF2B5EF4-FFF2-40B4-BE49-F238E27FC236}">
                <a16:creationId xmlns:a16="http://schemas.microsoft.com/office/drawing/2014/main" id="{1A6B08B8-4F7B-41D0-B1A9-56F91CF1EA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3008436"/>
            <a:ext cx="4947138" cy="278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5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solidFill>
                  <a:srgbClr val="FF0000"/>
                </a:solidFill>
              </a:rPr>
              <a:t>O que é o Power BI</a:t>
            </a:r>
          </a:p>
        </p:txBody>
      </p:sp>
      <p:sp>
        <p:nvSpPr>
          <p:cNvPr id="3" name="Espaço Reservado para Conteúdo 2"/>
          <p:cNvSpPr>
            <a:spLocks noGrp="1"/>
          </p:cNvSpPr>
          <p:nvPr>
            <p:ph idx="1"/>
          </p:nvPr>
        </p:nvSpPr>
        <p:spPr/>
        <p:txBody>
          <a:bodyPr/>
          <a:lstStyle/>
          <a:p>
            <a:r>
              <a:rPr lang="pt-BR" dirty="0"/>
              <a:t>Power BI é uma ferramenta de visualização de dados desenvolvida pela Microsoft. Ela permite aos usuários transformar grandes volumes de dados em insights úteis e visualizações interativas. Com o Power BI, você pode conectar-se a várias fontes de dados, como bancos de dados, arquivos locais, serviços na nuvem e muito mais, e criar painéis e relatórios dinâmicos para análise de dados.</a:t>
            </a:r>
          </a:p>
        </p:txBody>
      </p:sp>
    </p:spTree>
    <p:extLst>
      <p:ext uri="{BB962C8B-B14F-4D97-AF65-F5344CB8AC3E}">
        <p14:creationId xmlns:p14="http://schemas.microsoft.com/office/powerpoint/2010/main" val="233321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808C2-8844-2E28-6C17-8AB74FCD5952}"/>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E9A32D5E-4E47-53D9-CD34-AA573A3CF7A6}"/>
              </a:ext>
            </a:extLst>
          </p:cNvPr>
          <p:cNvSpPr>
            <a:spLocks noGrp="1"/>
          </p:cNvSpPr>
          <p:nvPr>
            <p:ph idx="1"/>
          </p:nvPr>
        </p:nvSpPr>
        <p:spPr/>
        <p:txBody>
          <a:bodyPr/>
          <a:lstStyle/>
          <a:p>
            <a:r>
              <a:rPr lang="pt-BR" b="1" dirty="0">
                <a:solidFill>
                  <a:srgbClr val="FF0000"/>
                </a:solidFill>
              </a:rPr>
              <a:t>Power BI Desktop: </a:t>
            </a:r>
            <a:r>
              <a:rPr lang="pt-BR" dirty="0"/>
              <a:t>Esta é uma versão gratuita do Power BI que permite aos usuários criar relatórios e painéis interativos em seus desktops. É ideal para desenvolvimento local de relatórios antes de compartilhar ou publicar no serviço do Power BI</a:t>
            </a:r>
          </a:p>
        </p:txBody>
      </p:sp>
    </p:spTree>
    <p:extLst>
      <p:ext uri="{BB962C8B-B14F-4D97-AF65-F5344CB8AC3E}">
        <p14:creationId xmlns:p14="http://schemas.microsoft.com/office/powerpoint/2010/main" val="354265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F43CF-7186-7E90-5004-49F3500ADA94}"/>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C17465E6-E044-C1D3-6BDD-B5EC85C74391}"/>
              </a:ext>
            </a:extLst>
          </p:cNvPr>
          <p:cNvSpPr>
            <a:spLocks noGrp="1"/>
          </p:cNvSpPr>
          <p:nvPr>
            <p:ph idx="1"/>
          </p:nvPr>
        </p:nvSpPr>
        <p:spPr/>
        <p:txBody>
          <a:bodyPr/>
          <a:lstStyle/>
          <a:p>
            <a:r>
              <a:rPr lang="pt-BR" b="1" dirty="0">
                <a:solidFill>
                  <a:srgbClr val="FF0000"/>
                </a:solidFill>
              </a:rPr>
              <a:t>Power BI Pro</a:t>
            </a:r>
            <a:r>
              <a:rPr lang="pt-BR" dirty="0"/>
              <a:t>: Esta é a versão paga do Power BI destinada a usuários individuais e pequenas equipes. O Power BI Pro oferece recursos avançados, como compartilhamento de relatórios, colaboração em tempo real, acesso a fontes de dados em tempo real e agendamento de atualizações de dados.</a:t>
            </a:r>
          </a:p>
        </p:txBody>
      </p:sp>
    </p:spTree>
    <p:extLst>
      <p:ext uri="{BB962C8B-B14F-4D97-AF65-F5344CB8AC3E}">
        <p14:creationId xmlns:p14="http://schemas.microsoft.com/office/powerpoint/2010/main" val="369630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272C1-E393-C749-43A1-E575DAEB129E}"/>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792A6CF3-57FA-DC06-7C03-2C92D3795538}"/>
              </a:ext>
            </a:extLst>
          </p:cNvPr>
          <p:cNvSpPr>
            <a:spLocks noGrp="1"/>
          </p:cNvSpPr>
          <p:nvPr>
            <p:ph idx="1"/>
          </p:nvPr>
        </p:nvSpPr>
        <p:spPr/>
        <p:txBody>
          <a:bodyPr/>
          <a:lstStyle/>
          <a:p>
            <a:r>
              <a:rPr lang="pt-BR" b="1" dirty="0">
                <a:solidFill>
                  <a:srgbClr val="FF0000"/>
                </a:solidFill>
              </a:rPr>
              <a:t>Power BI Premium: </a:t>
            </a:r>
            <a:r>
              <a:rPr lang="pt-BR" dirty="0"/>
              <a:t>O Power BI Premium é uma oferta de nível empresarial que oferece capacidades avançadas de governança, desempenho e escalabilidade para organizações maiores. Ele permite distribuir relatórios e dashboards para usuários sem a necessidade de licenças Pro individuais e fornece recursos como capacidade dedicada e recursos de modelagem avançada.</a:t>
            </a:r>
          </a:p>
        </p:txBody>
      </p:sp>
    </p:spTree>
    <p:extLst>
      <p:ext uri="{BB962C8B-B14F-4D97-AF65-F5344CB8AC3E}">
        <p14:creationId xmlns:p14="http://schemas.microsoft.com/office/powerpoint/2010/main" val="70190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76550-A610-C8B1-5EE0-E9945C189167}"/>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A545D84E-B1B4-4319-BF27-E7595C06765B}"/>
              </a:ext>
            </a:extLst>
          </p:cNvPr>
          <p:cNvSpPr>
            <a:spLocks noGrp="1"/>
          </p:cNvSpPr>
          <p:nvPr>
            <p:ph idx="1"/>
          </p:nvPr>
        </p:nvSpPr>
        <p:spPr/>
        <p:txBody>
          <a:bodyPr/>
          <a:lstStyle/>
          <a:p>
            <a:r>
              <a:rPr lang="pt-BR" b="1" dirty="0">
                <a:solidFill>
                  <a:srgbClr val="FF0000"/>
                </a:solidFill>
              </a:rPr>
              <a:t>Power BI Report Server: </a:t>
            </a:r>
            <a:r>
              <a:rPr lang="pt-BR" dirty="0"/>
              <a:t>Esta é uma opção local para implantar e gerenciar relatórios e painéis do Power BI em seu próprio ambiente de servidor local. O Power BI Report Server é uma extensão do SQL Server </a:t>
            </a:r>
            <a:r>
              <a:rPr lang="pt-BR" dirty="0" err="1"/>
              <a:t>Reporting</a:t>
            </a:r>
            <a:r>
              <a:rPr lang="pt-BR" dirty="0"/>
              <a:t> Services (SSRS) e oferece controle total sobre a infraestrutura de relatórios.</a:t>
            </a:r>
          </a:p>
        </p:txBody>
      </p:sp>
    </p:spTree>
    <p:extLst>
      <p:ext uri="{BB962C8B-B14F-4D97-AF65-F5344CB8AC3E}">
        <p14:creationId xmlns:p14="http://schemas.microsoft.com/office/powerpoint/2010/main" val="34084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CDF1D-A078-4F1B-94AE-41E0F23D9367}"/>
              </a:ext>
            </a:extLst>
          </p:cNvPr>
          <p:cNvSpPr>
            <a:spLocks noGrp="1"/>
          </p:cNvSpPr>
          <p:nvPr>
            <p:ph type="title"/>
          </p:nvPr>
        </p:nvSpPr>
        <p:spPr/>
        <p:txBody>
          <a:bodyPr/>
          <a:lstStyle/>
          <a:p>
            <a:pPr algn="ctr"/>
            <a:r>
              <a:rPr lang="pt-BR" b="1" dirty="0">
                <a:solidFill>
                  <a:srgbClr val="FF0000"/>
                </a:solidFill>
              </a:rPr>
              <a:t>Principais Características </a:t>
            </a:r>
          </a:p>
        </p:txBody>
      </p:sp>
      <p:sp>
        <p:nvSpPr>
          <p:cNvPr id="3" name="Espaço Reservado para Conteúdo 2">
            <a:extLst>
              <a:ext uri="{FF2B5EF4-FFF2-40B4-BE49-F238E27FC236}">
                <a16:creationId xmlns:a16="http://schemas.microsoft.com/office/drawing/2014/main" id="{309E7C59-DC59-46AB-9CBD-340B38521024}"/>
              </a:ext>
            </a:extLst>
          </p:cNvPr>
          <p:cNvSpPr>
            <a:spLocks noGrp="1"/>
          </p:cNvSpPr>
          <p:nvPr>
            <p:ph idx="1"/>
          </p:nvPr>
        </p:nvSpPr>
        <p:spPr>
          <a:xfrm>
            <a:off x="1000733" y="2097088"/>
            <a:ext cx="10125975" cy="3989995"/>
          </a:xfrm>
        </p:spPr>
        <p:txBody>
          <a:bodyPr>
            <a:normAutofit fontScale="92500" lnSpcReduction="10000"/>
          </a:bodyPr>
          <a:lstStyle/>
          <a:p>
            <a:pPr algn="l"/>
            <a:r>
              <a:rPr lang="pt-BR" b="0" i="0" dirty="0">
                <a:solidFill>
                  <a:srgbClr val="4D4C4C"/>
                </a:solidFill>
                <a:effectLst/>
                <a:latin typeface="Tw Cen MT (Corpo)"/>
              </a:rPr>
              <a:t>Conectividade de Dados: Permite conectar-se a uma ampla variedade de fontes de dados, como Excel, SQL Server, Azure, SharePoint, Google </a:t>
            </a:r>
            <a:r>
              <a:rPr lang="pt-BR" b="0" i="0" dirty="0" err="1">
                <a:solidFill>
                  <a:srgbClr val="4D4C4C"/>
                </a:solidFill>
                <a:effectLst/>
                <a:latin typeface="Tw Cen MT (Corpo)"/>
              </a:rPr>
              <a:t>Analytics</a:t>
            </a:r>
            <a:r>
              <a:rPr lang="pt-BR" b="0" i="0" dirty="0">
                <a:solidFill>
                  <a:srgbClr val="4D4C4C"/>
                </a:solidFill>
                <a:effectLst/>
                <a:latin typeface="Tw Cen MT (Corpo)"/>
              </a:rPr>
              <a:t>, </a:t>
            </a:r>
            <a:r>
              <a:rPr lang="pt-BR" b="0" i="0" dirty="0" err="1">
                <a:solidFill>
                  <a:srgbClr val="4D4C4C"/>
                </a:solidFill>
                <a:effectLst/>
                <a:latin typeface="Tw Cen MT (Corpo)"/>
              </a:rPr>
              <a:t>Salesforce</a:t>
            </a:r>
            <a:r>
              <a:rPr lang="pt-BR" b="0" i="0" dirty="0">
                <a:solidFill>
                  <a:srgbClr val="4D4C4C"/>
                </a:solidFill>
                <a:effectLst/>
                <a:latin typeface="Tw Cen MT (Corpo)"/>
              </a:rPr>
              <a:t>, entre outros.</a:t>
            </a:r>
          </a:p>
          <a:p>
            <a:pPr algn="l"/>
            <a:endParaRPr lang="pt-BR" b="0" i="0" dirty="0">
              <a:solidFill>
                <a:srgbClr val="4D4C4C"/>
              </a:solidFill>
              <a:effectLst/>
              <a:latin typeface="Tw Cen MT (Corpo)"/>
            </a:endParaRPr>
          </a:p>
          <a:p>
            <a:pPr algn="l"/>
            <a:r>
              <a:rPr lang="pt-BR" b="0" i="0" dirty="0">
                <a:solidFill>
                  <a:srgbClr val="4D4C4C"/>
                </a:solidFill>
                <a:effectLst/>
                <a:latin typeface="Tw Cen MT (Corpo)"/>
              </a:rPr>
              <a:t>Transformação de Dados: Oferece recursos para limpeza, modelagem e transformação de dados, incluindo consultas em linguagem M e Power Query.</a:t>
            </a:r>
          </a:p>
          <a:p>
            <a:pPr algn="l"/>
            <a:endParaRPr lang="pt-BR" b="0" i="0" dirty="0">
              <a:solidFill>
                <a:srgbClr val="4D4C4C"/>
              </a:solidFill>
              <a:effectLst/>
              <a:latin typeface="Tw Cen MT (Corpo)"/>
            </a:endParaRPr>
          </a:p>
          <a:p>
            <a:pPr algn="l"/>
            <a:r>
              <a:rPr lang="pt-BR" b="0" i="0" dirty="0">
                <a:solidFill>
                  <a:srgbClr val="4D4C4C"/>
                </a:solidFill>
                <a:effectLst/>
                <a:latin typeface="Tw Cen MT (Corpo)"/>
              </a:rPr>
              <a:t>Visualizações Interativas: Fornece uma ampla gama de visualizações gráficas e interativas, como gráficos de barras, linhas, mapas, tabelas dinâmicas, entre outros.</a:t>
            </a:r>
          </a:p>
          <a:p>
            <a:pPr algn="l"/>
            <a:endParaRPr lang="pt-BR" b="0" i="0" dirty="0">
              <a:solidFill>
                <a:srgbClr val="4D4C4C"/>
              </a:solidFill>
              <a:effectLst/>
              <a:latin typeface="Tw Cen MT (Corpo)"/>
            </a:endParaRPr>
          </a:p>
        </p:txBody>
      </p:sp>
    </p:spTree>
    <p:extLst>
      <p:ext uri="{BB962C8B-B14F-4D97-AF65-F5344CB8AC3E}">
        <p14:creationId xmlns:p14="http://schemas.microsoft.com/office/powerpoint/2010/main" val="3673033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374</TotalTime>
  <Words>1287</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Adobe Gothic Std B</vt:lpstr>
      <vt:lpstr>Arial</vt:lpstr>
      <vt:lpstr>Söhne</vt:lpstr>
      <vt:lpstr>system-ui</vt:lpstr>
      <vt:lpstr>Tw Cen MT</vt:lpstr>
      <vt:lpstr>Tw Cen MT (Corpo)</vt:lpstr>
      <vt:lpstr>Circuito</vt:lpstr>
      <vt:lpstr>Power BI</vt:lpstr>
      <vt:lpstr>Apresentação do PowerPoint</vt:lpstr>
      <vt:lpstr>Conteúdo das aulas</vt:lpstr>
      <vt:lpstr>O que é o Power BI</vt:lpstr>
      <vt:lpstr>Versões do Power B.I</vt:lpstr>
      <vt:lpstr>Versões do Power B.I</vt:lpstr>
      <vt:lpstr>Versões do Power B.I</vt:lpstr>
      <vt:lpstr>Versões do Power B.I</vt:lpstr>
      <vt:lpstr>Principais Características </vt:lpstr>
      <vt:lpstr>Principais Características </vt:lpstr>
      <vt:lpstr>DATA WAREHOUSE</vt:lpstr>
      <vt:lpstr>ETL (Extract, Transform, Load)</vt:lpstr>
      <vt:lpstr>ETL (Extract, Transform, Load)</vt:lpstr>
      <vt:lpstr>ETL (Extract, Transform, Load)</vt:lpstr>
      <vt:lpstr>Vamos Baixar o Power BI</vt:lpstr>
      <vt:lpstr>Evolução dos dados</vt:lpstr>
      <vt:lpstr>EXEMPLO</vt:lpstr>
      <vt:lpstr>Tipos de dados</vt:lpstr>
      <vt:lpstr>Estruturados</vt:lpstr>
      <vt:lpstr>SEMI Estruturados</vt:lpstr>
      <vt:lpstr>Não estruturados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Recursivos</dc:title>
  <dc:creator>Familia</dc:creator>
  <cp:lastModifiedBy>Luis Fernando Spoljaric</cp:lastModifiedBy>
  <cp:revision>21</cp:revision>
  <dcterms:created xsi:type="dcterms:W3CDTF">2023-11-26T19:49:14Z</dcterms:created>
  <dcterms:modified xsi:type="dcterms:W3CDTF">2024-05-04T01:23:18Z</dcterms:modified>
</cp:coreProperties>
</file>