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pt-BR"/>
              <a:t>Clique para editar o título Mestre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Foto Panorâmica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pt-BR"/>
              <a:t>Clique no ícone para adicionar uma imagem</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pt-BR"/>
              <a:t>Clique para editar o título Mestre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pt-BR"/>
              <a:t>Clique para editar o título Mestre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nas">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pt-BR"/>
              <a:t>Clique para editar o título Mestre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nas de Imagem">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pt-BR"/>
              <a:t>Clique para editar o título Mestre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pt-BR"/>
              <a:t>Clique no ícone para adicionar uma imagem</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3" name="Date Placeholder 2"/>
          <p:cNvSpPr>
            <a:spLocks noGrp="1"/>
          </p:cNvSpPr>
          <p:nvPr>
            <p:ph type="dt" sz="half" idx="10"/>
          </p:nvPr>
        </p:nvSpPr>
        <p:spPr/>
        <p:txBody>
          <a:bodyPr/>
          <a:lstStyle/>
          <a:p>
            <a:fld id="{48A87A34-81AB-432B-8DAE-1953F412C126}" type="datetimeFigureOut">
              <a:rPr lang="en-US" dirty="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ncho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pt-BR"/>
              <a:t>Clique para editar o título Mestre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48A87A34-81AB-432B-8DAE-1953F412C126}" type="datetimeFigureOut">
              <a:rPr lang="en-US" dirty="0"/>
              <a:t>6/12/2024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141410" y="3073397"/>
            <a:ext cx="4878391"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172200" y="3073397"/>
            <a:ext cx="4875210" cy="2717801"/>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6/12/2024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6/12/2024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6/12/2024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pt-BR"/>
              <a:t>Clique para editar o título Mestre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48A87A34-81AB-432B-8DAE-1953F412C126}" type="datetimeFigureOut">
              <a:rPr lang="en-US" dirty="0"/>
              <a:t>6/12/2024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6/12/2024</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870FA6-C6BF-AF23-CB17-D3BDDFB0556E}"/>
              </a:ext>
            </a:extLst>
          </p:cNvPr>
          <p:cNvSpPr>
            <a:spLocks noGrp="1"/>
          </p:cNvSpPr>
          <p:nvPr>
            <p:ph type="ctrTitle"/>
          </p:nvPr>
        </p:nvSpPr>
        <p:spPr/>
        <p:txBody>
          <a:bodyPr/>
          <a:lstStyle/>
          <a:p>
            <a:r>
              <a:rPr lang="pt-BR" dirty="0"/>
              <a:t>Protocolo de comunicação	</a:t>
            </a:r>
          </a:p>
        </p:txBody>
      </p:sp>
      <p:sp>
        <p:nvSpPr>
          <p:cNvPr id="3" name="Subtítulo 2">
            <a:extLst>
              <a:ext uri="{FF2B5EF4-FFF2-40B4-BE49-F238E27FC236}">
                <a16:creationId xmlns:a16="http://schemas.microsoft.com/office/drawing/2014/main" id="{8ED59292-3446-9C7D-8196-0C5269D76898}"/>
              </a:ext>
            </a:extLst>
          </p:cNvPr>
          <p:cNvSpPr>
            <a:spLocks noGrp="1"/>
          </p:cNvSpPr>
          <p:nvPr>
            <p:ph type="subTitle" idx="1"/>
          </p:nvPr>
        </p:nvSpPr>
        <p:spPr/>
        <p:txBody>
          <a:bodyPr/>
          <a:lstStyle/>
          <a:p>
            <a:r>
              <a:rPr lang="pt-BR" dirty="0"/>
              <a:t>Prof. Luís Fernando </a:t>
            </a:r>
          </a:p>
          <a:p>
            <a:r>
              <a:rPr lang="pt-BR" dirty="0"/>
              <a:t>Senai 5.13 - Jaguariúna</a:t>
            </a:r>
          </a:p>
        </p:txBody>
      </p:sp>
    </p:spTree>
    <p:extLst>
      <p:ext uri="{BB962C8B-B14F-4D97-AF65-F5344CB8AC3E}">
        <p14:creationId xmlns:p14="http://schemas.microsoft.com/office/powerpoint/2010/main" val="25399252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5514FB-A967-149E-626D-68B1B1B0E9CE}"/>
              </a:ext>
            </a:extLst>
          </p:cNvPr>
          <p:cNvSpPr>
            <a:spLocks noGrp="1"/>
          </p:cNvSpPr>
          <p:nvPr>
            <p:ph type="title"/>
          </p:nvPr>
        </p:nvSpPr>
        <p:spPr/>
        <p:txBody>
          <a:bodyPr/>
          <a:lstStyle/>
          <a:p>
            <a:r>
              <a:rPr lang="pt-BR" dirty="0"/>
              <a:t>Quais são as aplicações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C39348C5-381D-59A5-F2E1-B438FD39CBCE}"/>
              </a:ext>
            </a:extLst>
          </p:cNvPr>
          <p:cNvSpPr>
            <a:spLocks noGrp="1"/>
          </p:cNvSpPr>
          <p:nvPr>
            <p:ph idx="1"/>
          </p:nvPr>
        </p:nvSpPr>
        <p:spPr/>
        <p:txBody>
          <a:bodyPr/>
          <a:lstStyle/>
          <a:p>
            <a:r>
              <a:rPr lang="pt-BR" b="1" dirty="0"/>
              <a:t>Varejo</a:t>
            </a:r>
            <a:r>
              <a:rPr lang="pt-BR" dirty="0"/>
              <a:t>: etiquetas eletrônicas (</a:t>
            </a:r>
            <a:r>
              <a:rPr lang="pt-BR" dirty="0" err="1"/>
              <a:t>tags</a:t>
            </a:r>
            <a:r>
              <a:rPr lang="pt-BR" dirty="0"/>
              <a:t>) com BLE podem ser usadas em lojas para o monitoramento mais preciso dos produtos que precisam de reposição rápida ou elaboração de estratégias de marketing;</a:t>
            </a:r>
          </a:p>
          <a:p>
            <a:r>
              <a:rPr lang="pt-BR" b="1" dirty="0"/>
              <a:t>Serviços de localização: </a:t>
            </a:r>
            <a:r>
              <a:rPr lang="pt-BR" dirty="0"/>
              <a:t>é possível o uso de BLE beacons no rastreamento de produtos em estoque, gerenciamento de frotas em garagens ou envio de cardápios eletrônicos ao celular do cliente em um restaurante, por exemplo.</a:t>
            </a:r>
          </a:p>
        </p:txBody>
      </p:sp>
    </p:spTree>
    <p:extLst>
      <p:ext uri="{BB962C8B-B14F-4D97-AF65-F5344CB8AC3E}">
        <p14:creationId xmlns:p14="http://schemas.microsoft.com/office/powerpoint/2010/main" val="178599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B35A2D-E95E-1604-4C1B-7546D92D4399}"/>
              </a:ext>
            </a:extLst>
          </p:cNvPr>
          <p:cNvSpPr>
            <a:spLocks noGrp="1"/>
          </p:cNvSpPr>
          <p:nvPr>
            <p:ph type="title"/>
          </p:nvPr>
        </p:nvSpPr>
        <p:spPr/>
        <p:txBody>
          <a:bodyPr/>
          <a:lstStyle/>
          <a:p>
            <a:r>
              <a:rPr lang="pt-BR" dirty="0"/>
              <a:t>Quais são as vantagens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AC946F47-E0D8-0305-6800-725F6B846297}"/>
              </a:ext>
            </a:extLst>
          </p:cNvPr>
          <p:cNvSpPr>
            <a:spLocks noGrp="1"/>
          </p:cNvSpPr>
          <p:nvPr>
            <p:ph idx="1"/>
          </p:nvPr>
        </p:nvSpPr>
        <p:spPr>
          <a:xfrm>
            <a:off x="1141412" y="2249486"/>
            <a:ext cx="9905999" cy="3884027"/>
          </a:xfrm>
        </p:spPr>
        <p:txBody>
          <a:bodyPr/>
          <a:lstStyle/>
          <a:p>
            <a:r>
              <a:rPr lang="pt-BR" b="1" dirty="0"/>
              <a:t>Baixo consumo de energia: </a:t>
            </a:r>
            <a:r>
              <a:rPr lang="pt-BR" dirty="0"/>
              <a:t>o principal atributo do BLE é demandar pouca energia, o que torna a tecnologia útil em dispositivos com baterias pequenas;</a:t>
            </a:r>
          </a:p>
          <a:p>
            <a:r>
              <a:rPr lang="pt-BR" b="1" dirty="0"/>
              <a:t>Escalabilidade</a:t>
            </a:r>
            <a:r>
              <a:rPr lang="pt-BR" dirty="0"/>
              <a:t>: o Bluetooth </a:t>
            </a:r>
            <a:r>
              <a:rPr lang="pt-BR" dirty="0" err="1"/>
              <a:t>Low</a:t>
            </a:r>
            <a:r>
              <a:rPr lang="pt-BR" dirty="0"/>
              <a:t> Energy suporta várias topologias, o que permite o seu uso até em estruturas formadas por vários dispositivos;</a:t>
            </a:r>
          </a:p>
          <a:p>
            <a:r>
              <a:rPr lang="pt-BR" b="1" dirty="0"/>
              <a:t>Implementação descomplicada: </a:t>
            </a:r>
            <a:r>
              <a:rPr lang="pt-BR" dirty="0"/>
              <a:t>o BLE é uma tecnologia de comunicação wireless que combina ondas de rádio com protocolos simples, o que facilita a sua implementação em aplicações dos mais diversos tipos;</a:t>
            </a:r>
          </a:p>
        </p:txBody>
      </p:sp>
    </p:spTree>
    <p:extLst>
      <p:ext uri="{BB962C8B-B14F-4D97-AF65-F5344CB8AC3E}">
        <p14:creationId xmlns:p14="http://schemas.microsoft.com/office/powerpoint/2010/main" val="128466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CAA7F8-6B93-4B76-E0ED-140C10E18F99}"/>
              </a:ext>
            </a:extLst>
          </p:cNvPr>
          <p:cNvSpPr>
            <a:spLocks noGrp="1"/>
          </p:cNvSpPr>
          <p:nvPr>
            <p:ph type="title"/>
          </p:nvPr>
        </p:nvSpPr>
        <p:spPr/>
        <p:txBody>
          <a:bodyPr/>
          <a:lstStyle/>
          <a:p>
            <a:r>
              <a:rPr lang="pt-BR" dirty="0"/>
              <a:t>Quais são as vantagens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56F64E02-3FE1-2261-78A7-B06CA754EE8C}"/>
              </a:ext>
            </a:extLst>
          </p:cNvPr>
          <p:cNvSpPr>
            <a:spLocks noGrp="1"/>
          </p:cNvSpPr>
          <p:nvPr>
            <p:ph idx="1"/>
          </p:nvPr>
        </p:nvSpPr>
        <p:spPr>
          <a:xfrm>
            <a:off x="1141412" y="2249486"/>
            <a:ext cx="9905999" cy="3989995"/>
          </a:xfrm>
        </p:spPr>
        <p:txBody>
          <a:bodyPr>
            <a:normAutofit/>
          </a:bodyPr>
          <a:lstStyle/>
          <a:p>
            <a:r>
              <a:rPr lang="pt-BR" b="1" dirty="0"/>
              <a:t>Ampla compatibilidade: </a:t>
            </a:r>
            <a:r>
              <a:rPr lang="pt-BR" dirty="0"/>
              <a:t>a implementação relativamente fácil faz o Bluetooth </a:t>
            </a:r>
            <a:r>
              <a:rPr lang="pt-BR" dirty="0" err="1"/>
              <a:t>Low</a:t>
            </a:r>
            <a:r>
              <a:rPr lang="pt-BR" dirty="0"/>
              <a:t> Energy funcionar em uma grande variedade de dispositivos;</a:t>
            </a:r>
          </a:p>
          <a:p>
            <a:r>
              <a:rPr lang="pt-BR" b="1" dirty="0"/>
              <a:t>Suporte multiplataforma: </a:t>
            </a:r>
            <a:r>
              <a:rPr lang="pt-BR" dirty="0"/>
              <a:t>o Bluetooth </a:t>
            </a:r>
            <a:r>
              <a:rPr lang="pt-BR" dirty="0" err="1"/>
              <a:t>Low</a:t>
            </a:r>
            <a:r>
              <a:rPr lang="pt-BR" dirty="0"/>
              <a:t> Energy é suportado pelo Windows, </a:t>
            </a:r>
            <a:r>
              <a:rPr lang="pt-BR" dirty="0" err="1"/>
              <a:t>macOS</a:t>
            </a:r>
            <a:r>
              <a:rPr lang="pt-BR" dirty="0"/>
              <a:t>, distribuições Linux, Android, iOS e outros sistemas operacionais;</a:t>
            </a:r>
          </a:p>
          <a:p>
            <a:r>
              <a:rPr lang="pt-BR" b="1" dirty="0"/>
              <a:t>Segurança: </a:t>
            </a:r>
            <a:r>
              <a:rPr lang="pt-BR" dirty="0"/>
              <a:t>o BLE suporta criptografia AES de 128 bits, autenticação criptografada e outros recursos que diminuem o risco de a tecnologia ser usada para invasões, roubos de dados e outras ações maliciosas.</a:t>
            </a:r>
          </a:p>
        </p:txBody>
      </p:sp>
    </p:spTree>
    <p:extLst>
      <p:ext uri="{BB962C8B-B14F-4D97-AF65-F5344CB8AC3E}">
        <p14:creationId xmlns:p14="http://schemas.microsoft.com/office/powerpoint/2010/main" val="3490708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A5E1168-4EC3-66E4-0D31-B0FEAA5DD6C9}"/>
              </a:ext>
            </a:extLst>
          </p:cNvPr>
          <p:cNvSpPr>
            <a:spLocks noGrp="1"/>
          </p:cNvSpPr>
          <p:nvPr>
            <p:ph type="title"/>
          </p:nvPr>
        </p:nvSpPr>
        <p:spPr/>
        <p:txBody>
          <a:bodyPr/>
          <a:lstStyle/>
          <a:p>
            <a:r>
              <a:rPr lang="pt-BR" dirty="0"/>
              <a:t>Quais são as limitações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D8A5EE8B-A12F-B3E3-3769-9AD5D8E56B51}"/>
              </a:ext>
            </a:extLst>
          </p:cNvPr>
          <p:cNvSpPr>
            <a:spLocks noGrp="1"/>
          </p:cNvSpPr>
          <p:nvPr>
            <p:ph idx="1"/>
          </p:nvPr>
        </p:nvSpPr>
        <p:spPr>
          <a:xfrm>
            <a:off x="1141412" y="2249486"/>
            <a:ext cx="9905999" cy="3989995"/>
          </a:xfrm>
        </p:spPr>
        <p:txBody>
          <a:bodyPr>
            <a:normAutofit lnSpcReduction="10000"/>
          </a:bodyPr>
          <a:lstStyle/>
          <a:p>
            <a:r>
              <a:rPr lang="pt-BR" b="1" dirty="0"/>
              <a:t>Velocidade baixa: </a:t>
            </a:r>
            <a:r>
              <a:rPr lang="pt-BR" dirty="0"/>
              <a:t>a taxa de transferência de dados do BLE não passa de 2 Mb/s na maioria das aplicações, ficando frequentemente abaixo de 1 Mb/s. Isso torna a tecnologia inadequada para tarefas como streaming de vídeo;</a:t>
            </a:r>
          </a:p>
          <a:p>
            <a:r>
              <a:rPr lang="pt-BR" b="1" dirty="0"/>
              <a:t>Alcance limitado: </a:t>
            </a:r>
            <a:r>
              <a:rPr lang="pt-BR" dirty="0"/>
              <a:t>o BLE só chega a 10 metros de alcance na maioria das aplicações. Distâncias de até 100 m só são possíveis sob condições específicas, como uso de transmissores mais sofisticados e ausência de interferências;</a:t>
            </a:r>
          </a:p>
          <a:p>
            <a:r>
              <a:rPr lang="pt-BR" b="1" dirty="0"/>
              <a:t>Risco de interferência de sinal: </a:t>
            </a:r>
            <a:r>
              <a:rPr lang="pt-BR" dirty="0"/>
              <a:t>o BLE está sujeito a interferência de sinal, embora esse problema não seja comum.</a:t>
            </a:r>
          </a:p>
        </p:txBody>
      </p:sp>
    </p:spTree>
    <p:extLst>
      <p:ext uri="{BB962C8B-B14F-4D97-AF65-F5344CB8AC3E}">
        <p14:creationId xmlns:p14="http://schemas.microsoft.com/office/powerpoint/2010/main" val="30294785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EECCF-4AAD-1AFD-C140-0629E1A8F8C3}"/>
              </a:ext>
            </a:extLst>
          </p:cNvPr>
          <p:cNvSpPr>
            <a:spLocks noGrp="1"/>
          </p:cNvSpPr>
          <p:nvPr>
            <p:ph type="title"/>
          </p:nvPr>
        </p:nvSpPr>
        <p:spPr/>
        <p:txBody>
          <a:bodyPr/>
          <a:lstStyle/>
          <a:p>
            <a:r>
              <a:rPr lang="pt-BR" dirty="0"/>
              <a:t>Qual é a diferença entre Bluetooth </a:t>
            </a:r>
            <a:r>
              <a:rPr lang="pt-BR" dirty="0" err="1"/>
              <a:t>Low</a:t>
            </a:r>
            <a:r>
              <a:rPr lang="pt-BR" dirty="0"/>
              <a:t> Energy e Bluetooth clássico?</a:t>
            </a:r>
          </a:p>
        </p:txBody>
      </p:sp>
      <p:sp>
        <p:nvSpPr>
          <p:cNvPr id="3" name="Espaço Reservado para Conteúdo 2">
            <a:extLst>
              <a:ext uri="{FF2B5EF4-FFF2-40B4-BE49-F238E27FC236}">
                <a16:creationId xmlns:a16="http://schemas.microsoft.com/office/drawing/2014/main" id="{92A4E063-B4CC-1A05-095A-DFF90859678D}"/>
              </a:ext>
            </a:extLst>
          </p:cNvPr>
          <p:cNvSpPr>
            <a:spLocks noGrp="1"/>
          </p:cNvSpPr>
          <p:nvPr>
            <p:ph idx="1"/>
          </p:nvPr>
        </p:nvSpPr>
        <p:spPr/>
        <p:txBody>
          <a:bodyPr/>
          <a:lstStyle/>
          <a:p>
            <a:r>
              <a:rPr lang="pt-BR" dirty="0"/>
              <a:t>O Bluetooth </a:t>
            </a:r>
            <a:r>
              <a:rPr lang="pt-BR" dirty="0" err="1"/>
              <a:t>Low</a:t>
            </a:r>
            <a:r>
              <a:rPr lang="pt-BR" dirty="0"/>
              <a:t> Energy é uma tecnologia de conexão sem fio criada para consumir menos energia e, assim, otimizar a troca de dados em dispositivos com baterias pequenas. Já a expressão Bluetooth clássico é usada para referenciar as versões convencionais da tecnologia Bluetooth, que não são focadas em baixo consumo energético.</a:t>
            </a:r>
          </a:p>
        </p:txBody>
      </p:sp>
    </p:spTree>
    <p:extLst>
      <p:ext uri="{BB962C8B-B14F-4D97-AF65-F5344CB8AC3E}">
        <p14:creationId xmlns:p14="http://schemas.microsoft.com/office/powerpoint/2010/main" val="29482377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29226-8894-0B95-0C23-3AC3CD7598D4}"/>
              </a:ext>
            </a:extLst>
          </p:cNvPr>
          <p:cNvSpPr>
            <a:spLocks noGrp="1"/>
          </p:cNvSpPr>
          <p:nvPr>
            <p:ph type="title"/>
          </p:nvPr>
        </p:nvSpPr>
        <p:spPr/>
        <p:txBody>
          <a:bodyPr/>
          <a:lstStyle/>
          <a:p>
            <a:r>
              <a:rPr lang="pt-BR" dirty="0"/>
              <a:t>Pesquise	</a:t>
            </a:r>
          </a:p>
        </p:txBody>
      </p:sp>
      <p:sp>
        <p:nvSpPr>
          <p:cNvPr id="3" name="Espaço Reservado para Conteúdo 2">
            <a:extLst>
              <a:ext uri="{FF2B5EF4-FFF2-40B4-BE49-F238E27FC236}">
                <a16:creationId xmlns:a16="http://schemas.microsoft.com/office/drawing/2014/main" id="{C1BD18D5-C0E8-EA92-020F-8C13E5ECBCB8}"/>
              </a:ext>
            </a:extLst>
          </p:cNvPr>
          <p:cNvSpPr>
            <a:spLocks noGrp="1"/>
          </p:cNvSpPr>
          <p:nvPr>
            <p:ph idx="1"/>
          </p:nvPr>
        </p:nvSpPr>
        <p:spPr/>
        <p:txBody>
          <a:bodyPr/>
          <a:lstStyle/>
          <a:p>
            <a:r>
              <a:rPr lang="pt-BR" dirty="0"/>
              <a:t>Pesquise a maior diferença entre Bluetooth LE e Bluetooth Clássico.</a:t>
            </a:r>
          </a:p>
          <a:p>
            <a:r>
              <a:rPr lang="pt-BR" dirty="0"/>
              <a:t>Informe cenários reais que é utilizado o Bluetooth LE.</a:t>
            </a:r>
          </a:p>
          <a:p>
            <a:r>
              <a:rPr lang="pt-BR" dirty="0"/>
              <a:t>Informe grandes empresas que utilizam esse tipo de protocolo no seu ambiente de trabalho.</a:t>
            </a:r>
          </a:p>
          <a:p>
            <a:r>
              <a:rPr lang="pt-BR" dirty="0"/>
              <a:t>Sobre os protocolos informados nas aulas, quais melhores se encaixaram na </a:t>
            </a:r>
            <a:r>
              <a:rPr lang="pt-BR" dirty="0" err="1"/>
              <a:t>Ypê</a:t>
            </a:r>
            <a:r>
              <a:rPr lang="pt-BR" dirty="0"/>
              <a:t>?</a:t>
            </a:r>
          </a:p>
        </p:txBody>
      </p:sp>
    </p:spTree>
    <p:extLst>
      <p:ext uri="{BB962C8B-B14F-4D97-AF65-F5344CB8AC3E}">
        <p14:creationId xmlns:p14="http://schemas.microsoft.com/office/powerpoint/2010/main" val="2993079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831550-5AB6-A7F9-E9A0-75AFAE5365F0}"/>
              </a:ext>
            </a:extLst>
          </p:cNvPr>
          <p:cNvSpPr>
            <a:spLocks noGrp="1"/>
          </p:cNvSpPr>
          <p:nvPr>
            <p:ph type="title"/>
          </p:nvPr>
        </p:nvSpPr>
        <p:spPr/>
        <p:txBody>
          <a:bodyPr/>
          <a:lstStyle/>
          <a:p>
            <a:r>
              <a:rPr lang="pt-BR" dirty="0"/>
              <a:t>Bluetooth </a:t>
            </a:r>
            <a:r>
              <a:rPr lang="pt-BR" dirty="0" err="1"/>
              <a:t>Low</a:t>
            </a:r>
            <a:r>
              <a:rPr lang="pt-BR" dirty="0"/>
              <a:t> Energy (BLE)</a:t>
            </a:r>
          </a:p>
        </p:txBody>
      </p:sp>
      <p:sp>
        <p:nvSpPr>
          <p:cNvPr id="3" name="Espaço Reservado para Conteúdo 2">
            <a:extLst>
              <a:ext uri="{FF2B5EF4-FFF2-40B4-BE49-F238E27FC236}">
                <a16:creationId xmlns:a16="http://schemas.microsoft.com/office/drawing/2014/main" id="{8E21ADA3-FE06-34FE-3AB7-C19FCF5A8901}"/>
              </a:ext>
            </a:extLst>
          </p:cNvPr>
          <p:cNvSpPr>
            <a:spLocks noGrp="1"/>
          </p:cNvSpPr>
          <p:nvPr>
            <p:ph idx="1"/>
          </p:nvPr>
        </p:nvSpPr>
        <p:spPr>
          <a:xfrm>
            <a:off x="1141412" y="1955410"/>
            <a:ext cx="9905999" cy="4284072"/>
          </a:xfrm>
        </p:spPr>
        <p:txBody>
          <a:bodyPr>
            <a:normAutofit fontScale="92500"/>
          </a:bodyPr>
          <a:lstStyle/>
          <a:p>
            <a:r>
              <a:rPr lang="pt-BR" dirty="0"/>
              <a:t>O Bluetooth </a:t>
            </a:r>
            <a:r>
              <a:rPr lang="pt-BR" dirty="0" err="1"/>
              <a:t>Low</a:t>
            </a:r>
            <a:r>
              <a:rPr lang="pt-BR" dirty="0"/>
              <a:t> Energy (BLE) é um padrão de conexão sem fio que consome pouca energia elétrica. Essa característica aumenta a duração da bateria de </a:t>
            </a:r>
            <a:r>
              <a:rPr lang="pt-BR" dirty="0" err="1"/>
              <a:t>wearables</a:t>
            </a:r>
            <a:r>
              <a:rPr lang="pt-BR" dirty="0"/>
              <a:t> (como relógios inteligentes), dispositivos médicos e até serviços de localização.</a:t>
            </a:r>
          </a:p>
          <a:p>
            <a:r>
              <a:rPr lang="pt-BR" dirty="0"/>
              <a:t>A Bluetooth SIG lançou o Bluetooth </a:t>
            </a:r>
            <a:r>
              <a:rPr lang="pt-BR" dirty="0" err="1"/>
              <a:t>Low</a:t>
            </a:r>
            <a:r>
              <a:rPr lang="pt-BR" dirty="0"/>
              <a:t> Energy em 2010, junto ao Bluetooth 4.0, visando otimizar ainda mais o consumo de energia em relação ao Bluetooth clássico.</a:t>
            </a:r>
          </a:p>
          <a:p>
            <a:r>
              <a:rPr lang="pt-BR" dirty="0"/>
              <a:t>A tecnologia Bluetooth demanda pouca energia desde suas primeiras versões, mas o BLE permite que dispositivos com baterias muito pequenas, como fones de ouvido sem fio, tenham maior autonomia. A seguir, conheça o funcionamento, vantagens e limitações do BLE.</a:t>
            </a:r>
          </a:p>
        </p:txBody>
      </p:sp>
    </p:spTree>
    <p:extLst>
      <p:ext uri="{BB962C8B-B14F-4D97-AF65-F5344CB8AC3E}">
        <p14:creationId xmlns:p14="http://schemas.microsoft.com/office/powerpoint/2010/main" val="8835342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472FB2-9760-9A87-E1BF-AF5809C6A164}"/>
              </a:ext>
            </a:extLst>
          </p:cNvPr>
          <p:cNvSpPr>
            <a:spLocks noGrp="1"/>
          </p:cNvSpPr>
          <p:nvPr>
            <p:ph type="title"/>
          </p:nvPr>
        </p:nvSpPr>
        <p:spPr/>
        <p:txBody>
          <a:bodyPr/>
          <a:lstStyle/>
          <a:p>
            <a:r>
              <a:rPr lang="pt-BR" dirty="0"/>
              <a:t>Como funciona 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6B311D26-E249-6861-588B-DF8C4CF8AA0D}"/>
              </a:ext>
            </a:extLst>
          </p:cNvPr>
          <p:cNvSpPr>
            <a:spLocks noGrp="1"/>
          </p:cNvSpPr>
          <p:nvPr>
            <p:ph idx="1"/>
          </p:nvPr>
        </p:nvSpPr>
        <p:spPr>
          <a:xfrm>
            <a:off x="1141412" y="2249486"/>
            <a:ext cx="9905999" cy="3989995"/>
          </a:xfrm>
        </p:spPr>
        <p:txBody>
          <a:bodyPr>
            <a:normAutofit/>
          </a:bodyPr>
          <a:lstStyle/>
          <a:p>
            <a:r>
              <a:rPr lang="pt-BR" dirty="0"/>
              <a:t>O Bluetooth </a:t>
            </a:r>
            <a:r>
              <a:rPr lang="pt-BR" dirty="0" err="1"/>
              <a:t>Low</a:t>
            </a:r>
            <a:r>
              <a:rPr lang="pt-BR" dirty="0"/>
              <a:t> Energy, também chamado de Bluetooth LE ou Bluetooth </a:t>
            </a:r>
            <a:r>
              <a:rPr lang="pt-BR" dirty="0" err="1"/>
              <a:t>Smart</a:t>
            </a:r>
            <a:r>
              <a:rPr lang="pt-BR" dirty="0"/>
              <a:t>, é uma tecnologia que permite que dispositivos como fones de ouvido e </a:t>
            </a:r>
            <a:r>
              <a:rPr lang="pt-BR" dirty="0" err="1"/>
              <a:t>smartwatches</a:t>
            </a:r>
            <a:r>
              <a:rPr lang="pt-BR" dirty="0"/>
              <a:t> se conectem a celulares, tablets, computadores e outros equipamentos por meio de sinais de rádio.</a:t>
            </a:r>
          </a:p>
          <a:p>
            <a:r>
              <a:rPr lang="pt-BR" dirty="0"/>
              <a:t>A principal vantagem do BLE é consumir por volta de 10% da energia demandada por dispositivos baseados no Bluetooth clássico, embora essa porcentagem possa variar para mais ou menos sob determinadas circunstâncias.</a:t>
            </a:r>
          </a:p>
        </p:txBody>
      </p:sp>
    </p:spTree>
    <p:extLst>
      <p:ext uri="{BB962C8B-B14F-4D97-AF65-F5344CB8AC3E}">
        <p14:creationId xmlns:p14="http://schemas.microsoft.com/office/powerpoint/2010/main" val="363806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B78FAB-DA9A-BC19-8CA0-F79BE3E7B60D}"/>
              </a:ext>
            </a:extLst>
          </p:cNvPr>
          <p:cNvSpPr>
            <a:spLocks noGrp="1"/>
          </p:cNvSpPr>
          <p:nvPr>
            <p:ph type="title"/>
          </p:nvPr>
        </p:nvSpPr>
        <p:spPr/>
        <p:txBody>
          <a:bodyPr/>
          <a:lstStyle/>
          <a:p>
            <a:r>
              <a:rPr lang="pt-BR" dirty="0"/>
              <a:t>Como funciona 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502152C3-4901-8949-81D2-DD39C46A9A38}"/>
              </a:ext>
            </a:extLst>
          </p:cNvPr>
          <p:cNvSpPr>
            <a:spLocks noGrp="1"/>
          </p:cNvSpPr>
          <p:nvPr>
            <p:ph idx="1"/>
          </p:nvPr>
        </p:nvSpPr>
        <p:spPr/>
        <p:txBody>
          <a:bodyPr/>
          <a:lstStyle/>
          <a:p>
            <a:r>
              <a:rPr lang="pt-BR" dirty="0"/>
              <a:t>Faixa de frequência de 2,4 GHz a 2,483 GHz e usa um método de transmissão FHSS (com troca da frequência de trabalho em curtos intervalos de tempo), assim como o Bluetooth clássico.</a:t>
            </a:r>
          </a:p>
          <a:p>
            <a:r>
              <a:rPr lang="pt-BR" dirty="0"/>
              <a:t>BLE trabalha com apenas 40 canais em espaços de 2 MHz entre eles na referida faixa de frequência, enquanto o Bluetooth clássico o faz com 79 canais e espaço de 1 MHz.	</a:t>
            </a:r>
          </a:p>
        </p:txBody>
      </p:sp>
    </p:spTree>
    <p:extLst>
      <p:ext uri="{BB962C8B-B14F-4D97-AF65-F5344CB8AC3E}">
        <p14:creationId xmlns:p14="http://schemas.microsoft.com/office/powerpoint/2010/main" val="242560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23216D-289D-81DD-8F99-0EA007B954B9}"/>
              </a:ext>
            </a:extLst>
          </p:cNvPr>
          <p:cNvSpPr>
            <a:spLocks noGrp="1"/>
          </p:cNvSpPr>
          <p:nvPr>
            <p:ph type="title"/>
          </p:nvPr>
        </p:nvSpPr>
        <p:spPr/>
        <p:txBody>
          <a:bodyPr/>
          <a:lstStyle/>
          <a:p>
            <a:r>
              <a:rPr lang="pt-BR" dirty="0"/>
              <a:t>Quais são as principais topologias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6AF9E7F2-E654-FC1C-984D-1191594A804C}"/>
              </a:ext>
            </a:extLst>
          </p:cNvPr>
          <p:cNvSpPr>
            <a:spLocks noGrp="1"/>
          </p:cNvSpPr>
          <p:nvPr>
            <p:ph idx="1"/>
          </p:nvPr>
        </p:nvSpPr>
        <p:spPr>
          <a:xfrm>
            <a:off x="1141412" y="2249486"/>
            <a:ext cx="9905999" cy="3989995"/>
          </a:xfrm>
        </p:spPr>
        <p:txBody>
          <a:bodyPr>
            <a:normAutofit/>
          </a:bodyPr>
          <a:lstStyle/>
          <a:p>
            <a:r>
              <a:rPr lang="pt-BR" b="1" dirty="0"/>
              <a:t>Ponto a ponto: </a:t>
            </a:r>
            <a:r>
              <a:rPr lang="pt-BR" dirty="0"/>
              <a:t>é a comunicação entre dois dispositivos, como um celular que transmite áudio para fones de ouvido;</a:t>
            </a:r>
          </a:p>
          <a:p>
            <a:r>
              <a:rPr lang="pt-BR" b="1" dirty="0"/>
              <a:t>Broadcast: </a:t>
            </a:r>
            <a:r>
              <a:rPr lang="pt-BR" dirty="0"/>
              <a:t>método no qual um aparelho se comunica com vários dispositivos ao mesmo tempo, como um sistema que rastreia lotes de produtos em um estoque por meio de BLE beacons (dispositivos de localização);</a:t>
            </a:r>
          </a:p>
          <a:p>
            <a:r>
              <a:rPr lang="pt-BR" b="1" dirty="0" err="1"/>
              <a:t>Mesh</a:t>
            </a:r>
            <a:r>
              <a:rPr lang="pt-BR" dirty="0"/>
              <a:t>: é uma topologia em que o Bluetooth </a:t>
            </a:r>
            <a:r>
              <a:rPr lang="pt-BR" dirty="0" err="1"/>
              <a:t>Low</a:t>
            </a:r>
            <a:r>
              <a:rPr lang="pt-BR" dirty="0"/>
              <a:t> Energy cria uma rede com muitos dispositivos, com todos podendo se comunicar com os outros. Essa é uma abordagem útil para sistemas de monitoramento, por exemplo.</a:t>
            </a:r>
          </a:p>
        </p:txBody>
      </p:sp>
    </p:spTree>
    <p:extLst>
      <p:ext uri="{BB962C8B-B14F-4D97-AF65-F5344CB8AC3E}">
        <p14:creationId xmlns:p14="http://schemas.microsoft.com/office/powerpoint/2010/main" val="4416689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188901-BC11-104D-1AA7-F863909E71BC}"/>
              </a:ext>
            </a:extLst>
          </p:cNvPr>
          <p:cNvSpPr>
            <a:spLocks noGrp="1"/>
          </p:cNvSpPr>
          <p:nvPr>
            <p:ph type="title"/>
          </p:nvPr>
        </p:nvSpPr>
        <p:spPr/>
        <p:txBody>
          <a:bodyPr/>
          <a:lstStyle/>
          <a:p>
            <a:r>
              <a:rPr lang="pt-BR" dirty="0"/>
              <a:t>Qual é o alcance máximo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6AE0A935-5A85-CA96-7D7C-B756E45A92DF}"/>
              </a:ext>
            </a:extLst>
          </p:cNvPr>
          <p:cNvSpPr>
            <a:spLocks noGrp="1"/>
          </p:cNvSpPr>
          <p:nvPr>
            <p:ph idx="1"/>
          </p:nvPr>
        </p:nvSpPr>
        <p:spPr/>
        <p:txBody>
          <a:bodyPr/>
          <a:lstStyle/>
          <a:p>
            <a:r>
              <a:rPr lang="pt-BR" dirty="0"/>
              <a:t>O Bluetooth </a:t>
            </a:r>
            <a:r>
              <a:rPr lang="pt-BR" dirty="0" err="1"/>
              <a:t>Low</a:t>
            </a:r>
            <a:r>
              <a:rPr lang="pt-BR" dirty="0"/>
              <a:t> Energy tem alcance típico de até 100 metros, embora distâncias maiores sejam possíveis. Contudo, a maioria das conexões suporta até 10 metros. Paredes, máquinas, objetos de grande porte e a própria capacidade de emissão de sinal do dispositivo estão entre os fatores que podem reduzir o alcance.</a:t>
            </a:r>
          </a:p>
        </p:txBody>
      </p:sp>
    </p:spTree>
    <p:extLst>
      <p:ext uri="{BB962C8B-B14F-4D97-AF65-F5344CB8AC3E}">
        <p14:creationId xmlns:p14="http://schemas.microsoft.com/office/powerpoint/2010/main" val="1565388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404152-6551-FD6F-E833-848C56ECBE21}"/>
              </a:ext>
            </a:extLst>
          </p:cNvPr>
          <p:cNvSpPr>
            <a:spLocks noGrp="1"/>
          </p:cNvSpPr>
          <p:nvPr>
            <p:ph type="title"/>
          </p:nvPr>
        </p:nvSpPr>
        <p:spPr/>
        <p:txBody>
          <a:bodyPr/>
          <a:lstStyle/>
          <a:p>
            <a:r>
              <a:rPr lang="pt-BR" dirty="0"/>
              <a:t>Qual é a faixa de frequência utilizada pelo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FD807032-790D-3571-83DC-6983710A1DFF}"/>
              </a:ext>
            </a:extLst>
          </p:cNvPr>
          <p:cNvSpPr>
            <a:spLocks noGrp="1"/>
          </p:cNvSpPr>
          <p:nvPr>
            <p:ph idx="1"/>
          </p:nvPr>
        </p:nvSpPr>
        <p:spPr/>
        <p:txBody>
          <a:bodyPr>
            <a:normAutofit/>
          </a:bodyPr>
          <a:lstStyle/>
          <a:p>
            <a:r>
              <a:rPr lang="pt-BR" dirty="0"/>
              <a:t>O </a:t>
            </a:r>
            <a:r>
              <a:rPr lang="pt-BR" b="1" dirty="0"/>
              <a:t>BLE </a:t>
            </a:r>
            <a:r>
              <a:rPr lang="pt-BR" dirty="0"/>
              <a:t>atua entre 2,4 GHz a 2,483 GHz. Essa é a faixa de frequências ISM, reservada a aplicações industriais, científicas e médicas. Por isso, ela é amplamente usada em aparelhos e sistemas de comunicação sem fio, como o Wi-Fi de 2,4 GHz.</a:t>
            </a:r>
          </a:p>
          <a:p>
            <a:r>
              <a:rPr lang="pt-BR" dirty="0"/>
              <a:t>Quando há vários dispositivos atuando na mesma faixa de frequência, o risco de interferência ou congestionamento no Bluetooth é maior, apesar de existirem mecanismos que previnem o problema.</a:t>
            </a:r>
          </a:p>
          <a:p>
            <a:endParaRPr lang="pt-BR" dirty="0"/>
          </a:p>
          <a:p>
            <a:endParaRPr lang="pt-BR" dirty="0"/>
          </a:p>
        </p:txBody>
      </p:sp>
    </p:spTree>
    <p:extLst>
      <p:ext uri="{BB962C8B-B14F-4D97-AF65-F5344CB8AC3E}">
        <p14:creationId xmlns:p14="http://schemas.microsoft.com/office/powerpoint/2010/main" val="3997695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4D6688-EDD8-B75A-33EA-CEC33B4543AB}"/>
              </a:ext>
            </a:extLst>
          </p:cNvPr>
          <p:cNvSpPr>
            <a:spLocks noGrp="1"/>
          </p:cNvSpPr>
          <p:nvPr>
            <p:ph type="title"/>
          </p:nvPr>
        </p:nvSpPr>
        <p:spPr/>
        <p:txBody>
          <a:bodyPr/>
          <a:lstStyle/>
          <a:p>
            <a:r>
              <a:rPr lang="pt-BR" dirty="0"/>
              <a:t>Quais são as aplicações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21A6D664-87A9-AFD4-DEA9-0DB845967B80}"/>
              </a:ext>
            </a:extLst>
          </p:cNvPr>
          <p:cNvSpPr>
            <a:spLocks noGrp="1"/>
          </p:cNvSpPr>
          <p:nvPr>
            <p:ph idx="1"/>
          </p:nvPr>
        </p:nvSpPr>
        <p:spPr/>
        <p:txBody>
          <a:bodyPr/>
          <a:lstStyle/>
          <a:p>
            <a:r>
              <a:rPr lang="pt-BR" b="1" dirty="0"/>
              <a:t>Dispositivos vestíveis: </a:t>
            </a:r>
            <a:r>
              <a:rPr lang="pt-BR" dirty="0"/>
              <a:t>o BLE ajuda a aumentar a autonomia da bateria de dispositivos de monitoramento fitness, como </a:t>
            </a:r>
            <a:r>
              <a:rPr lang="pt-BR" dirty="0" err="1"/>
              <a:t>smartwatches</a:t>
            </a:r>
            <a:r>
              <a:rPr lang="pt-BR" dirty="0"/>
              <a:t> e </a:t>
            </a:r>
            <a:r>
              <a:rPr lang="pt-BR" dirty="0" err="1"/>
              <a:t>smartbands</a:t>
            </a:r>
            <a:r>
              <a:rPr lang="pt-BR" dirty="0"/>
              <a:t>;</a:t>
            </a:r>
          </a:p>
          <a:p>
            <a:endParaRPr lang="pt-BR" dirty="0"/>
          </a:p>
          <a:p>
            <a:r>
              <a:rPr lang="pt-BR" b="1" dirty="0"/>
              <a:t>IoT</a:t>
            </a:r>
            <a:r>
              <a:rPr lang="pt-BR" dirty="0"/>
              <a:t>: o Bluetooth </a:t>
            </a:r>
            <a:r>
              <a:rPr lang="pt-BR" dirty="0" err="1"/>
              <a:t>Low</a:t>
            </a:r>
            <a:r>
              <a:rPr lang="pt-BR" dirty="0"/>
              <a:t> Energy é usado em dispositivos de internet das coisas, como sensores que monitoram a qualidade do solo na agricultura ou detectam a presença de invasores em uma área protegida;</a:t>
            </a:r>
          </a:p>
        </p:txBody>
      </p:sp>
    </p:spTree>
    <p:extLst>
      <p:ext uri="{BB962C8B-B14F-4D97-AF65-F5344CB8AC3E}">
        <p14:creationId xmlns:p14="http://schemas.microsoft.com/office/powerpoint/2010/main" val="1336977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C4FFC4-615B-D1A4-AC5C-6526C8F07D23}"/>
              </a:ext>
            </a:extLst>
          </p:cNvPr>
          <p:cNvSpPr>
            <a:spLocks noGrp="1"/>
          </p:cNvSpPr>
          <p:nvPr>
            <p:ph type="title"/>
          </p:nvPr>
        </p:nvSpPr>
        <p:spPr/>
        <p:txBody>
          <a:bodyPr/>
          <a:lstStyle/>
          <a:p>
            <a:r>
              <a:rPr lang="pt-BR" dirty="0"/>
              <a:t>Quais são as aplicações do Bluetooth </a:t>
            </a:r>
            <a:r>
              <a:rPr lang="pt-BR" dirty="0" err="1"/>
              <a:t>Low</a:t>
            </a:r>
            <a:r>
              <a:rPr lang="pt-BR" dirty="0"/>
              <a:t> Energy</a:t>
            </a:r>
          </a:p>
        </p:txBody>
      </p:sp>
      <p:sp>
        <p:nvSpPr>
          <p:cNvPr id="3" name="Espaço Reservado para Conteúdo 2">
            <a:extLst>
              <a:ext uri="{FF2B5EF4-FFF2-40B4-BE49-F238E27FC236}">
                <a16:creationId xmlns:a16="http://schemas.microsoft.com/office/drawing/2014/main" id="{C0F83B20-07C0-5A77-C140-15167012F053}"/>
              </a:ext>
            </a:extLst>
          </p:cNvPr>
          <p:cNvSpPr>
            <a:spLocks noGrp="1"/>
          </p:cNvSpPr>
          <p:nvPr>
            <p:ph idx="1"/>
          </p:nvPr>
        </p:nvSpPr>
        <p:spPr/>
        <p:txBody>
          <a:bodyPr/>
          <a:lstStyle/>
          <a:p>
            <a:r>
              <a:rPr lang="pt-BR" b="1" dirty="0"/>
              <a:t>Automação residencial: </a:t>
            </a:r>
            <a:r>
              <a:rPr lang="pt-BR" dirty="0"/>
              <a:t>o BLE é usado para controlar lâmpadas, alarmes, sensores de fumaça, termostatos e outros dispositivos para casa inteligente;</a:t>
            </a:r>
          </a:p>
          <a:p>
            <a:endParaRPr lang="pt-BR" dirty="0"/>
          </a:p>
          <a:p>
            <a:r>
              <a:rPr lang="pt-BR" b="1" dirty="0"/>
              <a:t>Medicina</a:t>
            </a:r>
            <a:r>
              <a:rPr lang="pt-BR" dirty="0"/>
              <a:t>: o Bluetooth </a:t>
            </a:r>
            <a:r>
              <a:rPr lang="pt-BR" dirty="0" err="1"/>
              <a:t>Low</a:t>
            </a:r>
            <a:r>
              <a:rPr lang="pt-BR" dirty="0"/>
              <a:t> Energy pode transmitir dados de monitores de glicose, pressão sanguínea, batimentos cardíacos, temperatura e afins a prontuários eletrônicos;</a:t>
            </a:r>
          </a:p>
        </p:txBody>
      </p:sp>
    </p:spTree>
    <p:extLst>
      <p:ext uri="{BB962C8B-B14F-4D97-AF65-F5344CB8AC3E}">
        <p14:creationId xmlns:p14="http://schemas.microsoft.com/office/powerpoint/2010/main" val="42589151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o">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TM04033919[[fn=Circuito]]</Template>
  <TotalTime>113</TotalTime>
  <Words>1194</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15</vt:i4>
      </vt:variant>
    </vt:vector>
  </HeadingPairs>
  <TitlesOfParts>
    <vt:vector size="18" baseType="lpstr">
      <vt:lpstr>Arial</vt:lpstr>
      <vt:lpstr>Tw Cen MT</vt:lpstr>
      <vt:lpstr>Circuito</vt:lpstr>
      <vt:lpstr>Protocolo de comunicação </vt:lpstr>
      <vt:lpstr>Bluetooth Low Energy (BLE)</vt:lpstr>
      <vt:lpstr>Como funciona o Bluetooth Low Energy?</vt:lpstr>
      <vt:lpstr>Como funciona o Bluetooth Low Energy?</vt:lpstr>
      <vt:lpstr>Quais são as principais topologias do Bluetooth Low Energy?</vt:lpstr>
      <vt:lpstr>Qual é o alcance máximo do Bluetooth Low Energy?</vt:lpstr>
      <vt:lpstr>Qual é a faixa de frequência utilizada pelo Bluetooth Low Energy?</vt:lpstr>
      <vt:lpstr>Quais são as aplicações do Bluetooth Low Energy</vt:lpstr>
      <vt:lpstr>Quais são as aplicações do Bluetooth Low Energy</vt:lpstr>
      <vt:lpstr>Quais são as aplicações do Bluetooth Low Energy</vt:lpstr>
      <vt:lpstr>Quais são as vantagens do Bluetooth Low Energy?</vt:lpstr>
      <vt:lpstr>Quais são as vantagens do Bluetooth Low Energy?</vt:lpstr>
      <vt:lpstr>Quais são as limitações do Bluetooth Low Energy?</vt:lpstr>
      <vt:lpstr>Qual é a diferença entre Bluetooth Low Energy e Bluetooth clássico?</vt:lpstr>
      <vt:lpstr>Pesquise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Fernando Spoljaric</dc:creator>
  <cp:lastModifiedBy>Luis Fernando Spoljaric</cp:lastModifiedBy>
  <cp:revision>2</cp:revision>
  <dcterms:created xsi:type="dcterms:W3CDTF">2024-06-11T10:45:53Z</dcterms:created>
  <dcterms:modified xsi:type="dcterms:W3CDTF">2024-06-12T12:03:26Z</dcterms:modified>
</cp:coreProperties>
</file>