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6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36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03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5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3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8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65E5-26AE-4342-9348-235B1E953D0A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25BB-EEF2-4B6D-B620-746AF885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5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ilpatel.com/br/blog/10-dicas-ferramentas-para-instagram-que-vao-impulsionar-sua-campanha-de-market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Ch-Rlv5Fw&amp;ab_channel=JivoChatBrasil" TargetMode="External"/><Relationship Id="rId2" Type="http://schemas.openxmlformats.org/officeDocument/2006/relationships/hyperlink" Target="https://www.youtube.com/watch?v=SL9fHClnHn8&amp;t=35s&amp;ab_channel=Bag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5E1AF-1815-9304-9E3D-A7C73A533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C7F13-A52B-496A-BA6A-4716D48DD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	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274802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7109-FD04-6795-7C28-62718A84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C5072-493E-A0B3-1FEB-AB749C10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Guia Completo do Instagram </a:t>
            </a:r>
            <a:r>
              <a:rPr lang="pt-BR" b="1" dirty="0" err="1"/>
              <a:t>Ads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https://neilpatel.com/br/blog/10-dicas-ferramentas-para-instagram-que-vao-impulsionar-sua-campanha-de-marketing/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3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6640-A933-0C54-EF57-E4F8ABFE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LEMBRE-SE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AD6C5-7325-5F04-0905-C8D4FDE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sucesso de uma campanha paga no Instagram depende de uma boa estratégia e de um entendimento profundo do seu público-alvo. Ao seguir estes passos e dicas, você estará mais próximo de alcançar seus objetivos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243518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FBF1E-F344-829D-C981-2E24EB6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Legendas Persuasivas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6F04D-D620-AF2F-0CF9-572DC033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 para Ação (CTA) clara e concisa: </a:t>
            </a:r>
            <a:r>
              <a:rPr lang="pt-BR" dirty="0"/>
              <a:t>Use verbos no imperativo (clique, compre, siga) e incentive o usuário a tomar uma atitude.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Benefícios, não características</a:t>
            </a:r>
            <a:r>
              <a:rPr lang="pt-BR" dirty="0"/>
              <a:t>: Em vez de listar as características do seu produto, destaque os benefícios que ele traz para o cliente.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simples e direta: </a:t>
            </a:r>
            <a:r>
              <a:rPr lang="pt-BR" dirty="0"/>
              <a:t>Evite jargões e termos técnicos que possam confundir o público.</a:t>
            </a:r>
          </a:p>
        </p:txBody>
      </p:sp>
    </p:spTree>
    <p:extLst>
      <p:ext uri="{BB962C8B-B14F-4D97-AF65-F5344CB8AC3E}">
        <p14:creationId xmlns:p14="http://schemas.microsoft.com/office/powerpoint/2010/main" val="339719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24904-C3F0-2925-F56A-2DB9666A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Utilize emojis: </a:t>
            </a:r>
            <a:r>
              <a:rPr lang="pt-BR" dirty="0"/>
              <a:t>Eles ajudam a tornar a legenda mais visual e chamativa.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perguntas: </a:t>
            </a:r>
            <a:r>
              <a:rPr lang="pt-BR" dirty="0"/>
              <a:t>Incentive a interação e a participação do público.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um senso de urgência: </a:t>
            </a:r>
            <a:r>
              <a:rPr lang="pt-BR" dirty="0"/>
              <a:t>Utilize frases como "por tempo limitado" ou "ofertas especiais".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 histórias: </a:t>
            </a:r>
            <a:r>
              <a:rPr lang="pt-BR" dirty="0"/>
              <a:t>As pessoas se conectam com histórias, então use sua legenda para criar uma narrativa envolvente.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419956-1C91-90B6-0AB2-48D50761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Legendas Persuasivas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47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8530-15D7-7693-6196-DDA91EA9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4207B-99EE-F6A9-1641-089F156C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vez de: </a:t>
            </a:r>
            <a:r>
              <a:rPr lang="pt-BR" dirty="0"/>
              <a:t>"Nosso novo tênis de corrida é leve e respirável."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pt-BR" dirty="0"/>
              <a:t>: "Sinta a liberdade de correr com nosso novo tênis! Leve e respirável, ele te impulsiona a alcançar seus objetivos. ‍♂️ Compre agora e aproveite 20% de desconto!"</a:t>
            </a:r>
          </a:p>
        </p:txBody>
      </p:sp>
    </p:spTree>
    <p:extLst>
      <p:ext uri="{BB962C8B-B14F-4D97-AF65-F5344CB8AC3E}">
        <p14:creationId xmlns:p14="http://schemas.microsoft.com/office/powerpoint/2010/main" val="338415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379EF-2EBC-2D13-3C8C-AB57C960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das Melhores Imagens e Vídeos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CD900-BEDC-B1EA-F74B-6A656E7C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152"/>
            <a:ext cx="9905999" cy="4626591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qualidade: </a:t>
            </a:r>
            <a:r>
              <a:rPr lang="pt-BR" dirty="0"/>
              <a:t>Imagens e vídeos nítidos e bem iluminados transmitem profissionalismo.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Relevância</a:t>
            </a:r>
            <a:r>
              <a:rPr lang="pt-BR" dirty="0"/>
              <a:t>: As imagens devem estar diretamente relacionadas ao seu produto ou serviço.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Emoção: </a:t>
            </a:r>
            <a:r>
              <a:rPr lang="pt-BR" dirty="0"/>
              <a:t>Evoque emoções positivas no seu público, como alegria, felicidade ou inspiração.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Consistência visual: </a:t>
            </a:r>
            <a:r>
              <a:rPr lang="pt-BR" dirty="0"/>
              <a:t>Mantenha uma identidade visual forte em todas as suas publicações.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Formatos variados: </a:t>
            </a:r>
            <a:r>
              <a:rPr lang="pt-BR" dirty="0"/>
              <a:t>Utilize diferentes formatos de mídia para manter o seu perfil dinâmico.</a:t>
            </a:r>
          </a:p>
        </p:txBody>
      </p:sp>
    </p:spTree>
    <p:extLst>
      <p:ext uri="{BB962C8B-B14F-4D97-AF65-F5344CB8AC3E}">
        <p14:creationId xmlns:p14="http://schemas.microsoft.com/office/powerpoint/2010/main" val="50438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26CAD-8B1E-F917-3C66-D9AAB1A6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de Públicos-Alvo Mais Precisos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BFCB8-3F17-7DC6-A29B-8DAC2B8C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demográficos: </a:t>
            </a:r>
            <a:r>
              <a:rPr lang="pt-BR" dirty="0"/>
              <a:t>Idade, gênero, localização, idioma.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Interesses: </a:t>
            </a:r>
            <a:r>
              <a:rPr lang="pt-BR" dirty="0"/>
              <a:t>Hobbies, atividades, marcas favoritas.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Comportamentos: </a:t>
            </a:r>
            <a:r>
              <a:rPr lang="pt-BR" dirty="0"/>
              <a:t>Hábitos de compra, uso de dispositivos, interações com sua marca.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Personalidades: </a:t>
            </a:r>
            <a:r>
              <a:rPr lang="pt-BR" dirty="0"/>
              <a:t>Características de personalidade que influenciam as decisões de compra.</a:t>
            </a:r>
          </a:p>
        </p:txBody>
      </p:sp>
    </p:spTree>
    <p:extLst>
      <p:ext uri="{BB962C8B-B14F-4D97-AF65-F5344CB8AC3E}">
        <p14:creationId xmlns:p14="http://schemas.microsoft.com/office/powerpoint/2010/main" val="80212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BB4B7-8C5E-7A1C-ED10-4B541C31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Matérias relacionadas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A4823-8B3F-3570-6983-7DDE7EA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Canal </a:t>
            </a:r>
            <a:r>
              <a:rPr lang="pt-BR" dirty="0" err="1"/>
              <a:t>Bagy</a:t>
            </a:r>
            <a:r>
              <a:rPr lang="pt-BR"/>
              <a:t>: INSTAGRAM ADS 2024: Saiba como TURBINAR publicação no Instagram </a:t>
            </a:r>
            <a:r>
              <a:rPr lang="pt-BR" dirty="0">
                <a:hlinkClick r:id="rId2"/>
              </a:rPr>
              <a:t>https://www.youtube.com/watch?v=SL9fHClnHn8&amp;t=35s&amp;ab_channel=Bagy</a:t>
            </a:r>
            <a:endParaRPr lang="pt-BR" dirty="0"/>
          </a:p>
          <a:p>
            <a:r>
              <a:rPr lang="pt-BR" dirty="0" err="1"/>
              <a:t>JuviChat</a:t>
            </a:r>
            <a:r>
              <a:rPr lang="pt-BR" dirty="0"/>
              <a:t> Brasil: Instagram ADS para aumentar vendas: </a:t>
            </a:r>
            <a:r>
              <a:rPr lang="pt-BR" dirty="0">
                <a:hlinkClick r:id="rId3"/>
              </a:rPr>
              <a:t>https://www.youtube.com/watch?v=plCh-Rlv5Fw&amp;ab_channel=JivoChatBrasil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553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EFF8C-C806-CCE1-5C3A-4EB426B3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Entendendo as Publicações Pagas no Instagram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A9CF1-99BB-1A23-0E4D-E10CAE97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publicações pagas, ou anúncios, no Instagram são uma ótima maneira de impulsionar seu conteúdo para um público específico e aumentar o alcance da sua marca. Ao investir em anúncios, você pode direcionar suas mensagens para pessoas que têm mais probabilidade de se interessar pelo seu produto ou serviço.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0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13946-8147-5151-9E85-A764202F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a Passo para Criar um Anúncio no Instagram: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60A6B-252F-A44E-0B52-D84B7FD7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uma Conta Comercial</a:t>
            </a:r>
            <a:r>
              <a:rPr lang="pt-BR" b="1" dirty="0"/>
              <a:t>:</a:t>
            </a:r>
            <a:r>
              <a:rPr lang="pt-BR" dirty="0"/>
              <a:t> Se você ainda não tiver, transforme seu perfil pessoal em um perfil comercial. Isso te dará acesso a ferramentas de insights e publicidade.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Acesse o Gerenciador de Anúncios: </a:t>
            </a:r>
            <a:r>
              <a:rPr lang="pt-BR" dirty="0"/>
              <a:t>A partir do seu perfil comercial, você pode acessar o Gerenciador de Anúncios (agora chamado Meta Business) para criar e gerenciar suas campanhas.</a:t>
            </a:r>
          </a:p>
        </p:txBody>
      </p:sp>
    </p:spTree>
    <p:extLst>
      <p:ext uri="{BB962C8B-B14F-4D97-AF65-F5344CB8AC3E}">
        <p14:creationId xmlns:p14="http://schemas.microsoft.com/office/powerpoint/2010/main" val="32976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F2C01-020F-235C-C93E-6D682E90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7596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3. Defina seu Objetivo:</a:t>
            </a:r>
            <a:r>
              <a:rPr lang="pt-BR" sz="2800" dirty="0"/>
              <a:t> Escolha o objetivo que melhor se encaixa na sua campanha. Você pode escolher </a:t>
            </a:r>
            <a:r>
              <a:rPr lang="pt-BR" sz="2800" dirty="0" err="1"/>
              <a:t>entre:</a:t>
            </a:r>
            <a:r>
              <a:rPr lang="pt-BR" sz="2800" b="1" dirty="0" err="1"/>
              <a:t>Alcance</a:t>
            </a:r>
            <a:r>
              <a:rPr lang="pt-BR" sz="2800" b="1" dirty="0"/>
              <a:t>:</a:t>
            </a:r>
            <a:r>
              <a:rPr lang="pt-BR" sz="2800" dirty="0"/>
              <a:t> Mostrar seu anúncio para o maior número de pessoas possível.</a:t>
            </a:r>
          </a:p>
          <a:p>
            <a:pPr lvl="1"/>
            <a:r>
              <a:rPr lang="pt-BR" sz="2400" b="1" dirty="0"/>
              <a:t>Consideração:</a:t>
            </a:r>
            <a:r>
              <a:rPr lang="pt-BR" sz="2400" dirty="0"/>
              <a:t> Incentivar as pessoas a interagir com seu conteúdo (curtidas, comentários, cliques).</a:t>
            </a:r>
          </a:p>
          <a:p>
            <a:pPr lvl="1"/>
            <a:r>
              <a:rPr lang="pt-BR" sz="2400" b="1" dirty="0"/>
              <a:t>Conversão:</a:t>
            </a:r>
            <a:r>
              <a:rPr lang="pt-BR" sz="2400" dirty="0"/>
              <a:t> Direcionar as pessoas para uma ação específica, como fazer uma compra ou se inscrever em uma newsletter.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28B718-94B9-A5AA-9147-B4D1B9233836}"/>
              </a:ext>
            </a:extLst>
          </p:cNvPr>
          <p:cNvSpPr txBox="1">
            <a:spLocks/>
          </p:cNvSpPr>
          <p:nvPr/>
        </p:nvSpPr>
        <p:spPr>
          <a:xfrm>
            <a:off x="1141413" y="77091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a Passo para Criar um Anúncio no Instagram:</a:t>
            </a:r>
          </a:p>
        </p:txBody>
      </p:sp>
    </p:spTree>
    <p:extLst>
      <p:ext uri="{BB962C8B-B14F-4D97-AF65-F5344CB8AC3E}">
        <p14:creationId xmlns:p14="http://schemas.microsoft.com/office/powerpoint/2010/main" val="38574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EF217-1E10-ECF7-4C09-CD0472B7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75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4. Crie seu Público:</a:t>
            </a:r>
          </a:p>
          <a:p>
            <a:pPr lvl="1"/>
            <a:r>
              <a:rPr lang="pt-BR" sz="2400" b="1" dirty="0"/>
              <a:t>Interesses:</a:t>
            </a:r>
            <a:r>
              <a:rPr lang="pt-BR" sz="2400" dirty="0"/>
              <a:t> Defina os interesses do seu público-alvo (</a:t>
            </a:r>
            <a:r>
              <a:rPr lang="pt-BR" sz="2400" dirty="0" err="1"/>
              <a:t>ex</a:t>
            </a:r>
            <a:r>
              <a:rPr lang="pt-BR" sz="2400" dirty="0"/>
              <a:t>: moda, culinária, tecnologia).</a:t>
            </a:r>
          </a:p>
          <a:p>
            <a:pPr lvl="1"/>
            <a:r>
              <a:rPr lang="pt-BR" sz="2400" b="1" dirty="0"/>
              <a:t>Demografia:</a:t>
            </a:r>
            <a:r>
              <a:rPr lang="pt-BR" sz="2400" dirty="0"/>
              <a:t> Escolha a faixa etária, gênero, localização e idioma do seu público.</a:t>
            </a:r>
          </a:p>
          <a:p>
            <a:pPr lvl="1"/>
            <a:r>
              <a:rPr lang="pt-BR" sz="2400" b="1" dirty="0"/>
              <a:t>Comportamentos:</a:t>
            </a:r>
            <a:r>
              <a:rPr lang="pt-BR" sz="2400" dirty="0"/>
              <a:t> Segmente por comportamentos, como pessoas que interagiram com suas publicações, visitaram seu site ou fizeram compras.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320FE69-E649-2146-257A-F38865BDE689}"/>
              </a:ext>
            </a:extLst>
          </p:cNvPr>
          <p:cNvSpPr txBox="1">
            <a:spLocks/>
          </p:cNvSpPr>
          <p:nvPr/>
        </p:nvSpPr>
        <p:spPr>
          <a:xfrm>
            <a:off x="1141413" y="77091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a Passo para Criar um Anúncio no Instagram:</a:t>
            </a:r>
          </a:p>
        </p:txBody>
      </p:sp>
    </p:spTree>
    <p:extLst>
      <p:ext uri="{BB962C8B-B14F-4D97-AF65-F5344CB8AC3E}">
        <p14:creationId xmlns:p14="http://schemas.microsoft.com/office/powerpoint/2010/main" val="36359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16509-C797-0C65-2534-791E1934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5. Escolha o Formato do Anúncio:</a:t>
            </a:r>
          </a:p>
          <a:p>
            <a:pPr lvl="1"/>
            <a:r>
              <a:rPr lang="pt-BR" sz="2400" b="1" dirty="0"/>
              <a:t>Imagem</a:t>
            </a:r>
            <a:r>
              <a:rPr lang="pt-BR" sz="2400" dirty="0"/>
              <a:t>: Use uma imagem de alta qualidade que chame a atenção.</a:t>
            </a:r>
          </a:p>
          <a:p>
            <a:pPr lvl="1"/>
            <a:r>
              <a:rPr lang="pt-BR" sz="2400" b="1" dirty="0"/>
              <a:t>Vídeo</a:t>
            </a:r>
            <a:r>
              <a:rPr lang="pt-BR" sz="2400" dirty="0"/>
              <a:t>: Crie vídeos curtos e envolventes para contar sua história.</a:t>
            </a:r>
          </a:p>
          <a:p>
            <a:pPr lvl="1"/>
            <a:r>
              <a:rPr lang="pt-BR" sz="2400" b="1" dirty="0"/>
              <a:t>Carrossel</a:t>
            </a:r>
            <a:r>
              <a:rPr lang="pt-BR" sz="2400" dirty="0"/>
              <a:t>: Mostre várias imagens ou vídeos em um único anúncio.</a:t>
            </a:r>
          </a:p>
          <a:p>
            <a:pPr lvl="1"/>
            <a:r>
              <a:rPr lang="pt-BR" sz="2400" b="1" dirty="0"/>
              <a:t>Stories</a:t>
            </a:r>
            <a:r>
              <a:rPr lang="pt-BR" sz="2400" dirty="0"/>
              <a:t>: Crie anúncios que se integram aos Stories do Instagram.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7EAD8B-4C79-FC3B-CA5C-56DE12990931}"/>
              </a:ext>
            </a:extLst>
          </p:cNvPr>
          <p:cNvSpPr txBox="1">
            <a:spLocks/>
          </p:cNvSpPr>
          <p:nvPr/>
        </p:nvSpPr>
        <p:spPr>
          <a:xfrm>
            <a:off x="1141413" y="77091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a Passo para Criar um Anúncio no Instagram:</a:t>
            </a:r>
          </a:p>
        </p:txBody>
      </p:sp>
    </p:spTree>
    <p:extLst>
      <p:ext uri="{BB962C8B-B14F-4D97-AF65-F5344CB8AC3E}">
        <p14:creationId xmlns:p14="http://schemas.microsoft.com/office/powerpoint/2010/main" val="41165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FE34-D76B-0B9A-4F84-14B9CE6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a Passo para Criar um Anúncio no Instagram:</a:t>
            </a:r>
            <a:b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390E0-8858-9BA9-70EF-17096728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637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/>
              <a:t>6. </a:t>
            </a:r>
            <a:r>
              <a:rPr lang="pt-BR" sz="2800" b="1" dirty="0"/>
              <a:t>Defina o Orçamento e Duração:</a:t>
            </a:r>
          </a:p>
          <a:p>
            <a:pPr lvl="1"/>
            <a:r>
              <a:rPr lang="pt-BR" sz="2400" b="1" dirty="0"/>
              <a:t>Orçamento diário:</a:t>
            </a:r>
            <a:r>
              <a:rPr lang="pt-BR" sz="2400" dirty="0"/>
              <a:t> Determine quanto você quer gastar por dia com seu anúncio.</a:t>
            </a:r>
          </a:p>
          <a:p>
            <a:pPr lvl="1"/>
            <a:r>
              <a:rPr lang="pt-BR" sz="2400" b="1" dirty="0"/>
              <a:t>Duração da campanha:</a:t>
            </a:r>
            <a:r>
              <a:rPr lang="pt-BR" sz="2400" dirty="0"/>
              <a:t> Escolha o período em que seu anúncio será exibido.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34944-A6DD-F819-7185-4FBC4615B2B7}"/>
              </a:ext>
            </a:extLst>
          </p:cNvPr>
          <p:cNvSpPr txBox="1"/>
          <p:nvPr/>
        </p:nvSpPr>
        <p:spPr>
          <a:xfrm>
            <a:off x="1141412" y="5065592"/>
            <a:ext cx="8548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7. Monitore os Resultados:</a:t>
            </a:r>
            <a:r>
              <a:rPr lang="pt-BR" sz="2800" dirty="0"/>
              <a:t> Acompanhe o desempenho do seu anúncio através das métricas fornecidas pelo Gerenciador de Anúncios.</a:t>
            </a:r>
          </a:p>
        </p:txBody>
      </p:sp>
    </p:spTree>
    <p:extLst>
      <p:ext uri="{BB962C8B-B14F-4D97-AF65-F5344CB8AC3E}">
        <p14:creationId xmlns:p14="http://schemas.microsoft.com/office/powerpoint/2010/main" val="5000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1D1E-C14F-DDF5-CD6A-2620EA88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Dicas para Aumentar a Relevância da sua Publicação: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885E4-33B6-8189-6357-5EB5F370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106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Conteúdo Relevante: </a:t>
            </a:r>
            <a:r>
              <a:rPr lang="pt-BR" dirty="0"/>
              <a:t>Produza conteúdo de alta qualidade que seja interessante para o seu público-alvo.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Hashtags Relevantes: </a:t>
            </a:r>
            <a:r>
              <a:rPr lang="pt-BR" dirty="0"/>
              <a:t>Utilize hashtags relevantes para o seu nicho para aumentar o alcance do seu anúncio.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A/B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Experimente diferentes formatos de anúncios, públicos e criativos para encontrar o que funciona melhor.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Otimize Constantemente: </a:t>
            </a:r>
            <a:r>
              <a:rPr lang="pt-BR" dirty="0"/>
              <a:t>Analise os resultados e faça ajustes em sua campanha para melhorar o desempenho.</a:t>
            </a:r>
          </a:p>
        </p:txBody>
      </p:sp>
    </p:spTree>
    <p:extLst>
      <p:ext uri="{BB962C8B-B14F-4D97-AF65-F5344CB8AC3E}">
        <p14:creationId xmlns:p14="http://schemas.microsoft.com/office/powerpoint/2010/main" val="34964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D19CE-542C-D1CB-B02B-C5607CAA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980DE-47C3-F3AF-ECB8-A109C8E3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Planejador de Anúncios do Facebook: </a:t>
            </a:r>
            <a:r>
              <a:rPr lang="pt-BR" sz="2800" dirty="0"/>
              <a:t>Use esta ferramenta para estimar o alcance e o custo de sua campanha.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 Insights: </a:t>
            </a:r>
            <a:r>
              <a:rPr lang="pt-BR" sz="2800" dirty="0"/>
              <a:t>Acompanhe as métricas do seu perfil e de suas publicações.</a:t>
            </a:r>
          </a:p>
        </p:txBody>
      </p:sp>
    </p:spTree>
    <p:extLst>
      <p:ext uri="{BB962C8B-B14F-4D97-AF65-F5344CB8AC3E}">
        <p14:creationId xmlns:p14="http://schemas.microsoft.com/office/powerpoint/2010/main" val="159276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136</TotalTime>
  <Words>1007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Designer de redes sociais</vt:lpstr>
      <vt:lpstr>Entendendo as Publicações Pagas no Instagram</vt:lpstr>
      <vt:lpstr>Passo a Passo para Criar um Anúncio no Instagram:</vt:lpstr>
      <vt:lpstr>Apresentação do PowerPoint</vt:lpstr>
      <vt:lpstr>Apresentação do PowerPoint</vt:lpstr>
      <vt:lpstr>Apresentação do PowerPoint</vt:lpstr>
      <vt:lpstr>Passo a Passo para Criar um Anúncio no Instagram: </vt:lpstr>
      <vt:lpstr>Dicas para Aumentar a Relevância da sua Publicação:</vt:lpstr>
      <vt:lpstr>Ferramentas Úteis</vt:lpstr>
      <vt:lpstr>Recursos Adicionais</vt:lpstr>
      <vt:lpstr>LEMBRE-SE</vt:lpstr>
      <vt:lpstr>Criação de Legendas Persuasivas</vt:lpstr>
      <vt:lpstr>Criação de Legendas Persuasivas</vt:lpstr>
      <vt:lpstr>Exemplo</vt:lpstr>
      <vt:lpstr>Escolha das Melhores Imagens e Vídeos</vt:lpstr>
      <vt:lpstr>Definição de Públicos-Alvo Mais Precisos</vt:lpstr>
      <vt:lpstr>Matérias relacionadas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2024-09-11T17:13:04Z</dcterms:created>
  <dcterms:modified xsi:type="dcterms:W3CDTF">2024-09-11T19:29:11Z</dcterms:modified>
</cp:coreProperties>
</file>