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CCEFA-5F5C-9F99-A899-776678E54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Fundamentos de Designer de Redes sociais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21FCB9-3A44-FFDF-173F-FC1F67C67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 Spoljaric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8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E357D-C04B-DA80-B160-0232EB36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das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AD493-AEFD-C110-0C97-206F18B7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Paleta de Cores: </a:t>
            </a:r>
            <a:r>
              <a:rPr lang="pt-BR" dirty="0"/>
              <a:t>Escolha uma paleta de cores que reflita a identidade da marca e evite usar muitas cores diferentes.</a:t>
            </a:r>
          </a:p>
        </p:txBody>
      </p:sp>
      <p:pic>
        <p:nvPicPr>
          <p:cNvPr id="8200" name="Picture 8" descr="Paleta De Cores Do Mar">
            <a:extLst>
              <a:ext uri="{FF2B5EF4-FFF2-40B4-BE49-F238E27FC236}">
                <a16:creationId xmlns:a16="http://schemas.microsoft.com/office/drawing/2014/main" id="{F0BD3C34-BFE5-39BD-05B3-1F46B6CDC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37" y="3429000"/>
            <a:ext cx="3330525" cy="33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 descr="101 combinações de cores brilhantes">
            <a:extLst>
              <a:ext uri="{FF2B5EF4-FFF2-40B4-BE49-F238E27FC236}">
                <a16:creationId xmlns:a16="http://schemas.microsoft.com/office/drawing/2014/main" id="{D99EC419-53EC-7B66-BEAE-11705FDD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54" y="3428999"/>
            <a:ext cx="3330525" cy="333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8" name="Picture 16" descr="7 ideias de Paleta Cores DISPOR Energia | cores, paleta de cores, paletes">
            <a:extLst>
              <a:ext uri="{FF2B5EF4-FFF2-40B4-BE49-F238E27FC236}">
                <a16:creationId xmlns:a16="http://schemas.microsoft.com/office/drawing/2014/main" id="{0FE28E15-1AA7-FA40-0937-57760E36C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386" y="3428999"/>
            <a:ext cx="3330524" cy="333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6CA1C-260E-B96F-1734-5623AAD0D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63773"/>
            <a:ext cx="9905998" cy="1478570"/>
          </a:xfrm>
        </p:spPr>
        <p:txBody>
          <a:bodyPr/>
          <a:lstStyle/>
          <a:p>
            <a:r>
              <a:rPr lang="pt-BR" dirty="0"/>
              <a:t>Teoria das 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E5B228-0E79-1BD7-B169-E77FB3E9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8143"/>
            <a:ext cx="9905999" cy="3541714"/>
          </a:xfrm>
        </p:spPr>
        <p:txBody>
          <a:bodyPr/>
          <a:lstStyle/>
          <a:p>
            <a:r>
              <a:rPr lang="pt-BR" b="1" dirty="0"/>
              <a:t>Psicologia das Cores: </a:t>
            </a:r>
            <a:r>
              <a:rPr lang="pt-BR" dirty="0"/>
              <a:t>Entenda como as cores influenciam as emoções e o comportamento do público.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CD29020-D54E-D875-CF5E-4A7A5C57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657" y="2574387"/>
            <a:ext cx="5895507" cy="41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392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sicologia das cores na prática">
            <a:extLst>
              <a:ext uri="{FF2B5EF4-FFF2-40B4-BE49-F238E27FC236}">
                <a16:creationId xmlns:a16="http://schemas.microsoft.com/office/drawing/2014/main" id="{D2D3BBA7-B101-20B5-C562-3B718B23D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3838"/>
            <a:ext cx="7315200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92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93916-7761-C765-D19C-863170C8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e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248BA-01EA-CEF7-C70C-4C3278B1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/>
          <a:lstStyle/>
          <a:p>
            <a:r>
              <a:rPr lang="pt-BR" b="1" dirty="0"/>
              <a:t>Qualidade da Imagem</a:t>
            </a:r>
            <a:r>
              <a:rPr lang="pt-BR" dirty="0"/>
              <a:t>: Use imagens de alta resolução que não fiquem </a:t>
            </a:r>
            <a:r>
              <a:rPr lang="pt-BR" dirty="0" err="1"/>
              <a:t>pixeladas</a:t>
            </a:r>
            <a:r>
              <a:rPr lang="pt-BR" dirty="0"/>
              <a:t> ou desfocadas.</a:t>
            </a:r>
          </a:p>
        </p:txBody>
      </p:sp>
      <p:pic>
        <p:nvPicPr>
          <p:cNvPr id="11266" name="Picture 2" descr="5 sites para baixar fotos em alta resolução grátis - Gráfica ...">
            <a:extLst>
              <a:ext uri="{FF2B5EF4-FFF2-40B4-BE49-F238E27FC236}">
                <a16:creationId xmlns:a16="http://schemas.microsoft.com/office/drawing/2014/main" id="{17611726-1989-23C8-6882-E38B39AAE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429000"/>
            <a:ext cx="4502007" cy="25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orrigir uma Foto Desfocada Online GRATUITAMENTE - Monica">
            <a:extLst>
              <a:ext uri="{FF2B5EF4-FFF2-40B4-BE49-F238E27FC236}">
                <a16:creationId xmlns:a16="http://schemas.microsoft.com/office/drawing/2014/main" id="{598E8008-F554-52FE-7140-F8AB1CF7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623" y="3429000"/>
            <a:ext cx="4738656" cy="253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3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54DEB-E43F-1D8F-2A09-4CB55D16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e gráficos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732704-F6F2-C3FC-7C79-5037ECA0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Relevância</a:t>
            </a:r>
            <a:r>
              <a:rPr lang="pt-BR" dirty="0"/>
              <a:t>: Escolha imagens que sejam relevantes para a mensagem e o público-alvo.</a:t>
            </a:r>
          </a:p>
          <a:p>
            <a:endParaRPr lang="pt-BR" dirty="0"/>
          </a:p>
        </p:txBody>
      </p:sp>
      <p:pic>
        <p:nvPicPr>
          <p:cNvPr id="12290" name="Picture 2" descr="O que é design e porque é importante">
            <a:extLst>
              <a:ext uri="{FF2B5EF4-FFF2-40B4-BE49-F238E27FC236}">
                <a16:creationId xmlns:a16="http://schemas.microsoft.com/office/drawing/2014/main" id="{31F730CF-C515-C0A0-D7BD-D9F033453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64" y="3311053"/>
            <a:ext cx="5797671" cy="309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4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2EBDD-B1A2-D7C6-F04F-58B0DF81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Imagem e gráfico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B1ED3-C404-34AF-F5EB-0F3217C3B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9" cy="3541714"/>
          </a:xfrm>
        </p:spPr>
        <p:txBody>
          <a:bodyPr/>
          <a:lstStyle/>
          <a:p>
            <a:r>
              <a:rPr lang="pt-BR" b="1" dirty="0"/>
              <a:t>Consistência</a:t>
            </a:r>
            <a:r>
              <a:rPr lang="pt-BR" dirty="0"/>
              <a:t> </a:t>
            </a:r>
            <a:r>
              <a:rPr lang="pt-BR" b="1" dirty="0"/>
              <a:t>Visual</a:t>
            </a:r>
            <a:r>
              <a:rPr lang="pt-BR" dirty="0"/>
              <a:t>: Mantenha um estilo visual consistente em todas as imagens e gráficos.</a:t>
            </a:r>
          </a:p>
        </p:txBody>
      </p:sp>
      <p:pic>
        <p:nvPicPr>
          <p:cNvPr id="13314" name="Picture 2" descr="Os quatro C's do design para plataformas múltiplas | by Karine Barbosa |  Medium">
            <a:extLst>
              <a:ext uri="{FF2B5EF4-FFF2-40B4-BE49-F238E27FC236}">
                <a16:creationId xmlns:a16="http://schemas.microsoft.com/office/drawing/2014/main" id="{7E66F7D4-2A00-7801-0C24-E09BCE48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7" y="2808606"/>
            <a:ext cx="10124049" cy="390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83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3FF8A-5DFA-3B74-4DDB-C18071BB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Marca e identidade 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B46A4-BAE4-218B-0E9E-82EFD39F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pt-BR" b="1" dirty="0"/>
              <a:t>Logotipo e Símbolos: </a:t>
            </a:r>
            <a:r>
              <a:rPr lang="pt-BR" dirty="0"/>
              <a:t>Inclua o logotipo da marca de forma discreta, mas visível, em todos os designs.</a:t>
            </a:r>
          </a:p>
        </p:txBody>
      </p:sp>
      <p:pic>
        <p:nvPicPr>
          <p:cNvPr id="14338" name="Picture 2" descr="Entenda a diferença entre logo, logotipo, marca e logomarca">
            <a:extLst>
              <a:ext uri="{FF2B5EF4-FFF2-40B4-BE49-F238E27FC236}">
                <a16:creationId xmlns:a16="http://schemas.microsoft.com/office/drawing/2014/main" id="{2BB1EB6C-B36A-CF86-10EC-179034DE8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72" y="3316286"/>
            <a:ext cx="4495456" cy="308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422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485148-35B2-DB04-2A86-EBBB6594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1186"/>
            <a:ext cx="9905999" cy="3541714"/>
          </a:xfrm>
        </p:spPr>
        <p:txBody>
          <a:bodyPr/>
          <a:lstStyle/>
          <a:p>
            <a:r>
              <a:rPr lang="pt-BR" b="1" dirty="0"/>
              <a:t>Estilo Visual: </a:t>
            </a:r>
            <a:r>
              <a:rPr lang="pt-BR" dirty="0"/>
              <a:t>Defina um estilo visual que represente a identidade da marca, incluindo cores, fontes e tipos de imagem.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FA394F-5A2A-85E4-D44C-215D1936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9287"/>
            <a:ext cx="9906000" cy="1477963"/>
          </a:xfrm>
        </p:spPr>
        <p:txBody>
          <a:bodyPr/>
          <a:lstStyle/>
          <a:p>
            <a:r>
              <a:rPr lang="pt-BR" dirty="0"/>
              <a:t>Marca e identidade visual</a:t>
            </a:r>
          </a:p>
        </p:txBody>
      </p:sp>
      <p:pic>
        <p:nvPicPr>
          <p:cNvPr id="15366" name="Picture 6" descr="Identidade visual de várias empresas um único lugar">
            <a:extLst>
              <a:ext uri="{FF2B5EF4-FFF2-40B4-BE49-F238E27FC236}">
                <a16:creationId xmlns:a16="http://schemas.microsoft.com/office/drawing/2014/main" id="{2AC07157-9AE9-1209-4E3A-B0D5EF3F7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31" y="2813961"/>
            <a:ext cx="4499537" cy="37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0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FDD94-70A4-5946-0FF8-4EA2D5BC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 e conteúdo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8C0DB-1F82-DB42-E9B8-BD0CAF13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Clareza</a:t>
            </a:r>
            <a:r>
              <a:rPr lang="pt-BR" dirty="0"/>
              <a:t>: Mantenha as mensagens curtas e diretas, facilitando a compreensão rápida.</a:t>
            </a:r>
          </a:p>
        </p:txBody>
      </p:sp>
      <p:pic>
        <p:nvPicPr>
          <p:cNvPr id="16386" name="Picture 2" descr="Empowering Excellence: Exploring Nike's Iconic 'Just Do It' Campaign -  Brandvertising">
            <a:extLst>
              <a:ext uri="{FF2B5EF4-FFF2-40B4-BE49-F238E27FC236}">
                <a16:creationId xmlns:a16="http://schemas.microsoft.com/office/drawing/2014/main" id="{CB27CEAD-5336-A5D6-BDEF-67BB1B5F9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394" y="3432977"/>
            <a:ext cx="4209758" cy="280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Brand messaging: o que é, como criar e exemplos de marcas de sucesso">
            <a:extLst>
              <a:ext uri="{FF2B5EF4-FFF2-40B4-BE49-F238E27FC236}">
                <a16:creationId xmlns:a16="http://schemas.microsoft.com/office/drawing/2014/main" id="{F7C29022-A9D5-3953-9DF0-45A6EF53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372" y="3429000"/>
            <a:ext cx="5018716" cy="281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5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80FE0-EB90-EAFF-ED8D-B5D1E20A2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463774"/>
            <a:ext cx="9905998" cy="1478570"/>
          </a:xfrm>
        </p:spPr>
        <p:txBody>
          <a:bodyPr/>
          <a:lstStyle/>
          <a:p>
            <a:r>
              <a:rPr lang="pt-BR" dirty="0"/>
              <a:t>Mensagem e conteúdo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22FAFD-8ACD-427A-F9F0-A57C3F06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8143"/>
            <a:ext cx="9905999" cy="3541714"/>
          </a:xfrm>
        </p:spPr>
        <p:txBody>
          <a:bodyPr/>
          <a:lstStyle/>
          <a:p>
            <a:r>
              <a:rPr lang="pt-BR" dirty="0"/>
              <a:t>Chamada para Ação (CTA): Inclua </a:t>
            </a:r>
            <a:r>
              <a:rPr lang="pt-BR" dirty="0" err="1"/>
              <a:t>CTAs</a:t>
            </a:r>
            <a:r>
              <a:rPr lang="pt-BR" dirty="0"/>
              <a:t> claros e visíveis para incentivar a interação do público.</a:t>
            </a:r>
          </a:p>
        </p:txBody>
      </p:sp>
      <p:pic>
        <p:nvPicPr>
          <p:cNvPr id="17410" name="Picture 2" descr="18 exemplos de call to action que funcionam como ímãs de cliques">
            <a:extLst>
              <a:ext uri="{FF2B5EF4-FFF2-40B4-BE49-F238E27FC236}">
                <a16:creationId xmlns:a16="http://schemas.microsoft.com/office/drawing/2014/main" id="{11AC1C9E-2348-D0E6-2B8D-379BDAFE8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22" y="2640914"/>
            <a:ext cx="7127978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1892D-D4EE-11CB-B231-5B1BBC74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 de designer de rede social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15404-CDCD-E0A6-A6F8-A814E449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fundamentos do design gráfico para redes sociais são essenciais para criar conteúdos visualmente atraentes e eficazes. Aqui estão alguns dos principais fundamentos que você deve conhecer:</a:t>
            </a:r>
          </a:p>
        </p:txBody>
      </p:sp>
    </p:spTree>
    <p:extLst>
      <p:ext uri="{BB962C8B-B14F-4D97-AF65-F5344CB8AC3E}">
        <p14:creationId xmlns:p14="http://schemas.microsoft.com/office/powerpoint/2010/main" val="3336510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644E6-7C05-E881-49DC-A81FC744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Tendências e Inovação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AE2508-84EE-ACE5-DE65-07F895C83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6598"/>
            <a:ext cx="9905998" cy="4657138"/>
          </a:xfrm>
        </p:spPr>
        <p:txBody>
          <a:bodyPr/>
          <a:lstStyle/>
          <a:p>
            <a:r>
              <a:rPr lang="pt-BR" b="1" dirty="0"/>
              <a:t>Atualização Contínua: </a:t>
            </a:r>
            <a:r>
              <a:rPr lang="pt-BR" dirty="0"/>
              <a:t>Esteja atento às últimas tendências de design e incorpore-as de maneira que façam sentido para a marca.</a:t>
            </a:r>
          </a:p>
          <a:p>
            <a:r>
              <a:rPr lang="pt-BR" dirty="0"/>
              <a:t>Experimentação: Não tenha medo de experimentar novas ideias e abordagens criativas.</a:t>
            </a:r>
          </a:p>
        </p:txBody>
      </p:sp>
      <p:pic>
        <p:nvPicPr>
          <p:cNvPr id="18434" name="Picture 2" descr="A evolução do design de logos famosos | Summer Comunicação">
            <a:extLst>
              <a:ext uri="{FF2B5EF4-FFF2-40B4-BE49-F238E27FC236}">
                <a16:creationId xmlns:a16="http://schemas.microsoft.com/office/drawing/2014/main" id="{38F133B0-26E3-789C-5CB0-2A52222D6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33" y="3825408"/>
            <a:ext cx="5715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From Fruit to Fame: The Evolution of the Apple Logo​ - Tailor Brands">
            <a:extLst>
              <a:ext uri="{FF2B5EF4-FFF2-40B4-BE49-F238E27FC236}">
                <a16:creationId xmlns:a16="http://schemas.microsoft.com/office/drawing/2014/main" id="{6862A0F4-15B6-9AF9-84E6-6F037351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3" y="3408653"/>
            <a:ext cx="4823578" cy="301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715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7FB45-64FB-CA57-F8AE-A1074474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Acessibilidade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B3361C-4DD8-69BD-EE9A-53603C385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71185"/>
            <a:ext cx="9905999" cy="3541714"/>
          </a:xfrm>
        </p:spPr>
        <p:txBody>
          <a:bodyPr/>
          <a:lstStyle/>
          <a:p>
            <a:r>
              <a:rPr lang="pt-BR" b="1" dirty="0"/>
              <a:t>Inclusão</a:t>
            </a:r>
            <a:r>
              <a:rPr lang="pt-BR" dirty="0"/>
              <a:t>: Certifique-se de que seu design seja acessível para todos, incluindo pessoas com deficiências visuais.</a:t>
            </a:r>
          </a:p>
          <a:p>
            <a:r>
              <a:rPr lang="pt-BR" b="1" dirty="0"/>
              <a:t>Texto Alternativo</a:t>
            </a:r>
            <a:r>
              <a:rPr lang="pt-BR" dirty="0"/>
              <a:t>: Use descrições de texto para imagens importantes.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9C30848-3A78-3211-AE93-9A7BE645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49" y="3598863"/>
            <a:ext cx="67913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105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E8A84-84FF-0560-BAA0-A72ACA6F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e Recursos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97A75-2610-8ED1-EFA4-4AF9BA5D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9487"/>
            <a:ext cx="9905999" cy="3541714"/>
          </a:xfrm>
        </p:spPr>
        <p:txBody>
          <a:bodyPr/>
          <a:lstStyle/>
          <a:p>
            <a:r>
              <a:rPr lang="pt-BR" b="1" dirty="0"/>
              <a:t>Ferramentas de Design: </a:t>
            </a:r>
            <a:r>
              <a:rPr lang="pt-BR" dirty="0"/>
              <a:t>Adobe Photoshop, Illustrator, </a:t>
            </a:r>
            <a:r>
              <a:rPr lang="pt-BR" dirty="0" err="1"/>
              <a:t>Canva</a:t>
            </a:r>
            <a:r>
              <a:rPr lang="pt-BR" dirty="0"/>
              <a:t>, </a:t>
            </a:r>
            <a:r>
              <a:rPr lang="pt-BR" dirty="0" err="1"/>
              <a:t>Figma</a:t>
            </a:r>
            <a:r>
              <a:rPr lang="pt-BR" dirty="0"/>
              <a:t>.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ADEA4F1B-CBF3-28AF-CA55-C1C806AD1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5" y="4197226"/>
            <a:ext cx="1985203" cy="19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F3234771-B03E-C911-66A0-214360AA6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470" y="3262013"/>
            <a:ext cx="1984063" cy="193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canva logo - Oregon Coast Community College">
            <a:extLst>
              <a:ext uri="{FF2B5EF4-FFF2-40B4-BE49-F238E27FC236}">
                <a16:creationId xmlns:a16="http://schemas.microsoft.com/office/drawing/2014/main" id="{4540BA4C-9D33-D58E-204B-81E2D12C7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4" y="4197226"/>
            <a:ext cx="2311854" cy="231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figma logo | Figma">
            <a:extLst>
              <a:ext uri="{FF2B5EF4-FFF2-40B4-BE49-F238E27FC236}">
                <a16:creationId xmlns:a16="http://schemas.microsoft.com/office/drawing/2014/main" id="{5B4157B9-AC79-67D7-DB7F-CF9C94BE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960" y="3262013"/>
            <a:ext cx="2062891" cy="17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640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1321A-09DD-9B67-321A-3FA4AF19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Práticos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46C8A8-E928-A586-0044-BEB6A6B0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 fontScale="92500"/>
          </a:bodyPr>
          <a:lstStyle/>
          <a:p>
            <a:r>
              <a:rPr lang="pt-BR" b="1" dirty="0"/>
              <a:t>Postagens para Instagram: </a:t>
            </a:r>
            <a:r>
              <a:rPr lang="pt-BR" dirty="0"/>
              <a:t>Criação de postagens visualmente coesas com foco na estética.</a:t>
            </a:r>
          </a:p>
          <a:p>
            <a:r>
              <a:rPr lang="pt-BR" b="1" dirty="0"/>
              <a:t>Stories</a:t>
            </a:r>
            <a:r>
              <a:rPr lang="pt-BR" dirty="0"/>
              <a:t>: Design de stories envolventes com animações e interatividade.</a:t>
            </a:r>
          </a:p>
          <a:p>
            <a:r>
              <a:rPr lang="pt-BR" dirty="0"/>
              <a:t>Anúncios: Desenvolvimento de anúncios que chamam a atenção e convertem.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Entender e aplicar esses fundamentos ajudará a criar designs atraentes e eficazes para redes sociais, contribuindo para o sucesso das campanhas de marketing digital.</a:t>
            </a:r>
          </a:p>
        </p:txBody>
      </p:sp>
    </p:spTree>
    <p:extLst>
      <p:ext uri="{BB962C8B-B14F-4D97-AF65-F5344CB8AC3E}">
        <p14:creationId xmlns:p14="http://schemas.microsoft.com/office/powerpoint/2010/main" val="262541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9CA70-CEF3-27F3-9671-D5B03AE6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e layout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AFCF3-F6DD-61BB-0D15-A7313633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Regra dos Terços: Divida a imagem em uma grade 3x3 para posicionar os elementos principais nos pontos de interseção, criando um equilíbrio visual.</a:t>
            </a:r>
          </a:p>
        </p:txBody>
      </p:sp>
      <p:pic>
        <p:nvPicPr>
          <p:cNvPr id="1026" name="Picture 2" descr="Regra dos Terços na Fotografia: o que é, como funciona e como usar no dia a  dia">
            <a:extLst>
              <a:ext uri="{FF2B5EF4-FFF2-40B4-BE49-F238E27FC236}">
                <a16:creationId xmlns:a16="http://schemas.microsoft.com/office/drawing/2014/main" id="{585B5B28-C24A-2B0D-8D57-9451DBA3B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734" y="3316286"/>
            <a:ext cx="4894531" cy="332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3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64622-C9E1-7CF7-7C7B-AFC63CEA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do Terço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619E87-8E2C-DC90-63C0-EB079D79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r>
              <a:rPr lang="pt-BR" dirty="0"/>
              <a:t>A regra dos terços é uma diretriz de composição que posiciona o assunto na terça parte esquerda ou direita de uma imagem, deixando os outros dois terços mais abertos. Embora haja outras formas de composição, a regra dos terços geralmente garante fotos atraentes e bem estruturadas.</a:t>
            </a:r>
          </a:p>
        </p:txBody>
      </p:sp>
      <p:pic>
        <p:nvPicPr>
          <p:cNvPr id="2050" name="Picture 2" descr="A Regra dos Terços no Cinema - Design Culture">
            <a:extLst>
              <a:ext uri="{FF2B5EF4-FFF2-40B4-BE49-F238E27FC236}">
                <a16:creationId xmlns:a16="http://schemas.microsoft.com/office/drawing/2014/main" id="{D34F66F7-88FD-41D7-A3EC-76E899F83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155" y="4032170"/>
            <a:ext cx="5429690" cy="251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00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FF4CA-F729-E320-80C9-3D6467B7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 e layout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7AB42-B622-AC33-20AF-DB527239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Espaço Negativo: Use espaços vazios para dar destaque aos elementos importantes e evitar um design sobrecarregado.</a:t>
            </a:r>
          </a:p>
        </p:txBody>
      </p:sp>
      <p:pic>
        <p:nvPicPr>
          <p:cNvPr id="3074" name="Picture 2" descr="O espaço negativo no design de logótipos - Belo Digital">
            <a:extLst>
              <a:ext uri="{FF2B5EF4-FFF2-40B4-BE49-F238E27FC236}">
                <a16:creationId xmlns:a16="http://schemas.microsoft.com/office/drawing/2014/main" id="{0CC9321F-08C8-35B9-628C-54D68FB0C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57" y="3568785"/>
            <a:ext cx="6562285" cy="267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62F40-C00A-68A2-F902-5883EFF4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Espaço Negativo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97353-8C6C-05A1-712A-67849B591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9616"/>
            <a:ext cx="9905999" cy="3541714"/>
          </a:xfrm>
        </p:spPr>
        <p:txBody>
          <a:bodyPr/>
          <a:lstStyle/>
          <a:p>
            <a:r>
              <a:rPr lang="pt-BR" dirty="0"/>
              <a:t>O espaço negativo, também conhecido como espaço vazio, é um elemento crucial no design de interfaces de usuário (UI). Ele se refere ao espaço em branco entre os elementos visuais, como botões, imagens e texto, que podem ser usados estrategicamente para melhorar a usabilidade, a legibilidade e a estética de um design.</a:t>
            </a:r>
          </a:p>
        </p:txBody>
      </p:sp>
      <p:pic>
        <p:nvPicPr>
          <p:cNvPr id="4098" name="Picture 2" descr="Como criar Logos com Espaço Negativo - Des1gnON">
            <a:extLst>
              <a:ext uri="{FF2B5EF4-FFF2-40B4-BE49-F238E27FC236}">
                <a16:creationId xmlns:a16="http://schemas.microsoft.com/office/drawing/2014/main" id="{4423E96B-8D05-0290-8602-43FF977FF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75" y="4342237"/>
            <a:ext cx="5838849" cy="218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4614D-69C9-13A7-6F93-2C29212E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E0FEF7-19FD-84B3-85AD-884C899E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Hierarquia</a:t>
            </a:r>
            <a:r>
              <a:rPr lang="pt-BR" dirty="0"/>
              <a:t> </a:t>
            </a:r>
            <a:r>
              <a:rPr lang="pt-BR" b="1" dirty="0"/>
              <a:t>Tipográfica</a:t>
            </a:r>
            <a:r>
              <a:rPr lang="pt-BR" dirty="0"/>
              <a:t>: Use diferentes tamanhos e pesos de fonte para estabelecer uma hierarquia de informação clara.</a:t>
            </a:r>
          </a:p>
        </p:txBody>
      </p:sp>
      <p:pic>
        <p:nvPicPr>
          <p:cNvPr id="5122" name="Picture 2" descr="Hierarquia visual e tipografia: vista seu texto com trajes atraentes e  conquiste o seu leitor - Comunidade WordPress São Paulo">
            <a:extLst>
              <a:ext uri="{FF2B5EF4-FFF2-40B4-BE49-F238E27FC236}">
                <a16:creationId xmlns:a16="http://schemas.microsoft.com/office/drawing/2014/main" id="{E96AD5A1-60B6-C300-F091-48A8A8F8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93" y="3438525"/>
            <a:ext cx="5325013" cy="280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58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CE1CC-5EC1-5E94-07C8-47FAA6E8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27DA0-65FF-8B4E-2326-C7DEB1EA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Legibilidade</a:t>
            </a:r>
            <a:r>
              <a:rPr lang="pt-BR" dirty="0"/>
              <a:t>: Escolha fontes que sejam fáceis de ler, especialmente em tamanhos menores.</a:t>
            </a:r>
          </a:p>
          <a:p>
            <a:endParaRPr lang="pt-BR" dirty="0"/>
          </a:p>
        </p:txBody>
      </p:sp>
      <p:pic>
        <p:nvPicPr>
          <p:cNvPr id="6146" name="Picture 2" descr="Exemplo de Legibilidade | Download Scientific Diagram">
            <a:extLst>
              <a:ext uri="{FF2B5EF4-FFF2-40B4-BE49-F238E27FC236}">
                <a16:creationId xmlns:a16="http://schemas.microsoft.com/office/drawing/2014/main" id="{F0BF5C7B-F140-59EB-3442-FC48874DB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068" y="3429000"/>
            <a:ext cx="5469864" cy="302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73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3B434-AE0B-7F84-4585-C9B1E33B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C478E-B5D9-2A0B-4CFD-587A0970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Consistência: </a:t>
            </a:r>
            <a:r>
              <a:rPr lang="pt-BR" dirty="0"/>
              <a:t>Mantenha a mesma paleta de fontes para criar uma identidade visual coesa.</a:t>
            </a:r>
          </a:p>
        </p:txBody>
      </p:sp>
      <p:pic>
        <p:nvPicPr>
          <p:cNvPr id="7170" name="Picture 2" descr="Impacto do Design System na consistência Visual | UX Collective 🇧🇷">
            <a:extLst>
              <a:ext uri="{FF2B5EF4-FFF2-40B4-BE49-F238E27FC236}">
                <a16:creationId xmlns:a16="http://schemas.microsoft.com/office/drawing/2014/main" id="{2FCE7635-36EA-7FA9-916D-65840AB3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6" y="3429000"/>
            <a:ext cx="78295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84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108</TotalTime>
  <Words>607</Words>
  <Application>Microsoft Office PowerPoint</Application>
  <PresentationFormat>Widescreen</PresentationFormat>
  <Paragraphs>51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Circuito</vt:lpstr>
      <vt:lpstr>Fundamentos de Designer de Redes sociais </vt:lpstr>
      <vt:lpstr>Fundamentos de designer de rede social</vt:lpstr>
      <vt:lpstr>Composição e layout</vt:lpstr>
      <vt:lpstr>Regra do Terço</vt:lpstr>
      <vt:lpstr>Composição e layout</vt:lpstr>
      <vt:lpstr>Espaço Negativo</vt:lpstr>
      <vt:lpstr>Tipografia</vt:lpstr>
      <vt:lpstr>Tipografia</vt:lpstr>
      <vt:lpstr>Tipografia</vt:lpstr>
      <vt:lpstr>Teoria das cores</vt:lpstr>
      <vt:lpstr>Teoria das cores</vt:lpstr>
      <vt:lpstr>Apresentação do PowerPoint</vt:lpstr>
      <vt:lpstr>Imagens e gráficos</vt:lpstr>
      <vt:lpstr>Imagens e gráficos </vt:lpstr>
      <vt:lpstr>Imagem e gráfico </vt:lpstr>
      <vt:lpstr>Marca e identidade visual</vt:lpstr>
      <vt:lpstr>Marca e identidade visual</vt:lpstr>
      <vt:lpstr>Mensagem e conteúdo </vt:lpstr>
      <vt:lpstr>Mensagem e conteúdo </vt:lpstr>
      <vt:lpstr>Tendências e Inovação</vt:lpstr>
      <vt:lpstr>Acessibilidade </vt:lpstr>
      <vt:lpstr>Ferramentas e Recursos</vt:lpstr>
      <vt:lpstr>Exemplos Práticos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2</cp:revision>
  <dcterms:created xsi:type="dcterms:W3CDTF">2024-07-02T17:34:00Z</dcterms:created>
  <dcterms:modified xsi:type="dcterms:W3CDTF">2024-07-02T19:22:52Z</dcterms:modified>
</cp:coreProperties>
</file>