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13EBC-300F-EFD3-3AE3-3622A42F4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251121" cy="2387600"/>
          </a:xfrm>
        </p:spPr>
        <p:txBody>
          <a:bodyPr/>
          <a:lstStyle/>
          <a:p>
            <a:r>
              <a:rPr lang="pt-BR" dirty="0"/>
              <a:t>PROTOCOLOS DE COMUNICAÇÃO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21FFCF-2BCD-8428-028F-89AB46567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 </a:t>
            </a:r>
          </a:p>
          <a:p>
            <a:r>
              <a:rPr lang="pt-BR" dirty="0"/>
              <a:t>Senai 5.13 – Jaguariúna </a:t>
            </a:r>
          </a:p>
        </p:txBody>
      </p:sp>
    </p:spTree>
    <p:extLst>
      <p:ext uri="{BB962C8B-B14F-4D97-AF65-F5344CB8AC3E}">
        <p14:creationId xmlns:p14="http://schemas.microsoft.com/office/powerpoint/2010/main" val="3526202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F9B746-A1BE-B3E7-C6E1-4D2DBB75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Códigos de Status HTTP Comuns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2A285-C6E4-5411-DF04-F925125A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3xx (Redirecionamento): </a:t>
            </a:r>
            <a:r>
              <a:rPr lang="pt-BR" dirty="0"/>
              <a:t>Indica que o cliente deve tomar mais ações para completar a requisição.</a:t>
            </a:r>
          </a:p>
          <a:p>
            <a:pPr lvl="1"/>
            <a:r>
              <a:rPr lang="pt-BR" dirty="0"/>
              <a:t>301 </a:t>
            </a:r>
            <a:r>
              <a:rPr lang="pt-BR" dirty="0" err="1"/>
              <a:t>Moved</a:t>
            </a:r>
            <a:r>
              <a:rPr lang="pt-BR" dirty="0"/>
              <a:t> </a:t>
            </a:r>
            <a:r>
              <a:rPr lang="pt-BR" dirty="0" err="1"/>
              <a:t>Permanently</a:t>
            </a:r>
            <a:r>
              <a:rPr lang="pt-BR" dirty="0"/>
              <a:t>: Recurso movido permanentemente.</a:t>
            </a:r>
          </a:p>
          <a:p>
            <a:pPr lvl="1"/>
            <a:r>
              <a:rPr lang="pt-BR" dirty="0"/>
              <a:t>302 </a:t>
            </a:r>
            <a:r>
              <a:rPr lang="pt-BR" dirty="0" err="1"/>
              <a:t>Found</a:t>
            </a:r>
            <a:r>
              <a:rPr lang="pt-BR" dirty="0"/>
              <a:t>: Recurso encontrado em uma nova URL.</a:t>
            </a:r>
          </a:p>
        </p:txBody>
      </p:sp>
    </p:spTree>
    <p:extLst>
      <p:ext uri="{BB962C8B-B14F-4D97-AF65-F5344CB8AC3E}">
        <p14:creationId xmlns:p14="http://schemas.microsoft.com/office/powerpoint/2010/main" val="164813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D3F60-9E91-5D5D-1A48-55D1A18A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Códigos de Status HTTP Comuns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932B82-96F8-0E56-77CB-DF8A9917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4xx (Erro do Cliente): </a:t>
            </a:r>
            <a:r>
              <a:rPr lang="pt-BR" dirty="0"/>
              <a:t>Indica um erro por parte do cliente.</a:t>
            </a:r>
          </a:p>
          <a:p>
            <a:pPr lvl="1"/>
            <a:r>
              <a:rPr lang="pt-BR" dirty="0"/>
              <a:t>400 </a:t>
            </a:r>
            <a:r>
              <a:rPr lang="pt-BR" dirty="0" err="1"/>
              <a:t>Bad</a:t>
            </a:r>
            <a:r>
              <a:rPr lang="pt-BR" dirty="0"/>
              <a:t> </a:t>
            </a:r>
            <a:r>
              <a:rPr lang="pt-BR" dirty="0" err="1"/>
              <a:t>Request</a:t>
            </a:r>
            <a:r>
              <a:rPr lang="pt-BR" dirty="0"/>
              <a:t>: Requisição malformada.</a:t>
            </a:r>
          </a:p>
          <a:p>
            <a:pPr lvl="1"/>
            <a:r>
              <a:rPr lang="pt-BR" dirty="0"/>
              <a:t>401 </a:t>
            </a:r>
            <a:r>
              <a:rPr lang="pt-BR" dirty="0" err="1"/>
              <a:t>Unauthorized</a:t>
            </a:r>
            <a:r>
              <a:rPr lang="pt-BR" dirty="0"/>
              <a:t>: Requisição não autorizada (necessária autenticação).</a:t>
            </a:r>
          </a:p>
          <a:p>
            <a:pPr lvl="1"/>
            <a:r>
              <a:rPr lang="pt-BR" dirty="0"/>
              <a:t>404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: Recurso não encontrado.</a:t>
            </a:r>
          </a:p>
          <a:p>
            <a:r>
              <a:rPr lang="pt-BR" b="1" dirty="0"/>
              <a:t>5xx (Erro do Servidor): </a:t>
            </a:r>
            <a:r>
              <a:rPr lang="pt-BR" dirty="0"/>
              <a:t>Indica um erro no servidor.</a:t>
            </a:r>
          </a:p>
          <a:p>
            <a:pPr lvl="1"/>
            <a:r>
              <a:rPr lang="pt-BR" dirty="0"/>
              <a:t>500 </a:t>
            </a:r>
            <a:r>
              <a:rPr lang="pt-BR" dirty="0" err="1"/>
              <a:t>Internal</a:t>
            </a:r>
            <a:r>
              <a:rPr lang="pt-BR" dirty="0"/>
              <a:t> Server </a:t>
            </a:r>
            <a:r>
              <a:rPr lang="pt-BR" dirty="0" err="1"/>
              <a:t>Error</a:t>
            </a:r>
            <a:r>
              <a:rPr lang="pt-BR" dirty="0"/>
              <a:t>: Erro genérico do servidor.</a:t>
            </a:r>
          </a:p>
          <a:p>
            <a:pPr lvl="1"/>
            <a:r>
              <a:rPr lang="pt-BR" dirty="0"/>
              <a:t>503 Service </a:t>
            </a:r>
            <a:r>
              <a:rPr lang="pt-BR" dirty="0" err="1"/>
              <a:t>Unavailable</a:t>
            </a:r>
            <a:r>
              <a:rPr lang="pt-BR" dirty="0"/>
              <a:t>: Serviço indisponível.</a:t>
            </a:r>
          </a:p>
        </p:txBody>
      </p:sp>
    </p:spTree>
    <p:extLst>
      <p:ext uri="{BB962C8B-B14F-4D97-AF65-F5344CB8AC3E}">
        <p14:creationId xmlns:p14="http://schemas.microsoft.com/office/powerpoint/2010/main" val="2868015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BC27B-0491-4935-BD21-5F4D224B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HTTPS: HTTP Seguro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9DAA22-F063-D2B7-67F6-52A8986F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HTTPS (HTTP </a:t>
            </a:r>
            <a:r>
              <a:rPr lang="pt-BR" dirty="0" err="1"/>
              <a:t>Secure</a:t>
            </a:r>
            <a:r>
              <a:rPr lang="pt-BR" dirty="0"/>
              <a:t>) é a versão segura do HTTP. Ele utiliza SSL/TLS para criptografar a comunicação entre o cliente e o servidor, garantindo a confidencialidade e integridade dos dados transmitidos.</a:t>
            </a:r>
          </a:p>
        </p:txBody>
      </p:sp>
    </p:spTree>
    <p:extLst>
      <p:ext uri="{BB962C8B-B14F-4D97-AF65-F5344CB8AC3E}">
        <p14:creationId xmlns:p14="http://schemas.microsoft.com/office/powerpoint/2010/main" val="357783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FF14-D63A-F133-36AE-D9B7DB91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0F72B0-6613-3540-1283-3D90D9336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HTTP é um protocolo essencial para a web, facilitando a comunicação entre clientes e servidores através de uma estrutura simples e flexível de requisições e respostas. </a:t>
            </a:r>
            <a:r>
              <a:rPr lang="pt-BR"/>
              <a:t>Com a evolução da web, HTTP continua a ser aprimorado, com versões mais recentes como HTTP/2 e HTTP/3, que trazem melhorias significativas em performance e segurança.</a:t>
            </a:r>
          </a:p>
        </p:txBody>
      </p:sp>
    </p:spTree>
    <p:extLst>
      <p:ext uri="{BB962C8B-B14F-4D97-AF65-F5344CB8AC3E}">
        <p14:creationId xmlns:p14="http://schemas.microsoft.com/office/powerpoint/2010/main" val="132732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09EF3-1AFC-BD58-24C7-19630F5E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Hypertext </a:t>
            </a:r>
            <a:r>
              <a:rPr lang="pt-BR" b="1" dirty="0" err="1"/>
              <a:t>Transfer</a:t>
            </a:r>
            <a:r>
              <a:rPr lang="pt-BR" b="1" dirty="0"/>
              <a:t> </a:t>
            </a:r>
            <a:r>
              <a:rPr lang="pt-BR" b="1" dirty="0" err="1"/>
              <a:t>Protocol</a:t>
            </a:r>
            <a:r>
              <a:rPr lang="pt-BR" b="1" dirty="0"/>
              <a:t> (HTTP)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A2AA0E-84DF-03D6-B42B-D994DC696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 (HTTP) é o protocolo fundamental para a comunicação na World </a:t>
            </a:r>
            <a:r>
              <a:rPr lang="pt-BR" dirty="0" err="1"/>
              <a:t>Wide</a:t>
            </a:r>
            <a:r>
              <a:rPr lang="pt-BR" dirty="0"/>
              <a:t> Web (WWW). Ele define como as mensagens são formatadas e transmitidas, e como servidores e navegadores da web devem responder a diversos comandos. Vamos explorar os principais aspectos do HTTP.</a:t>
            </a:r>
          </a:p>
        </p:txBody>
      </p:sp>
    </p:spTree>
    <p:extLst>
      <p:ext uri="{BB962C8B-B14F-4D97-AF65-F5344CB8AC3E}">
        <p14:creationId xmlns:p14="http://schemas.microsoft.com/office/powerpoint/2010/main" val="2715424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357BE-206B-C017-9BE7-BC3A670D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CCA21-7721-F036-3EFC-84A7CF7F1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1. Protocolo de Aplicação: </a:t>
            </a:r>
            <a:r>
              <a:rPr lang="pt-BR" dirty="0"/>
              <a:t>HTTP é um protocolo de nível de aplicação usado para comunicação entre sistemas de informação distribuídos, colaborativos e hipermídia.</a:t>
            </a:r>
          </a:p>
        </p:txBody>
      </p:sp>
    </p:spTree>
    <p:extLst>
      <p:ext uri="{BB962C8B-B14F-4D97-AF65-F5344CB8AC3E}">
        <p14:creationId xmlns:p14="http://schemas.microsoft.com/office/powerpoint/2010/main" val="466812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87DD41-81CB-0507-52C0-1E9169961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86FE6C-FAA0-8067-2C9F-45E324457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2. Orientado a Conexões e Sem Estado:</a:t>
            </a:r>
          </a:p>
          <a:p>
            <a:pPr lvl="1"/>
            <a:r>
              <a:rPr lang="pt-BR" b="1" dirty="0"/>
              <a:t>Orientado a Conexões: </a:t>
            </a:r>
            <a:r>
              <a:rPr lang="pt-BR" dirty="0"/>
              <a:t>O HTTP requer uma conexão de rede entre o cliente (normalmente um navegador) e o servidor para enviar e receber mensagens.</a:t>
            </a:r>
          </a:p>
          <a:p>
            <a:pPr lvl="1"/>
            <a:r>
              <a:rPr lang="pt-BR" b="1" dirty="0"/>
              <a:t>Sem Estado: </a:t>
            </a:r>
            <a:r>
              <a:rPr lang="pt-BR" dirty="0"/>
              <a:t>Cada pedido HTTP é independente; o servidor não mantém informações sobre pedidos anteriores. Qualquer estado necessário deve ser gerenciado pelo cliente ou explicitamente mantido pelo servidor (por exemplo, via cookies).</a:t>
            </a:r>
          </a:p>
        </p:txBody>
      </p:sp>
    </p:spTree>
    <p:extLst>
      <p:ext uri="{BB962C8B-B14F-4D97-AF65-F5344CB8AC3E}">
        <p14:creationId xmlns:p14="http://schemas.microsoft.com/office/powerpoint/2010/main" val="145660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2BE12-C1B7-8A51-B294-BE78C1ED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Características do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54ABF-D356-2B28-DEA0-9CC389EB2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3. </a:t>
            </a:r>
            <a:r>
              <a:rPr lang="pt-BR" b="1" dirty="0"/>
              <a:t>Mensagens de Requisição e Resposta: </a:t>
            </a:r>
            <a:r>
              <a:rPr lang="pt-BR" dirty="0"/>
              <a:t>A comunicação HTTP é baseada em requisições do cliente e respostas do servidor.</a:t>
            </a:r>
          </a:p>
          <a:p>
            <a:pPr lvl="1"/>
            <a:r>
              <a:rPr lang="pt-BR" b="1" dirty="0"/>
              <a:t>Requisição HTTP: </a:t>
            </a:r>
            <a:r>
              <a:rPr lang="pt-BR" dirty="0"/>
              <a:t>Inclui um método (como GET ou POST), um URL, versões de protocolo, cabeçalhos e um corpo de mensagem opcional.</a:t>
            </a:r>
          </a:p>
          <a:p>
            <a:pPr lvl="1"/>
            <a:r>
              <a:rPr lang="pt-BR" b="1" dirty="0"/>
              <a:t>Resposta HTTP: </a:t>
            </a:r>
            <a:r>
              <a:rPr lang="pt-BR" dirty="0"/>
              <a:t>Inclui um código de status, versões de protocolo, cabeçalhos e um corpo de mensagem.</a:t>
            </a:r>
          </a:p>
        </p:txBody>
      </p:sp>
    </p:spTree>
    <p:extLst>
      <p:ext uri="{BB962C8B-B14F-4D97-AF65-F5344CB8AC3E}">
        <p14:creationId xmlns:p14="http://schemas.microsoft.com/office/powerpoint/2010/main" val="338992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08166-DE28-AE5B-ABF2-5CFBA7EE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Requisição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A466C1-2B62-D666-E1C9-DE501CA76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requisição HTTP típica é composta de três partes principais:</a:t>
            </a:r>
          </a:p>
          <a:p>
            <a:r>
              <a:rPr lang="pt-BR" b="1" dirty="0"/>
              <a:t>Linha de Requisição: </a:t>
            </a:r>
            <a:r>
              <a:rPr lang="pt-BR" dirty="0"/>
              <a:t>Contém o método HTTP, o caminho do recurso (URL) e a versão do protocolo.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D4D9BD-53F7-4EBF-D890-BE4E9311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504" y="4262511"/>
            <a:ext cx="6075814" cy="119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9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EB9C4-2B5A-1802-469C-EE390797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uma Requisição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4E83D3-9E87-794C-E933-DE1283C6A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1524"/>
            <a:ext cx="9905999" cy="4397958"/>
          </a:xfrm>
        </p:spPr>
        <p:txBody>
          <a:bodyPr>
            <a:normAutofit/>
          </a:bodyPr>
          <a:lstStyle/>
          <a:p>
            <a:r>
              <a:rPr lang="pt-BR" b="1" dirty="0"/>
              <a:t>Cabeçalhos de Requisição: </a:t>
            </a:r>
            <a:r>
              <a:rPr lang="pt-BR" dirty="0"/>
              <a:t>Metadados sobre a requisição. Exemplo: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b="1" dirty="0"/>
              <a:t>Corpo da Requisição (opcional): </a:t>
            </a:r>
            <a:r>
              <a:rPr lang="pt-BR" dirty="0"/>
              <a:t>Contém dados enviados pelo cliente, geralmente em requisições POST.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A58C4D-22E2-A392-63CD-B2FDB0494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614" y="2605369"/>
            <a:ext cx="7281593" cy="22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7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C1219-6EE1-9E26-4B54-DFE64330E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Métodos HTTP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44A28C-9440-BF4E-8347-1FC380FFE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99138"/>
            <a:ext cx="9905999" cy="3892063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GET</a:t>
            </a:r>
            <a:r>
              <a:rPr lang="pt-BR" dirty="0"/>
              <a:t>: Solicita um recurso. O corpo da requisição geralmente é vazio.</a:t>
            </a:r>
          </a:p>
          <a:p>
            <a:r>
              <a:rPr lang="pt-BR" b="1" dirty="0"/>
              <a:t>POST</a:t>
            </a:r>
            <a:r>
              <a:rPr lang="pt-BR" dirty="0"/>
              <a:t>: Envia dados ao servidor, geralmente para criar ou atualizar um recurso.</a:t>
            </a:r>
          </a:p>
          <a:p>
            <a:r>
              <a:rPr lang="pt-BR" b="1" dirty="0"/>
              <a:t>PUT</a:t>
            </a:r>
            <a:r>
              <a:rPr lang="pt-BR" dirty="0"/>
              <a:t>: Envia dados para o servidor para substituir um recurso existente.</a:t>
            </a:r>
          </a:p>
          <a:p>
            <a:r>
              <a:rPr lang="pt-BR" b="1" dirty="0"/>
              <a:t>DELETE</a:t>
            </a:r>
            <a:r>
              <a:rPr lang="pt-BR" dirty="0"/>
              <a:t>: Solicita a exclusão de um recurso.</a:t>
            </a:r>
          </a:p>
          <a:p>
            <a:r>
              <a:rPr lang="pt-BR" b="1" dirty="0"/>
              <a:t>HEAD</a:t>
            </a:r>
            <a:r>
              <a:rPr lang="pt-BR" dirty="0"/>
              <a:t>: Solicita os cabeçalhos de resposta de um recurso, sem o corpo.</a:t>
            </a:r>
          </a:p>
          <a:p>
            <a:r>
              <a:rPr lang="pt-BR" b="1" dirty="0"/>
              <a:t>OPTIONS</a:t>
            </a:r>
            <a:r>
              <a:rPr lang="pt-BR" dirty="0"/>
              <a:t>: Solicita os métodos suportados para um recurso.</a:t>
            </a:r>
          </a:p>
          <a:p>
            <a:r>
              <a:rPr lang="pt-BR" b="1" dirty="0"/>
              <a:t>PATCH</a:t>
            </a:r>
            <a:r>
              <a:rPr lang="pt-BR" dirty="0"/>
              <a:t>: Aplica modificações parciais a um recurso.</a:t>
            </a:r>
          </a:p>
        </p:txBody>
      </p:sp>
    </p:spTree>
    <p:extLst>
      <p:ext uri="{BB962C8B-B14F-4D97-AF65-F5344CB8AC3E}">
        <p14:creationId xmlns:p14="http://schemas.microsoft.com/office/powerpoint/2010/main" val="69293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3608B4-6D44-04F5-DB86-ACEE8FF0F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Códigos de Status HTTP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FCC5B-D20F-2A11-6A45-87C219AF3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1xx (Informativo): </a:t>
            </a:r>
            <a:r>
              <a:rPr lang="pt-BR" dirty="0"/>
              <a:t>Informações provisórias, como "101 </a:t>
            </a:r>
            <a:r>
              <a:rPr lang="pt-BR" dirty="0" err="1"/>
              <a:t>Switching</a:t>
            </a:r>
            <a:r>
              <a:rPr lang="pt-BR" dirty="0"/>
              <a:t> </a:t>
            </a:r>
            <a:r>
              <a:rPr lang="pt-BR" dirty="0" err="1"/>
              <a:t>Protocols</a:t>
            </a:r>
            <a:r>
              <a:rPr lang="pt-BR" dirty="0"/>
              <a:t>".</a:t>
            </a:r>
          </a:p>
          <a:p>
            <a:r>
              <a:rPr lang="pt-BR" b="1" dirty="0"/>
              <a:t>2xx (Sucesso): </a:t>
            </a:r>
            <a:r>
              <a:rPr lang="pt-BR" dirty="0"/>
              <a:t>Indica que a requisição foi bem-sucedida.</a:t>
            </a:r>
          </a:p>
          <a:p>
            <a:pPr lvl="1"/>
            <a:r>
              <a:rPr lang="pt-BR" dirty="0"/>
              <a:t>200 OK: Requisição bem-sucedida.</a:t>
            </a:r>
          </a:p>
          <a:p>
            <a:pPr lvl="1"/>
            <a:r>
              <a:rPr lang="pt-BR" dirty="0"/>
              <a:t>201 </a:t>
            </a:r>
            <a:r>
              <a:rPr lang="pt-BR" dirty="0" err="1"/>
              <a:t>Created</a:t>
            </a:r>
            <a:r>
              <a:rPr lang="pt-BR" dirty="0"/>
              <a:t>: Recurso criado com sucesso.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819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13</TotalTime>
  <Words>674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PROTOCOLOS DE COMUNICAÇÃO</vt:lpstr>
      <vt:lpstr>Hypertext Transfer Protocol (HTTP)</vt:lpstr>
      <vt:lpstr>Principais Características do HTTP</vt:lpstr>
      <vt:lpstr>Principais Características do HTTP</vt:lpstr>
      <vt:lpstr>Principais Características do HTTP</vt:lpstr>
      <vt:lpstr>Estrutura de uma Requisição HTTP</vt:lpstr>
      <vt:lpstr>Estrutura de uma Requisição HTTP</vt:lpstr>
      <vt:lpstr>Métodos HTTP Comuns</vt:lpstr>
      <vt:lpstr>Códigos de Status HTTP Comuns</vt:lpstr>
      <vt:lpstr>Códigos de Status HTTP Comuns</vt:lpstr>
      <vt:lpstr>Códigos de Status HTTP Comuns</vt:lpstr>
      <vt:lpstr>HTTPS: HTTP Seguro</vt:lpstr>
      <vt:lpstr>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PROTOCOLOS DE COMUNICAÇÃO</dc:title>
  <dc:creator>Luis Fernando Spoljaric</dc:creator>
  <cp:lastModifiedBy>Luis Fernando Spoljaric</cp:lastModifiedBy>
  <cp:revision>1</cp:revision>
  <dcterms:created xsi:type="dcterms:W3CDTF">2024-05-23T14:06:04Z</dcterms:created>
  <dcterms:modified xsi:type="dcterms:W3CDTF">2024-05-23T14:20:04Z</dcterms:modified>
</cp:coreProperties>
</file>