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1A002-06C0-A9F4-D601-83277B0DA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251121" cy="2387600"/>
          </a:xfrm>
        </p:spPr>
        <p:txBody>
          <a:bodyPr/>
          <a:lstStyle/>
          <a:p>
            <a:r>
              <a:rPr lang="pt-BR" dirty="0"/>
              <a:t>PROTOCOLOS DE COMUNICAÇÃO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0D2CB6-8E2F-4B86-C52D-AB06FFC09F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Luís Fernando</a:t>
            </a:r>
          </a:p>
          <a:p>
            <a:r>
              <a:rPr lang="pt-BR" dirty="0"/>
              <a:t>Senai 5.13 - Jaguariúna</a:t>
            </a:r>
          </a:p>
        </p:txBody>
      </p:sp>
    </p:spTree>
    <p:extLst>
      <p:ext uri="{BB962C8B-B14F-4D97-AF65-F5344CB8AC3E}">
        <p14:creationId xmlns:p14="http://schemas.microsoft.com/office/powerpoint/2010/main" val="1245168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7EF96-DEC2-A78B-BAC6-01DC4527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5779"/>
            <a:ext cx="9905998" cy="1478570"/>
          </a:xfrm>
        </p:spPr>
        <p:txBody>
          <a:bodyPr/>
          <a:lstStyle/>
          <a:p>
            <a:r>
              <a:rPr lang="pt-BR" dirty="0"/>
              <a:t>Exemplo em códigos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1252EF-D595-E6E2-0032-343D5D593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07977"/>
            <a:ext cx="9905999" cy="3541714"/>
          </a:xfrm>
        </p:spPr>
        <p:txBody>
          <a:bodyPr/>
          <a:lstStyle/>
          <a:p>
            <a:r>
              <a:rPr lang="pt-BR" dirty="0"/>
              <a:t>Assinante (</a:t>
            </a:r>
            <a:r>
              <a:rPr lang="pt-BR" dirty="0" err="1"/>
              <a:t>Subscriber</a:t>
            </a:r>
            <a:r>
              <a:rPr lang="pt-BR" dirty="0"/>
              <a:t>):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487B757-A606-DAFD-5161-A4C0A5AEF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708" y="1704349"/>
            <a:ext cx="5799407" cy="495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40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C7CDF-4B8C-2339-1307-6E843149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1FFDF4-E176-E3BC-06BE-642C63448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MQTT é um protocolo robusto e eficiente para comunicação em redes de IoT, suportando uma vasta gama de aplicações com requisitos de rede variados. Sua simplicidade, aliada a recursos como </a:t>
            </a:r>
            <a:r>
              <a:rPr lang="pt-BR" dirty="0" err="1"/>
              <a:t>QoS</a:t>
            </a:r>
            <a:r>
              <a:rPr lang="pt-BR"/>
              <a:t> e LWT, o torna uma escolha popular para desenvolvedores que trabalham com dispositivos conectados.</a:t>
            </a:r>
          </a:p>
        </p:txBody>
      </p:sp>
    </p:spTree>
    <p:extLst>
      <p:ext uri="{BB962C8B-B14F-4D97-AF65-F5344CB8AC3E}">
        <p14:creationId xmlns:p14="http://schemas.microsoft.com/office/powerpoint/2010/main" val="375320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C1E04-A226-4D65-6599-E929C4324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Message</a:t>
            </a:r>
            <a:r>
              <a:rPr lang="pt-BR" dirty="0"/>
              <a:t> </a:t>
            </a:r>
            <a:r>
              <a:rPr lang="pt-BR" dirty="0" err="1"/>
              <a:t>Queuing</a:t>
            </a:r>
            <a:r>
              <a:rPr lang="pt-BR" dirty="0"/>
              <a:t> </a:t>
            </a:r>
            <a:r>
              <a:rPr lang="pt-BR" dirty="0" err="1"/>
              <a:t>Telemetry</a:t>
            </a:r>
            <a:r>
              <a:rPr lang="pt-BR" dirty="0"/>
              <a:t> </a:t>
            </a:r>
            <a:r>
              <a:rPr lang="pt-BR" dirty="0" err="1"/>
              <a:t>Transport</a:t>
            </a:r>
            <a:r>
              <a:rPr lang="pt-BR" dirty="0"/>
              <a:t> (MQTT)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864C69-8FC1-2569-9889-CD7EBF05B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Message</a:t>
            </a:r>
            <a:r>
              <a:rPr lang="pt-BR" dirty="0"/>
              <a:t> </a:t>
            </a:r>
            <a:r>
              <a:rPr lang="pt-BR" dirty="0" err="1"/>
              <a:t>Queuing</a:t>
            </a:r>
            <a:r>
              <a:rPr lang="pt-BR" dirty="0"/>
              <a:t> </a:t>
            </a:r>
            <a:r>
              <a:rPr lang="pt-BR" dirty="0" err="1"/>
              <a:t>Telemetry</a:t>
            </a:r>
            <a:r>
              <a:rPr lang="pt-BR" dirty="0"/>
              <a:t> </a:t>
            </a:r>
            <a:r>
              <a:rPr lang="pt-BR" dirty="0" err="1"/>
              <a:t>Transport</a:t>
            </a:r>
            <a:r>
              <a:rPr lang="pt-BR" dirty="0"/>
              <a:t> (MQTT) é um protocolo de comunicação leve e de publicação/assinatura (</a:t>
            </a:r>
            <a:r>
              <a:rPr lang="pt-BR" dirty="0" err="1"/>
              <a:t>publish</a:t>
            </a:r>
            <a:r>
              <a:rPr lang="pt-BR" dirty="0"/>
              <a:t>/</a:t>
            </a:r>
            <a:r>
              <a:rPr lang="pt-BR" dirty="0" err="1"/>
              <a:t>subscribe</a:t>
            </a:r>
            <a:r>
              <a:rPr lang="pt-BR" dirty="0"/>
              <a:t>), amplamente utilizado em aplicações de Internet das Coisas (IoT) devido à sua eficiência e simplicidade. O MQTT foi projetado para conexões com largura de banda limitada e alta latência, tornando-o ideal para dispositivos embarcados e redes intermitentes.</a:t>
            </a:r>
          </a:p>
        </p:txBody>
      </p:sp>
    </p:spTree>
    <p:extLst>
      <p:ext uri="{BB962C8B-B14F-4D97-AF65-F5344CB8AC3E}">
        <p14:creationId xmlns:p14="http://schemas.microsoft.com/office/powerpoint/2010/main" val="377593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043B7-EE03-5FE7-AB3D-0ECD7478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características do MQTT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06E6B3-7A7F-AD6B-A3BB-C89D94D89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27274"/>
            <a:ext cx="9905998" cy="431220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b="1" dirty="0"/>
              <a:t>Leveza: </a:t>
            </a:r>
            <a:r>
              <a:rPr lang="pt-BR" dirty="0"/>
              <a:t>O MQTT tem um cabeçalho de mensagem pequeno, o que minimiza a sobrecarga na comunicação. Isso é crucial para dispositivos com recursos limitados, como sensores e atuadores.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Arquitetura </a:t>
            </a:r>
            <a:r>
              <a:rPr lang="pt-BR" dirty="0" err="1"/>
              <a:t>Publish</a:t>
            </a:r>
            <a:r>
              <a:rPr lang="pt-BR" dirty="0"/>
              <a:t>/</a:t>
            </a:r>
            <a:r>
              <a:rPr lang="pt-BR" dirty="0" err="1"/>
              <a:t>Subscribe</a:t>
            </a:r>
            <a:r>
              <a:rPr lang="pt-BR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b="1" dirty="0"/>
              <a:t>Publicadores (</a:t>
            </a:r>
            <a:r>
              <a:rPr lang="pt-BR" b="1" dirty="0" err="1"/>
              <a:t>Publishers</a:t>
            </a:r>
            <a:r>
              <a:rPr lang="pt-BR" b="1" dirty="0"/>
              <a:t>): </a:t>
            </a:r>
            <a:r>
              <a:rPr lang="pt-BR" dirty="0"/>
              <a:t>Enviam mensagens para tópicos específicos.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b="1" dirty="0"/>
              <a:t>Assinantes (</a:t>
            </a:r>
            <a:r>
              <a:rPr lang="pt-BR" b="1" dirty="0" err="1"/>
              <a:t>Subscribers</a:t>
            </a:r>
            <a:r>
              <a:rPr lang="pt-BR" b="1" dirty="0"/>
              <a:t>): </a:t>
            </a:r>
            <a:r>
              <a:rPr lang="pt-BR" dirty="0"/>
              <a:t>Recebem mensagens dos tópicos aos quais estão inscritos.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b="1" dirty="0"/>
              <a:t>Broker: </a:t>
            </a:r>
            <a:r>
              <a:rPr lang="pt-BR" dirty="0"/>
              <a:t>Um servidor intermediário que gerencia as mensagens e distribui-as para os assinantes apropriados. O broker é o ponto central de comunicação no MQTT.</a:t>
            </a:r>
          </a:p>
        </p:txBody>
      </p:sp>
    </p:spTree>
    <p:extLst>
      <p:ext uri="{BB962C8B-B14F-4D97-AF65-F5344CB8AC3E}">
        <p14:creationId xmlns:p14="http://schemas.microsoft.com/office/powerpoint/2010/main" val="3551479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77C0F-89D0-CE95-E3EA-89A25498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características do MQTT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2D176E-D9FB-55A1-A3AC-E10AA0614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3. </a:t>
            </a:r>
            <a:r>
              <a:rPr lang="pt-BR" b="1" dirty="0"/>
              <a:t>Tópicos: </a:t>
            </a:r>
            <a:r>
              <a:rPr lang="pt-BR" dirty="0"/>
              <a:t>As mensagens são categorizadas por tópicos, que são </a:t>
            </a:r>
            <a:r>
              <a:rPr lang="pt-BR" dirty="0" err="1"/>
              <a:t>strings</a:t>
            </a:r>
            <a:r>
              <a:rPr lang="pt-BR" dirty="0"/>
              <a:t> hierárquicas. Por exemplo, um sensor de temperatura pode publicar dados no tópico sala/temperatura. 	</a:t>
            </a:r>
          </a:p>
          <a:p>
            <a:r>
              <a:rPr lang="pt-BR" dirty="0"/>
              <a:t>4</a:t>
            </a:r>
            <a:r>
              <a:rPr lang="pt-BR" b="1" dirty="0"/>
              <a:t>. </a:t>
            </a:r>
            <a:r>
              <a:rPr lang="pt-BR" b="1" dirty="0" err="1"/>
              <a:t>QoS</a:t>
            </a:r>
            <a:r>
              <a:rPr lang="pt-BR" b="1" dirty="0"/>
              <a:t> (</a:t>
            </a:r>
            <a:r>
              <a:rPr lang="pt-BR" b="1" dirty="0" err="1"/>
              <a:t>Quality</a:t>
            </a:r>
            <a:r>
              <a:rPr lang="pt-BR" b="1" dirty="0"/>
              <a:t> </a:t>
            </a:r>
            <a:r>
              <a:rPr lang="pt-BR" b="1" dirty="0" err="1"/>
              <a:t>of</a:t>
            </a:r>
            <a:r>
              <a:rPr lang="pt-BR" b="1" dirty="0"/>
              <a:t> Service): </a:t>
            </a:r>
            <a:r>
              <a:rPr lang="pt-BR" dirty="0"/>
              <a:t>O MQTT oferece três níveis de Qualidade de Serviço, que determinam a confiabilidade da entrega da mensagem:</a:t>
            </a:r>
          </a:p>
        </p:txBody>
      </p:sp>
    </p:spTree>
    <p:extLst>
      <p:ext uri="{BB962C8B-B14F-4D97-AF65-F5344CB8AC3E}">
        <p14:creationId xmlns:p14="http://schemas.microsoft.com/office/powerpoint/2010/main" val="117391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92F44-0027-6F43-F03E-DC2C3F00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níveis de Qualidade de Serviço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3C892A-BCFE-F882-94B1-1343F7F64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QoS</a:t>
            </a:r>
            <a:r>
              <a:rPr lang="pt-BR" b="1" dirty="0"/>
              <a:t> 0: </a:t>
            </a:r>
            <a:r>
              <a:rPr lang="pt-BR" dirty="0"/>
              <a:t>"No delivery </a:t>
            </a:r>
            <a:r>
              <a:rPr lang="pt-BR" dirty="0" err="1"/>
              <a:t>guarantee</a:t>
            </a:r>
            <a:r>
              <a:rPr lang="pt-BR" dirty="0"/>
              <a:t>" (Entrega pelo menos uma vez) - A mensagem é entregue no máximo uma vez, sem confirmação.</a:t>
            </a:r>
          </a:p>
          <a:p>
            <a:r>
              <a:rPr lang="pt-BR" dirty="0" err="1"/>
              <a:t>QoS</a:t>
            </a:r>
            <a:r>
              <a:rPr lang="pt-BR" dirty="0"/>
              <a:t> 1: "At </a:t>
            </a:r>
            <a:r>
              <a:rPr lang="pt-BR" dirty="0" err="1"/>
              <a:t>least</a:t>
            </a:r>
            <a:r>
              <a:rPr lang="pt-BR" dirty="0"/>
              <a:t> </a:t>
            </a:r>
            <a:r>
              <a:rPr lang="pt-BR" dirty="0" err="1"/>
              <a:t>once</a:t>
            </a:r>
            <a:r>
              <a:rPr lang="pt-BR" dirty="0"/>
              <a:t> delivery" (Entrega pelo menos uma vez) - A mensagem é entregue uma ou mais vezes até ser confirmada pelo destinatário.</a:t>
            </a:r>
          </a:p>
          <a:p>
            <a:r>
              <a:rPr lang="pt-BR" b="1" dirty="0" err="1"/>
              <a:t>QoS</a:t>
            </a:r>
            <a:r>
              <a:rPr lang="pt-BR" b="1" dirty="0"/>
              <a:t> 2: </a:t>
            </a:r>
            <a:r>
              <a:rPr lang="pt-BR" dirty="0"/>
              <a:t>"</a:t>
            </a:r>
            <a:r>
              <a:rPr lang="pt-BR" dirty="0" err="1"/>
              <a:t>Exactly</a:t>
            </a:r>
            <a:r>
              <a:rPr lang="pt-BR" dirty="0"/>
              <a:t> </a:t>
            </a:r>
            <a:r>
              <a:rPr lang="pt-BR" dirty="0" err="1"/>
              <a:t>once</a:t>
            </a:r>
            <a:r>
              <a:rPr lang="pt-BR" dirty="0"/>
              <a:t> delivery" (Entrega exatamente uma vez) - A mensagem é entregue exatamente uma vez, garantindo que não haverá duplicatas.</a:t>
            </a:r>
          </a:p>
        </p:txBody>
      </p:sp>
    </p:spTree>
    <p:extLst>
      <p:ext uri="{BB962C8B-B14F-4D97-AF65-F5344CB8AC3E}">
        <p14:creationId xmlns:p14="http://schemas.microsoft.com/office/powerpoint/2010/main" val="3169057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0543B-74A4-AAA8-173F-14E1C46E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características do MQTT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E0EF2F-8409-1402-7C5D-17DC5952E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5. </a:t>
            </a:r>
            <a:r>
              <a:rPr lang="pt-BR" b="1" dirty="0"/>
              <a:t>Persistência</a:t>
            </a:r>
            <a:r>
              <a:rPr lang="pt-BR" dirty="0"/>
              <a:t>: Mensagens podem ser retidas pelo broker para novos assinantes, garantindo que eles recebam a mensagem mais recente de um tópico ao se inscreverem.</a:t>
            </a:r>
          </a:p>
          <a:p>
            <a:r>
              <a:rPr lang="pt-BR" dirty="0"/>
              <a:t>5. </a:t>
            </a:r>
            <a:r>
              <a:rPr lang="pt-BR" b="1" dirty="0" err="1"/>
              <a:t>Last</a:t>
            </a:r>
            <a:r>
              <a:rPr lang="pt-BR" b="1" dirty="0"/>
              <a:t> Will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Testament</a:t>
            </a:r>
            <a:r>
              <a:rPr lang="pt-BR" b="1" dirty="0"/>
              <a:t> (LWT): </a:t>
            </a:r>
            <a:r>
              <a:rPr lang="pt-BR" dirty="0"/>
              <a:t>Permite que um cliente MQTT deixe uma mensagem final caso se desconecte inesperadamente, informando outros clientes sobre a falha.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433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AF201-CE1B-153D-73B8-E88829F9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Básico do MQTT: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C0BF5C-A569-B540-28CF-CF677E1B2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b="1" dirty="0"/>
              <a:t>Conexão</a:t>
            </a:r>
            <a:r>
              <a:rPr lang="pt-BR" dirty="0"/>
              <a:t>: O cliente se conecta ao broker MQTT.</a:t>
            </a:r>
          </a:p>
          <a:p>
            <a:pPr marL="457200" indent="-457200">
              <a:buFont typeface="+mj-lt"/>
              <a:buAutoNum type="arabicPeriod"/>
            </a:pPr>
            <a:r>
              <a:rPr lang="pt-BR" b="1" dirty="0"/>
              <a:t>Publicação</a:t>
            </a:r>
            <a:r>
              <a:rPr lang="pt-BR" dirty="0"/>
              <a:t>: O cliente publica uma mensagem em um tópico específico.</a:t>
            </a:r>
          </a:p>
          <a:p>
            <a:pPr marL="457200" indent="-457200">
              <a:buFont typeface="+mj-lt"/>
              <a:buAutoNum type="arabicPeriod"/>
            </a:pPr>
            <a:r>
              <a:rPr lang="pt-BR" b="1" dirty="0"/>
              <a:t>Assinatura</a:t>
            </a:r>
            <a:r>
              <a:rPr lang="pt-BR" dirty="0"/>
              <a:t>: O cliente se inscreve em um ou mais tópicos de interesse.</a:t>
            </a:r>
          </a:p>
          <a:p>
            <a:pPr marL="457200" indent="-457200">
              <a:buFont typeface="+mj-lt"/>
              <a:buAutoNum type="arabicPeriod"/>
            </a:pPr>
            <a:r>
              <a:rPr lang="pt-BR" b="1" dirty="0"/>
              <a:t>Distribuição de Mensagens: </a:t>
            </a:r>
            <a:r>
              <a:rPr lang="pt-BR" dirty="0"/>
              <a:t>O broker entrega as mensagens publicadas para todos os clientes inscritos nos tópicos relevantes.</a:t>
            </a:r>
          </a:p>
          <a:p>
            <a:pPr marL="457200" indent="-457200">
              <a:buFont typeface="+mj-lt"/>
              <a:buAutoNum type="arabicPeriod"/>
            </a:pPr>
            <a:r>
              <a:rPr lang="pt-BR" b="1" dirty="0"/>
              <a:t>Desconexão</a:t>
            </a:r>
            <a:r>
              <a:rPr lang="pt-BR" dirty="0"/>
              <a:t>: O cliente se desconecta do broker.</a:t>
            </a:r>
          </a:p>
        </p:txBody>
      </p:sp>
    </p:spTree>
    <p:extLst>
      <p:ext uri="{BB962C8B-B14F-4D97-AF65-F5344CB8AC3E}">
        <p14:creationId xmlns:p14="http://schemas.microsoft.com/office/powerpoint/2010/main" val="4268080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5AD29-3BA1-8EB2-B1A6-30A3BBBD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Uso do MQTT: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0C973C-C1E6-DA9E-3F21-A80A6FB82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5071"/>
            <a:ext cx="9905999" cy="390613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b="1" dirty="0"/>
              <a:t>Automação Residencial: </a:t>
            </a:r>
            <a:r>
              <a:rPr lang="pt-BR" dirty="0"/>
              <a:t>Sensores e dispositivos em uma casa inteligente usam MQTT para comunicar dados de sensores (como temperatura, umidade, presença) e para receber comandos (como ligar/desligar luzes).</a:t>
            </a:r>
          </a:p>
          <a:p>
            <a:pPr marL="457200" indent="-457200">
              <a:buFont typeface="+mj-lt"/>
              <a:buAutoNum type="arabicPeriod"/>
            </a:pPr>
            <a:r>
              <a:rPr lang="pt-BR" b="1" dirty="0"/>
              <a:t>Monitoramento Remoto: </a:t>
            </a:r>
            <a:r>
              <a:rPr lang="pt-BR" dirty="0"/>
              <a:t>Dispositivos em locais remotos publicam dados de sensores para monitoramento em tempo real, como em plataformas de petróleo ou estações meteorológicas.</a:t>
            </a:r>
          </a:p>
          <a:p>
            <a:pPr marL="457200" indent="-457200">
              <a:buFont typeface="+mj-lt"/>
              <a:buAutoNum type="arabicPeriod"/>
            </a:pPr>
            <a:r>
              <a:rPr lang="pt-BR" b="1" dirty="0"/>
              <a:t>Aplicações Móveis: </a:t>
            </a:r>
            <a:r>
              <a:rPr lang="pt-BR" dirty="0"/>
              <a:t>Aplicativos móveis podem usar MQTT para receber notificações em tempo real de servidores.</a:t>
            </a:r>
          </a:p>
        </p:txBody>
      </p:sp>
    </p:spTree>
    <p:extLst>
      <p:ext uri="{BB962C8B-B14F-4D97-AF65-F5344CB8AC3E}">
        <p14:creationId xmlns:p14="http://schemas.microsoft.com/office/powerpoint/2010/main" val="213599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21143-A915-1506-2363-050C4547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28928"/>
          </a:xfrm>
        </p:spPr>
        <p:txBody>
          <a:bodyPr/>
          <a:lstStyle/>
          <a:p>
            <a:r>
              <a:rPr lang="pt-BR" dirty="0"/>
              <a:t>Exemplos em Códigos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4AE0243-91CB-35B4-F499-C0D96294C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544" y="1860447"/>
            <a:ext cx="7653736" cy="4540352"/>
          </a:xfr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6FC26A7-FD3B-4A76-6C23-2E3E73EBF217}"/>
              </a:ext>
            </a:extLst>
          </p:cNvPr>
          <p:cNvSpPr txBox="1"/>
          <p:nvPr/>
        </p:nvSpPr>
        <p:spPr>
          <a:xfrm>
            <a:off x="2267544" y="1491115"/>
            <a:ext cx="277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Publicador (Publisher):</a:t>
            </a:r>
          </a:p>
        </p:txBody>
      </p:sp>
    </p:spTree>
    <p:extLst>
      <p:ext uri="{BB962C8B-B14F-4D97-AF65-F5344CB8AC3E}">
        <p14:creationId xmlns:p14="http://schemas.microsoft.com/office/powerpoint/2010/main" val="3337596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21</TotalTime>
  <Words>617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Circuito</vt:lpstr>
      <vt:lpstr>PROTOCOLOS DE COMUNICAÇÃO</vt:lpstr>
      <vt:lpstr>Message Queuing Telemetry Transport (MQTT)</vt:lpstr>
      <vt:lpstr>Principais características do MQTT </vt:lpstr>
      <vt:lpstr>Principais características do MQTT</vt:lpstr>
      <vt:lpstr>níveis de Qualidade de Serviço</vt:lpstr>
      <vt:lpstr>Principais características do MQTT</vt:lpstr>
      <vt:lpstr>Funcionamento Básico do MQTT:</vt:lpstr>
      <vt:lpstr>Exemplos de Uso do MQTT:</vt:lpstr>
      <vt:lpstr>Exemplos em Códigos</vt:lpstr>
      <vt:lpstr>Exemplo em códigos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PROTOCOLOS DE COMUNICAÇÃO</dc:title>
  <dc:creator>Luis Fernando Spoljaric</dc:creator>
  <cp:lastModifiedBy>Luis Fernando Spoljaric</cp:lastModifiedBy>
  <cp:revision>1</cp:revision>
  <dcterms:created xsi:type="dcterms:W3CDTF">2024-05-23T13:40:08Z</dcterms:created>
  <dcterms:modified xsi:type="dcterms:W3CDTF">2024-05-23T14:01:53Z</dcterms:modified>
</cp:coreProperties>
</file>