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79E4-A021-0FA7-8BD6-FE42B2A9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38579" cy="2387600"/>
          </a:xfrm>
        </p:spPr>
        <p:txBody>
          <a:bodyPr/>
          <a:lstStyle/>
          <a:p>
            <a:r>
              <a:rPr lang="pt-BR" dirty="0"/>
              <a:t>PROTOCOLOS DE COMUNICAÇÃO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EC53B-93A8-3701-59D9-994B5B74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41275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CA43-2EBD-A0EE-ABD5-FF760410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</a:t>
            </a:r>
            <a:r>
              <a:rPr lang="pt-BR" dirty="0" err="1"/>
              <a:t>Zigbee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3CE3-3A06-C2E3-4141-45DEBD0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utilizado em diversas aplicações devido à sua flexibilidade e baixo consumo de energia. Algumas das principais áreas de aplicação incluem:</a:t>
            </a:r>
          </a:p>
          <a:p>
            <a:r>
              <a:rPr lang="pt-BR" b="1" dirty="0"/>
              <a:t>Automação Residencial: </a:t>
            </a:r>
            <a:r>
              <a:rPr lang="pt-BR" dirty="0"/>
              <a:t>Controle de iluminação, termostatos, fechaduras de portas, sensores de movimento e interruptores</a:t>
            </a:r>
          </a:p>
          <a:p>
            <a:r>
              <a:rPr lang="pt-BR" b="1" dirty="0"/>
              <a:t>Monitoramento e Controle Industrial: </a:t>
            </a:r>
            <a:r>
              <a:rPr lang="pt-BR" dirty="0"/>
              <a:t>Sensores de temperatura, pressão, umidade e sistemas de monitoramento de processos industriais.</a:t>
            </a:r>
          </a:p>
        </p:txBody>
      </p:sp>
    </p:spTree>
    <p:extLst>
      <p:ext uri="{BB962C8B-B14F-4D97-AF65-F5344CB8AC3E}">
        <p14:creationId xmlns:p14="http://schemas.microsoft.com/office/powerpoint/2010/main" val="136753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1BD15-9A02-A338-F2FA-7DEEBB2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F67CE-F327-1F52-524B-761CE730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Saúde e Bem-Estar: </a:t>
            </a:r>
            <a:r>
              <a:rPr lang="pt-BR" dirty="0"/>
              <a:t>Monitoramento de pacientes, dispositivos de assistência médica e sistemas de alerta de emergência.</a:t>
            </a:r>
          </a:p>
          <a:p>
            <a:r>
              <a:rPr lang="pt-BR" b="1" dirty="0"/>
              <a:t>Redes de Sensores Sem Fio (</a:t>
            </a:r>
            <a:r>
              <a:rPr lang="pt-BR" b="1" dirty="0" err="1"/>
              <a:t>WSNs</a:t>
            </a:r>
            <a:r>
              <a:rPr lang="pt-BR" b="1" dirty="0"/>
              <a:t>): </a:t>
            </a:r>
            <a:r>
              <a:rPr lang="pt-BR" dirty="0"/>
              <a:t>Monitoramento ambiental, agricultura de precisão e gestão de recursos naturais.</a:t>
            </a:r>
          </a:p>
        </p:txBody>
      </p:sp>
    </p:spTree>
    <p:extLst>
      <p:ext uri="{BB962C8B-B14F-4D97-AF65-F5344CB8AC3E}">
        <p14:creationId xmlns:p14="http://schemas.microsoft.com/office/powerpoint/2010/main" val="63965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194D-B2E4-FD96-A722-E815FD55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A5764-21B3-4D86-5EEB-CA65466B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Eficiência Energética: </a:t>
            </a:r>
            <a:r>
              <a:rPr lang="pt-BR" dirty="0"/>
              <a:t>Dispositivos </a:t>
            </a:r>
            <a:r>
              <a:rPr lang="pt-BR" dirty="0" err="1"/>
              <a:t>Zigbee</a:t>
            </a:r>
            <a:r>
              <a:rPr lang="pt-BR" dirty="0"/>
              <a:t> podem operar por anos com uma única bateria.</a:t>
            </a:r>
          </a:p>
          <a:p>
            <a:r>
              <a:rPr lang="pt-BR" b="1" dirty="0"/>
              <a:t>Flexibilidade de Rede: </a:t>
            </a:r>
            <a:r>
              <a:rPr lang="pt-BR" dirty="0"/>
              <a:t>Suporte a diversas topologias de rede e capacidade de </a:t>
            </a:r>
            <a:r>
              <a:rPr lang="pt-BR" dirty="0" err="1"/>
              <a:t>auto-reparo</a:t>
            </a:r>
            <a:r>
              <a:rPr lang="pt-BR" dirty="0"/>
              <a:t> em topologias de malha.</a:t>
            </a:r>
          </a:p>
          <a:p>
            <a:r>
              <a:rPr lang="pt-BR" b="1" dirty="0"/>
              <a:t>Baixo Custo: </a:t>
            </a:r>
            <a:r>
              <a:rPr lang="pt-BR" dirty="0"/>
              <a:t>Implementação e manutenção de redes </a:t>
            </a:r>
            <a:r>
              <a:rPr lang="pt-BR" dirty="0" err="1"/>
              <a:t>Zigbee</a:t>
            </a:r>
            <a:r>
              <a:rPr lang="pt-BR" dirty="0"/>
              <a:t> são geralmente mais baratas em comparação com outras tecnologias sem fio.</a:t>
            </a:r>
          </a:p>
        </p:txBody>
      </p:sp>
    </p:spTree>
    <p:extLst>
      <p:ext uri="{BB962C8B-B14F-4D97-AF65-F5344CB8AC3E}">
        <p14:creationId xmlns:p14="http://schemas.microsoft.com/office/powerpoint/2010/main" val="162927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B090-4EB2-9F0D-2BFB-0B09C89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33CE2-12EB-7B49-DD0C-85C19D52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Segurança: </a:t>
            </a:r>
            <a:r>
              <a:rPr lang="pt-BR" dirty="0"/>
              <a:t>Criptografia robusta para proteger a comunicação de dados.</a:t>
            </a:r>
          </a:p>
          <a:p>
            <a:r>
              <a:rPr lang="pt-BR" dirty="0"/>
              <a:t>Escalabilidade: Capacidade de suportar um grande número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32056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FD2FA-760A-00D5-D220-2C1F47C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Implementação com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4B9C8-AD08-C631-51F8-75223FF5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implementar uma rede </a:t>
            </a:r>
            <a:r>
              <a:rPr lang="pt-BR" dirty="0" err="1"/>
              <a:t>Zigbee</a:t>
            </a:r>
            <a:r>
              <a:rPr lang="pt-BR" dirty="0"/>
              <a:t>, é necessário configurar dispositivos como coordenadores, roteadores e dispositivos finais. Aqui está um exemplo básico de como configurar uma rede </a:t>
            </a:r>
            <a:r>
              <a:rPr lang="pt-BR" dirty="0" err="1"/>
              <a:t>Zigbee</a:t>
            </a:r>
            <a:r>
              <a:rPr lang="pt-BR" dirty="0"/>
              <a:t> usando um coordenador e alguns dispositivos finais:</a:t>
            </a:r>
          </a:p>
        </p:txBody>
      </p:sp>
    </p:spTree>
    <p:extLst>
      <p:ext uri="{BB962C8B-B14F-4D97-AF65-F5344CB8AC3E}">
        <p14:creationId xmlns:p14="http://schemas.microsoft.com/office/powerpoint/2010/main" val="334399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43A5-8942-BDCC-6129-1473BC3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coordenador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438C1-E816-C317-F045-D0503683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Inicialize o coordenador e configure-o para iniciar uma nova rede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  <a:p>
            <a:r>
              <a:rPr lang="pt-BR" dirty="0"/>
              <a:t>Defina os parâmetros de segurança, como a chave de rede.</a:t>
            </a:r>
          </a:p>
        </p:txBody>
      </p:sp>
    </p:spTree>
    <p:extLst>
      <p:ext uri="{BB962C8B-B14F-4D97-AF65-F5344CB8AC3E}">
        <p14:creationId xmlns:p14="http://schemas.microsoft.com/office/powerpoint/2010/main" val="376954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D66C-DF2F-6515-19F7-3FA199A7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dispositivos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B5130-D888-EA0C-E53B-1E279124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os dispositivos finais em modo de emparelhamento.</a:t>
            </a:r>
          </a:p>
          <a:p>
            <a:r>
              <a:rPr lang="pt-BR" dirty="0"/>
              <a:t>Use o coordenador para permitir que os dispositivos finais se juntem à rede.</a:t>
            </a:r>
          </a:p>
        </p:txBody>
      </p:sp>
    </p:spTree>
    <p:extLst>
      <p:ext uri="{BB962C8B-B14F-4D97-AF65-F5344CB8AC3E}">
        <p14:creationId xmlns:p14="http://schemas.microsoft.com/office/powerpoint/2010/main" val="201258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56A2-1FEA-2FD0-3BA5-EACE0F6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CAEEE-00D4-20A4-72E7-813BB422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Configure os dispositivos finais para enviar dados periodicamente ao coordenador.</a:t>
            </a:r>
          </a:p>
          <a:p>
            <a:r>
              <a:rPr lang="pt-BR" dirty="0"/>
              <a:t>O coordenador coleta os dados e pode encaminhá-los para um servidor central ou sistema de monitoramento.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15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5D41-0810-F9C0-BEA7-2C00AE10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93827-974D-7B3F-27B4-B82470FE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uma tecnologia robusta e eficiente para aplicações de comunicação sem fio que exigem baixo consumo de energia e alta escalabilidade. Sua flexibilidade em topologias de rede e sua capacidade de operar em ambientes com muitas interferências o tornam uma escolha popular para automação residencial, monitoramento industrial e muitas outras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87631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94B74-7218-16FE-EDA0-076A5459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5F959-92DA-5746-F414-B0C9CF39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1-) O que é topografia de rede? Cite a diferença entre as citadas na sala de aula: estrela (star), árvore (</a:t>
            </a:r>
            <a:r>
              <a:rPr lang="pt-BR" dirty="0" err="1"/>
              <a:t>tree</a:t>
            </a:r>
            <a:r>
              <a:rPr lang="pt-BR" dirty="0"/>
              <a:t>) e malha (</a:t>
            </a:r>
            <a:r>
              <a:rPr lang="pt-BR" dirty="0" err="1"/>
              <a:t>mesh</a:t>
            </a:r>
            <a:r>
              <a:rPr lang="pt-BR" dirty="0"/>
              <a:t>). </a:t>
            </a:r>
          </a:p>
          <a:p>
            <a:pPr marL="0" indent="0">
              <a:buNone/>
            </a:pPr>
            <a:r>
              <a:rPr lang="pt-BR" dirty="0"/>
              <a:t>2-) Existem mais topografias de rede fora essas? Quais?</a:t>
            </a:r>
          </a:p>
        </p:txBody>
      </p:sp>
    </p:spTree>
    <p:extLst>
      <p:ext uri="{BB962C8B-B14F-4D97-AF65-F5344CB8AC3E}">
        <p14:creationId xmlns:p14="http://schemas.microsoft.com/office/powerpoint/2010/main" val="1528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D9AA5-F751-482C-6DC0-9DD0628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D3393-5D8D-E066-AEEF-6A95DE8D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um padrão de comunicação sem fio desenvolvido para redes de área pessoal (</a:t>
            </a:r>
            <a:r>
              <a:rPr lang="pt-BR" dirty="0" err="1"/>
              <a:t>PANs</a:t>
            </a:r>
            <a:r>
              <a:rPr lang="pt-BR" dirty="0"/>
              <a:t>) e projetado especificamente para aplicações de baixo consumo de energia e baixa taxa de transmissão de dados, como automação residencial, sensores industriais e sistemas de monitoramento. A seguir, detalho as principais características e aspectos do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2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501B4-9E43-D25F-1BEE-332E91A9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Estrela (Star)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2C029-698C-6073-B097-84E6DF04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176964" cy="3541714"/>
          </a:xfrm>
        </p:spPr>
        <p:txBody>
          <a:bodyPr/>
          <a:lstStyle/>
          <a:p>
            <a:r>
              <a:rPr lang="pt-BR" dirty="0"/>
              <a:t>É o tipo de configuração mais comum. A rede é organizada de forma que os nós sejam conectados a um hub central, que atua como um servidor. O hub gerencia a transmissão de dados pela rede. Ou seja, qualquer dado enviado pela rede viaja pelo hub central antes de terminar em seu destino.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45993B-48E8-4D0C-74B5-15328E64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6" y="2249487"/>
            <a:ext cx="3333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5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D3644-A7D9-AAA8-5607-27995E66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estrela (Star)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CB381-A38D-A30C-9F52-F8B02FFC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62084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PRÓS:</a:t>
            </a:r>
          </a:p>
          <a:p>
            <a:r>
              <a:rPr lang="pt-BR" dirty="0"/>
              <a:t>Gerenciamento conveniente de um local central</a:t>
            </a:r>
          </a:p>
          <a:p>
            <a:r>
              <a:rPr lang="pt-BR" dirty="0"/>
              <a:t>Se um nó falhar, a rede ainda funciona</a:t>
            </a:r>
          </a:p>
          <a:p>
            <a:r>
              <a:rPr lang="pt-BR" dirty="0"/>
              <a:t>Os dispositivos podem ser adicionados ou removidos sem interromper a rede</a:t>
            </a:r>
          </a:p>
          <a:p>
            <a:r>
              <a:rPr lang="pt-BR" dirty="0"/>
              <a:t>Mais fácil de identificar e isolar problemas de desempenho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AF38778-84C8-CE51-CC07-57B1F0F1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6" y="2249487"/>
            <a:ext cx="3333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6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16F70-732B-84CE-C413-7B957774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estrela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6943C-C505-0317-79C5-DD6DA923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513484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CONTRAS:</a:t>
            </a:r>
          </a:p>
          <a:p>
            <a:r>
              <a:rPr lang="pt-BR" dirty="0"/>
              <a:t>Se o hub central falhar, toda a sua rede cairá</a:t>
            </a:r>
          </a:p>
          <a:p>
            <a:r>
              <a:rPr lang="pt-BR" dirty="0"/>
              <a:t>O desempenho e a largura de banda são limitados pelo nó central</a:t>
            </a:r>
          </a:p>
          <a:p>
            <a:r>
              <a:rPr lang="pt-BR" dirty="0"/>
              <a:t>Pode ser caro para operar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66B0F5-DCD7-E5BF-7AA4-FFD46F0A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6" y="2249487"/>
            <a:ext cx="3333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3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CD4FC-DFE2-C3EE-9F66-A1AB0C1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árvore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92B3C-1B69-CD9D-8791-EC740B73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12149" cy="3541714"/>
          </a:xfrm>
        </p:spPr>
        <p:txBody>
          <a:bodyPr/>
          <a:lstStyle/>
          <a:p>
            <a:r>
              <a:rPr lang="pt-BR" dirty="0"/>
              <a:t>Um nó central conecta hubs secundários. Esses hubs têm uma relação pai-filho com os dispositivos. O eixo central é como o tronco da árvore. Onde as ramificações se conectam estão os hubs secundários ou nós de controle e, em seguida, os dispositivos conectados são anexados aos </a:t>
            </a:r>
            <a:r>
              <a:rPr lang="pt-BR" dirty="0" err="1"/>
              <a:t>branches</a:t>
            </a:r>
            <a:r>
              <a:rPr lang="pt-BR" dirty="0"/>
              <a:t>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465287-6B2C-B800-849F-1BA8F9EF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86" y="2353469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9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8F94-F5F0-68AA-ABFA-DE79B9C7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36" y="2196221"/>
            <a:ext cx="6466751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PRÓS:</a:t>
            </a:r>
          </a:p>
          <a:p>
            <a:r>
              <a:rPr lang="pt-BR" dirty="0"/>
              <a:t>Extremamente flexível e escalável</a:t>
            </a:r>
          </a:p>
          <a:p>
            <a:r>
              <a:rPr lang="pt-BR" dirty="0"/>
              <a:t>Facilidade na identificação de erros, uma vez que cada </a:t>
            </a:r>
            <a:r>
              <a:rPr lang="pt-BR" dirty="0" err="1"/>
              <a:t>branch</a:t>
            </a:r>
            <a:r>
              <a:rPr lang="pt-BR" dirty="0"/>
              <a:t> da rede pode ser diagnosticado individualmente.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9A3DB5-6566-359C-4646-E6A49319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Topologia árvore 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6067AA0-49E6-AC90-61B3-DD06017F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13" y="230020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3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ED400-35A7-E334-1CF2-EE84956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32C7D-DE22-37DB-489F-9BC813D4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75083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CONTRAS:</a:t>
            </a:r>
          </a:p>
          <a:p>
            <a:r>
              <a:rPr lang="pt-BR" dirty="0"/>
              <a:t>Se um hub central falhar, os nós serão desconectados (embora as ramificações possam continuar a funcionar de forma independente)</a:t>
            </a:r>
          </a:p>
          <a:p>
            <a:r>
              <a:rPr lang="pt-BR" dirty="0"/>
              <a:t>A estrutura pode ser difícil de gerenciar de forma eficaz</a:t>
            </a:r>
          </a:p>
          <a:p>
            <a:r>
              <a:rPr lang="pt-BR" dirty="0"/>
              <a:t>Usa muito mais cabeamento do que outros métodos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5F4ED8-8206-576B-116B-B5B0A7F7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66" y="224948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95B3-F05A-4CD0-DAFF-6CB532D2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malha (</a:t>
            </a:r>
            <a:r>
              <a:rPr lang="pt-BR" dirty="0" err="1"/>
              <a:t>mesh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2DD5C-A42A-7F73-B638-00F52775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520016" cy="3541714"/>
          </a:xfrm>
        </p:spPr>
        <p:txBody>
          <a:bodyPr>
            <a:normAutofit/>
          </a:bodyPr>
          <a:lstStyle/>
          <a:p>
            <a:r>
              <a:rPr lang="pt-BR" dirty="0"/>
              <a:t>Os nós são interconectados. Os modos full-</a:t>
            </a:r>
            <a:r>
              <a:rPr lang="pt-BR" dirty="0" err="1"/>
              <a:t>mesh</a:t>
            </a:r>
            <a:r>
              <a:rPr lang="pt-BR" dirty="0"/>
              <a:t> conectam todos os dispositivos na rede diretamente. Em uma topologia de malha parcial, a maioria dos dispositivos se conecta diretamente. Isso oferece vários caminhos para entrega de dados. Os dados são entregues pela distância mais curta disponível para transmissão.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5D475D6-5AF2-3FA9-9A37-D320C82B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6" y="2486819"/>
            <a:ext cx="3333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279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C5DF0-44FC-6331-38BA-C61407E3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malha (</a:t>
            </a:r>
            <a:r>
              <a:rPr lang="pt-BR" dirty="0" err="1"/>
              <a:t>mesh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79024-BE75-AA36-82BD-8677F9FC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2654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PRÓS:</a:t>
            </a:r>
          </a:p>
          <a:p>
            <a:r>
              <a:rPr lang="pt-BR" dirty="0"/>
              <a:t>Confiável e estável</a:t>
            </a:r>
          </a:p>
          <a:p>
            <a:r>
              <a:rPr lang="pt-BR" dirty="0"/>
              <a:t>Nenhuma falha de nó único faz com que a rede fique offline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222211-7A68-609C-9B32-3B53296C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26" y="2486819"/>
            <a:ext cx="3333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2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10386-3C3B-F3E3-2E9E-4F7C1425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malha (</a:t>
            </a:r>
            <a:r>
              <a:rPr lang="pt-BR" dirty="0" err="1"/>
              <a:t>mesh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B3CC2-F354-35E5-F71E-773F077F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51341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CONTRAS:</a:t>
            </a:r>
          </a:p>
          <a:p>
            <a:r>
              <a:rPr lang="pt-BR" dirty="0"/>
              <a:t>Grau complexo de interconectividade entre nós</a:t>
            </a:r>
          </a:p>
          <a:p>
            <a:r>
              <a:rPr lang="pt-BR" dirty="0"/>
              <a:t>Trabalho intensivo para instalar</a:t>
            </a:r>
          </a:p>
          <a:p>
            <a:r>
              <a:rPr lang="pt-BR" dirty="0"/>
              <a:t>Usa muito cabeamento para conectar todos os dispositivos.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927497-1531-F8CA-F2C7-52C488E8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294" y="2415798"/>
            <a:ext cx="3333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BAF8-4C46-ED8E-9FB8-20DD2416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D57FF-45F7-ACBB-25CF-5C8639D6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Baixo Consumo de Energia:</a:t>
            </a:r>
            <a:r>
              <a:rPr lang="pt-BR" dirty="0"/>
              <a:t> Um dos principais atrativos do </a:t>
            </a:r>
            <a:r>
              <a:rPr lang="pt-BR" dirty="0" err="1"/>
              <a:t>Zigbee</a:t>
            </a:r>
            <a:r>
              <a:rPr lang="pt-BR" dirty="0"/>
              <a:t> é seu baixo consumo de energia, permitindo que dispositivos operem por longos períodos com baterias pequenas.</a:t>
            </a:r>
          </a:p>
          <a:p>
            <a:r>
              <a:rPr lang="pt-BR" b="1" dirty="0"/>
              <a:t>Topologias de Rede: </a:t>
            </a:r>
            <a:r>
              <a:rPr lang="pt-BR" dirty="0" err="1"/>
              <a:t>Zigbee</a:t>
            </a:r>
            <a:r>
              <a:rPr lang="pt-BR" dirty="0"/>
              <a:t> suporta várias topologias de rede, incluindo estrela (star), árvore (</a:t>
            </a:r>
            <a:r>
              <a:rPr lang="pt-BR" dirty="0" err="1"/>
              <a:t>tree</a:t>
            </a:r>
            <a:r>
              <a:rPr lang="pt-BR" dirty="0"/>
              <a:t>) e malha (</a:t>
            </a:r>
            <a:r>
              <a:rPr lang="pt-BR" dirty="0" err="1"/>
              <a:t>mesh</a:t>
            </a:r>
            <a:r>
              <a:rPr lang="pt-BR" dirty="0"/>
              <a:t>). A topologia de malha, em particular, permite que os dispositivos se comuniquem entre si através de múltiplos saltos, aumentando a robustez e o alcance da rede.</a:t>
            </a:r>
          </a:p>
        </p:txBody>
      </p:sp>
    </p:spTree>
    <p:extLst>
      <p:ext uri="{BB962C8B-B14F-4D97-AF65-F5344CB8AC3E}">
        <p14:creationId xmlns:p14="http://schemas.microsoft.com/office/powerpoint/2010/main" val="18637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0F7E-482F-533D-C234-D5295B75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6D113-2B2F-C9F2-1EF7-6EB1AC36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Baixa Taxa de Transmissão de Dados</a:t>
            </a:r>
            <a:r>
              <a:rPr lang="pt-BR" dirty="0"/>
              <a:t>: </a:t>
            </a:r>
            <a:r>
              <a:rPr lang="pt-BR" dirty="0" err="1"/>
              <a:t>Zigbee</a:t>
            </a:r>
            <a:r>
              <a:rPr lang="pt-BR" dirty="0"/>
              <a:t> é projetado para aplicações que não necessitam de altas taxas de transmissão de dados. As taxas típicas variam de 20 </a:t>
            </a:r>
            <a:r>
              <a:rPr lang="pt-BR" dirty="0" err="1"/>
              <a:t>kbps</a:t>
            </a:r>
            <a:r>
              <a:rPr lang="pt-BR" dirty="0"/>
              <a:t> a 250 </a:t>
            </a:r>
            <a:r>
              <a:rPr lang="pt-BR" dirty="0" err="1"/>
              <a:t>kbps</a:t>
            </a:r>
            <a:r>
              <a:rPr lang="pt-BR" dirty="0"/>
              <a:t>.</a:t>
            </a:r>
          </a:p>
          <a:p>
            <a:r>
              <a:rPr lang="pt-BR" b="1" dirty="0"/>
              <a:t>Escalabilidade: </a:t>
            </a:r>
            <a:r>
              <a:rPr lang="pt-BR" dirty="0"/>
              <a:t>Uma rede </a:t>
            </a:r>
            <a:r>
              <a:rPr lang="pt-BR" dirty="0" err="1"/>
              <a:t>Zigbee</a:t>
            </a:r>
            <a:r>
              <a:rPr lang="pt-BR" dirty="0"/>
              <a:t> pode suportar até 65.000 dispositivos, tornando-a adequada para aplicações que exigem a interconexão de muitos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3268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0DF2D-7B2B-AC90-4371-FA75E9F5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E38B-D671-2B52-D598-C15AE654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Segurança</a:t>
            </a:r>
            <a:r>
              <a:rPr lang="pt-BR" dirty="0"/>
              <a:t>: </a:t>
            </a:r>
            <a:r>
              <a:rPr lang="pt-BR" dirty="0" err="1"/>
              <a:t>Zigbee</a:t>
            </a:r>
            <a:r>
              <a:rPr lang="pt-BR" dirty="0"/>
              <a:t> incorpora mecanismos de segurança, incluindo criptografia AES-128 para proteger a comunicação de dados.</a:t>
            </a:r>
          </a:p>
          <a:p>
            <a:r>
              <a:rPr lang="pt-BR" b="1" dirty="0"/>
              <a:t>Interoperabilidade</a:t>
            </a:r>
            <a:r>
              <a:rPr lang="pt-BR" dirty="0"/>
              <a:t>: O padrão </a:t>
            </a:r>
            <a:r>
              <a:rPr lang="pt-BR" dirty="0" err="1"/>
              <a:t>Zigbee</a:t>
            </a:r>
            <a:r>
              <a:rPr lang="pt-BR" dirty="0"/>
              <a:t> é mantido pela </a:t>
            </a:r>
            <a:r>
              <a:rPr lang="pt-BR" dirty="0" err="1"/>
              <a:t>Zigbee</a:t>
            </a:r>
            <a:r>
              <a:rPr lang="pt-BR" dirty="0"/>
              <a:t> Alliance, que garante a interoperabilidade entre dispositivos de diferentes fabricantes.</a:t>
            </a:r>
          </a:p>
        </p:txBody>
      </p:sp>
    </p:spTree>
    <p:extLst>
      <p:ext uri="{BB962C8B-B14F-4D97-AF65-F5344CB8AC3E}">
        <p14:creationId xmlns:p14="http://schemas.microsoft.com/office/powerpoint/2010/main" val="60973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52EB-DE98-105A-AF80-2C4AA60E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8CF0B-CF48-F4E0-3F7C-B14BFE0B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pt-BR" dirty="0"/>
              <a:t>A arquitetura do </a:t>
            </a:r>
            <a:r>
              <a:rPr lang="pt-BR" dirty="0" err="1"/>
              <a:t>Zigbee</a:t>
            </a:r>
            <a:r>
              <a:rPr lang="pt-BR" dirty="0"/>
              <a:t> é baseada no modelo OSI (Open Systems </a:t>
            </a:r>
            <a:r>
              <a:rPr lang="pt-BR" dirty="0" err="1"/>
              <a:t>Interconnection</a:t>
            </a:r>
            <a:r>
              <a:rPr lang="pt-BR" dirty="0"/>
              <a:t>) e inclui várias camadas:</a:t>
            </a:r>
          </a:p>
          <a:p>
            <a:r>
              <a:rPr lang="pt-BR" b="1" dirty="0"/>
              <a:t>Camada Física (PHY): </a:t>
            </a:r>
            <a:r>
              <a:rPr lang="pt-BR" dirty="0"/>
              <a:t>Define as características físicas da transmissão sem fio, como frequências operacionais (2.4 GHz, 868 MHz, 915 MHz) e modulação.</a:t>
            </a:r>
          </a:p>
          <a:p>
            <a:r>
              <a:rPr lang="pt-BR" b="1" dirty="0"/>
              <a:t>Camada de Controle de Acesso ao Meio (MAC): </a:t>
            </a:r>
            <a:r>
              <a:rPr lang="pt-BR" dirty="0"/>
              <a:t>Gerencia o acesso ao meio de comunicação, incluindo métodos para evitar colisões e mecanismos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151032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3B5E-6C47-4CD7-B1D8-C844BCE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10061-5108-C5DB-E104-3C28FF70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Camada de Rede (NWK): </a:t>
            </a:r>
            <a:r>
              <a:rPr lang="pt-BR" dirty="0"/>
              <a:t>Responsável pela roteamento e endereçamento dos pacotes de dados dentro da rede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  <a:p>
            <a:r>
              <a:rPr lang="pt-BR" b="1" dirty="0"/>
              <a:t>Camada de Aplicação (APL): </a:t>
            </a:r>
            <a:r>
              <a:rPr lang="pt-BR" dirty="0"/>
              <a:t>Inclui a camada de suporte de aplicações (APS), a camada de objetos de dispositivo </a:t>
            </a:r>
            <a:r>
              <a:rPr lang="pt-BR" dirty="0" err="1"/>
              <a:t>Zigbee</a:t>
            </a:r>
            <a:r>
              <a:rPr lang="pt-BR" dirty="0"/>
              <a:t> (ZDO) e os perfis de aplicação que definem funcionalidades específicas, como controle de iluminação ou monitoramento de sensores..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6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87B33-804F-523B-A4AD-FFB39BA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A9D81-6AD4-1D25-6374-B79E5A5F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Coordenador (</a:t>
            </a:r>
            <a:r>
              <a:rPr lang="pt-BR" b="1" dirty="0" err="1"/>
              <a:t>Coordinator</a:t>
            </a:r>
            <a:r>
              <a:rPr lang="pt-BR" b="1" dirty="0"/>
              <a:t>): </a:t>
            </a:r>
            <a:r>
              <a:rPr lang="pt-BR" dirty="0"/>
              <a:t>É o dispositivo mais importante em uma rede </a:t>
            </a:r>
            <a:r>
              <a:rPr lang="pt-BR" dirty="0" err="1"/>
              <a:t>Zigbee</a:t>
            </a:r>
            <a:r>
              <a:rPr lang="pt-BR" dirty="0"/>
              <a:t>. Ele inicia a rede, gerencia informações de segurança e pode armazenar informações sobre a rede.</a:t>
            </a:r>
          </a:p>
          <a:p>
            <a:r>
              <a:rPr lang="pt-BR" b="1" dirty="0"/>
              <a:t>Roteador (</a:t>
            </a:r>
            <a:r>
              <a:rPr lang="pt-BR" b="1" dirty="0" err="1"/>
              <a:t>Router</a:t>
            </a:r>
            <a:r>
              <a:rPr lang="pt-BR" b="1" dirty="0"/>
              <a:t>): </a:t>
            </a:r>
            <a:r>
              <a:rPr lang="pt-BR" dirty="0"/>
              <a:t>Pode se comunicar com o coordenador e com outros roteadores. Eles ajudam a expandir o alcance da rede ao encaminhar pacotes de dados entre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96706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ED891-7BE4-0799-F90C-29B1F5FA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C6B5D-3AB9-11F1-8B17-3040AC57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Dispositivo Final (</a:t>
            </a:r>
            <a:r>
              <a:rPr lang="pt-BR" b="1" dirty="0" err="1"/>
              <a:t>End</a:t>
            </a:r>
            <a:r>
              <a:rPr lang="pt-BR" b="1" dirty="0"/>
              <a:t> Device): </a:t>
            </a:r>
            <a:r>
              <a:rPr lang="pt-BR" dirty="0"/>
              <a:t>Não encaminha pacotes de dados, mas se comunica diretamente com o coordenador ou um roteador. Eles geralmente têm baixo consumo de energia e são frequentemente dispositivos sensores ou atuadores.</a:t>
            </a:r>
          </a:p>
        </p:txBody>
      </p:sp>
    </p:spTree>
    <p:extLst>
      <p:ext uri="{BB962C8B-B14F-4D97-AF65-F5344CB8AC3E}">
        <p14:creationId xmlns:p14="http://schemas.microsoft.com/office/powerpoint/2010/main" val="142620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1300</Words>
  <Application>Microsoft Office PowerPoint</Application>
  <PresentationFormat>Widescreen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Circuito</vt:lpstr>
      <vt:lpstr>PROTOCOLOS DE COMUNICAÇÃO </vt:lpstr>
      <vt:lpstr>Zigbee </vt:lpstr>
      <vt:lpstr>Principais Características do Zigbee</vt:lpstr>
      <vt:lpstr>Principais Características do Zigbee</vt:lpstr>
      <vt:lpstr>Principais Características do Zigbee</vt:lpstr>
      <vt:lpstr>Arquitetura do Zigbee</vt:lpstr>
      <vt:lpstr>Arquitetura do Zigbee</vt:lpstr>
      <vt:lpstr>Dispositivos Zigbee</vt:lpstr>
      <vt:lpstr>Dispositivos Zigbee</vt:lpstr>
      <vt:lpstr>Aplicações Zigbee </vt:lpstr>
      <vt:lpstr>Aplicações zigbee</vt:lpstr>
      <vt:lpstr>Vantagens do Zigbee</vt:lpstr>
      <vt:lpstr>Vantagens do Zigbee</vt:lpstr>
      <vt:lpstr>Exemplo de Implementação com Zigbee</vt:lpstr>
      <vt:lpstr>Configuração do coordenador</vt:lpstr>
      <vt:lpstr>Adição de dispositivos finais</vt:lpstr>
      <vt:lpstr>Comunicação</vt:lpstr>
      <vt:lpstr>Conclusão</vt:lpstr>
      <vt:lpstr>Pesquise</vt:lpstr>
      <vt:lpstr>Topologia Estrela (Star)</vt:lpstr>
      <vt:lpstr>Topologia estrela (Star)</vt:lpstr>
      <vt:lpstr>Topologia estrela </vt:lpstr>
      <vt:lpstr>Topologia árvore  </vt:lpstr>
      <vt:lpstr>Topologia árvore  </vt:lpstr>
      <vt:lpstr>Topologia árvore</vt:lpstr>
      <vt:lpstr>Topologia malha (mesh)</vt:lpstr>
      <vt:lpstr>Topologia malha (mesh)</vt:lpstr>
      <vt:lpstr>Topologia malha (mesh)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rodrigo pereira</cp:lastModifiedBy>
  <cp:revision>8</cp:revision>
  <dcterms:created xsi:type="dcterms:W3CDTF">2024-06-04T14:03:12Z</dcterms:created>
  <dcterms:modified xsi:type="dcterms:W3CDTF">2024-06-10T13:27:07Z</dcterms:modified>
</cp:coreProperties>
</file>