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369" r:id="rId8"/>
    <p:sldId id="447" r:id="rId9"/>
    <p:sldId id="448" r:id="rId10"/>
    <p:sldId id="449" r:id="rId11"/>
    <p:sldId id="342" r:id="rId12"/>
    <p:sldId id="349" r:id="rId13"/>
    <p:sldId id="350" r:id="rId14"/>
    <p:sldId id="351" r:id="rId15"/>
    <p:sldId id="356" r:id="rId16"/>
    <p:sldId id="450" r:id="rId17"/>
    <p:sldId id="451" r:id="rId18"/>
    <p:sldId id="452" r:id="rId19"/>
    <p:sldId id="453" r:id="rId20"/>
    <p:sldId id="454" r:id="rId21"/>
    <p:sldId id="357" r:id="rId22"/>
    <p:sldId id="455" r:id="rId23"/>
    <p:sldId id="408" r:id="rId24"/>
    <p:sldId id="359" r:id="rId25"/>
    <p:sldId id="456" r:id="rId26"/>
    <p:sldId id="457" r:id="rId27"/>
    <p:sldId id="458" r:id="rId28"/>
    <p:sldId id="460" r:id="rId29"/>
    <p:sldId id="358" r:id="rId30"/>
    <p:sldId id="461" r:id="rId31"/>
    <p:sldId id="462" r:id="rId32"/>
    <p:sldId id="463" r:id="rId33"/>
    <p:sldId id="464" r:id="rId34"/>
    <p:sldId id="466" r:id="rId35"/>
    <p:sldId id="465" r:id="rId36"/>
    <p:sldId id="467" r:id="rId37"/>
    <p:sldId id="468" r:id="rId38"/>
    <p:sldId id="469" r:id="rId39"/>
    <p:sldId id="470" r:id="rId40"/>
    <p:sldId id="471" r:id="rId41"/>
    <p:sldId id="472" r:id="rId42"/>
    <p:sldId id="473" r:id="rId43"/>
    <p:sldId id="474" r:id="rId44"/>
    <p:sldId id="475" r:id="rId45"/>
    <p:sldId id="476" r:id="rId46"/>
    <p:sldId id="477" r:id="rId47"/>
    <p:sldId id="478" r:id="rId48"/>
    <p:sldId id="37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369"/>
            <p14:sldId id="447"/>
            <p14:sldId id="448"/>
            <p14:sldId id="449"/>
            <p14:sldId id="342"/>
            <p14:sldId id="349"/>
            <p14:sldId id="350"/>
            <p14:sldId id="351"/>
            <p14:sldId id="356"/>
            <p14:sldId id="450"/>
            <p14:sldId id="451"/>
            <p14:sldId id="452"/>
            <p14:sldId id="453"/>
            <p14:sldId id="454"/>
            <p14:sldId id="357"/>
            <p14:sldId id="455"/>
            <p14:sldId id="408"/>
            <p14:sldId id="359"/>
            <p14:sldId id="456"/>
            <p14:sldId id="457"/>
            <p14:sldId id="458"/>
            <p14:sldId id="460"/>
            <p14:sldId id="358"/>
            <p14:sldId id="461"/>
            <p14:sldId id="462"/>
            <p14:sldId id="463"/>
            <p14:sldId id="464"/>
            <p14:sldId id="466"/>
            <p14:sldId id="465"/>
            <p14:sldId id="467"/>
            <p14:sldId id="468"/>
            <p14:sldId id="469"/>
            <p14:sldId id="470"/>
            <p14:sldId id="471"/>
            <p14:sldId id="472"/>
            <p14:sldId id="473"/>
            <p14:sldId id="474"/>
            <p14:sldId id="475"/>
            <p14:sldId id="476"/>
            <p14:sldId id="477"/>
            <p14:sldId id="478"/>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73" d="100"/>
          <a:sy n="73"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5406BE-91CD-4D04-8373-7785D891427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pt-BR"/>
        </a:p>
      </dgm:t>
    </dgm:pt>
    <dgm:pt modelId="{13A80B15-9650-43E0-9132-EC2D89D89F51}">
      <dgm:prSet/>
      <dgm:spPr/>
      <dgm:t>
        <a:bodyPr/>
        <a:lstStyle/>
        <a:p>
          <a:pPr rtl="0"/>
          <a:r>
            <a:rPr lang="pt-BR" b="1" dirty="0" smtClean="0"/>
            <a:t>Instrução </a:t>
          </a:r>
          <a:r>
            <a:rPr lang="pt-BR" b="1" dirty="0" err="1" smtClean="0"/>
            <a:t>else</a:t>
          </a:r>
          <a:endParaRPr lang="pt-BR" dirty="0"/>
        </a:p>
      </dgm:t>
    </dgm:pt>
    <dgm:pt modelId="{53DA5629-4A37-4686-B3EC-7659362DCFE9}" type="parTrans" cxnId="{F90F11B7-0687-45F8-8A19-384D78690F68}">
      <dgm:prSet/>
      <dgm:spPr/>
      <dgm:t>
        <a:bodyPr/>
        <a:lstStyle/>
        <a:p>
          <a:endParaRPr lang="pt-BR"/>
        </a:p>
      </dgm:t>
    </dgm:pt>
    <dgm:pt modelId="{BC1D02BF-F8C2-4868-859D-2ABEBEAF68AC}" type="sibTrans" cxnId="{F90F11B7-0687-45F8-8A19-384D78690F68}">
      <dgm:prSet/>
      <dgm:spPr/>
      <dgm:t>
        <a:bodyPr/>
        <a:lstStyle/>
        <a:p>
          <a:endParaRPr lang="pt-BR"/>
        </a:p>
      </dgm:t>
    </dgm:pt>
    <dgm:pt modelId="{BC92F1B9-5F3C-4CD8-BA9A-2D6D98A74479}">
      <dgm:prSet/>
      <dgm:spPr/>
      <dgm:t>
        <a:bodyPr/>
        <a:lstStyle/>
        <a:p>
          <a:pPr algn="just" rtl="0"/>
          <a:r>
            <a:rPr lang="pt-BR" dirty="0" smtClean="0"/>
            <a:t>Muitas vezes, queremos executar um bloco de comandos caso uma condição seja verdadeira e outro bloco de comandos caso essa condição seja falsa. Para isso, podemos utilizar as instruções </a:t>
          </a:r>
          <a:r>
            <a:rPr lang="pt-BR" b="1" dirty="0" err="1" smtClean="0"/>
            <a:t>if</a:t>
          </a:r>
          <a:r>
            <a:rPr lang="pt-BR" dirty="0" smtClean="0"/>
            <a:t> e </a:t>
          </a:r>
          <a:r>
            <a:rPr lang="pt-BR" b="1" dirty="0" err="1" smtClean="0"/>
            <a:t>else</a:t>
          </a:r>
          <a:r>
            <a:rPr lang="pt-BR" dirty="0" smtClean="0"/>
            <a:t>. Veja no próximo slide, a estrutura dessas instruções.</a:t>
          </a:r>
          <a:endParaRPr lang="pt-BR" dirty="0"/>
        </a:p>
      </dgm:t>
    </dgm:pt>
    <dgm:pt modelId="{6A97C17D-F3EB-418B-AB32-F1C6B95E8CF8}" type="parTrans" cxnId="{175AA670-8C60-4290-8D68-D48F5C507D6A}">
      <dgm:prSet/>
      <dgm:spPr/>
      <dgm:t>
        <a:bodyPr/>
        <a:lstStyle/>
        <a:p>
          <a:endParaRPr lang="pt-BR"/>
        </a:p>
      </dgm:t>
    </dgm:pt>
    <dgm:pt modelId="{003F131C-843E-442C-8AFD-F580E7872F48}" type="sibTrans" cxnId="{175AA670-8C60-4290-8D68-D48F5C507D6A}">
      <dgm:prSet/>
      <dgm:spPr/>
      <dgm:t>
        <a:bodyPr/>
        <a:lstStyle/>
        <a:p>
          <a:endParaRPr lang="pt-BR"/>
        </a:p>
      </dgm:t>
    </dgm:pt>
    <dgm:pt modelId="{67984981-5579-4D79-BD6B-020DE70E53EB}" type="pres">
      <dgm:prSet presAssocID="{2A5406BE-91CD-4D04-8373-7785D8914277}" presName="Name0" presStyleCnt="0">
        <dgm:presLayoutVars>
          <dgm:dir/>
          <dgm:animLvl val="lvl"/>
          <dgm:resizeHandles val="exact"/>
        </dgm:presLayoutVars>
      </dgm:prSet>
      <dgm:spPr/>
      <dgm:t>
        <a:bodyPr/>
        <a:lstStyle/>
        <a:p>
          <a:endParaRPr lang="pt-BR"/>
        </a:p>
      </dgm:t>
    </dgm:pt>
    <dgm:pt modelId="{CD2F4A51-4E20-4B92-8F56-ED26D8A3586D}" type="pres">
      <dgm:prSet presAssocID="{13A80B15-9650-43E0-9132-EC2D89D89F51}" presName="composite" presStyleCnt="0"/>
      <dgm:spPr/>
    </dgm:pt>
    <dgm:pt modelId="{AFA769BE-A137-4704-B180-4020520F2F7D}" type="pres">
      <dgm:prSet presAssocID="{13A80B15-9650-43E0-9132-EC2D89D89F51}" presName="parTx" presStyleLbl="alignNode1" presStyleIdx="0" presStyleCnt="1">
        <dgm:presLayoutVars>
          <dgm:chMax val="0"/>
          <dgm:chPref val="0"/>
          <dgm:bulletEnabled val="1"/>
        </dgm:presLayoutVars>
      </dgm:prSet>
      <dgm:spPr/>
      <dgm:t>
        <a:bodyPr/>
        <a:lstStyle/>
        <a:p>
          <a:endParaRPr lang="pt-BR"/>
        </a:p>
      </dgm:t>
    </dgm:pt>
    <dgm:pt modelId="{C2EEBD1C-69E3-45F5-AE69-297BBB14C237}" type="pres">
      <dgm:prSet presAssocID="{13A80B15-9650-43E0-9132-EC2D89D89F51}" presName="desTx" presStyleLbl="alignAccFollowNode1" presStyleIdx="0" presStyleCnt="1">
        <dgm:presLayoutVars>
          <dgm:bulletEnabled val="1"/>
        </dgm:presLayoutVars>
      </dgm:prSet>
      <dgm:spPr/>
      <dgm:t>
        <a:bodyPr/>
        <a:lstStyle/>
        <a:p>
          <a:endParaRPr lang="pt-BR"/>
        </a:p>
      </dgm:t>
    </dgm:pt>
  </dgm:ptLst>
  <dgm:cxnLst>
    <dgm:cxn modelId="{06D7D8BF-939F-443E-A68D-24EDEDFB79BB}" type="presOf" srcId="{2A5406BE-91CD-4D04-8373-7785D8914277}" destId="{67984981-5579-4D79-BD6B-020DE70E53EB}" srcOrd="0" destOrd="0" presId="urn:microsoft.com/office/officeart/2005/8/layout/hList1"/>
    <dgm:cxn modelId="{B4EA9FFB-3336-4BA5-BE3C-A731CF0F99CC}" type="presOf" srcId="{13A80B15-9650-43E0-9132-EC2D89D89F51}" destId="{AFA769BE-A137-4704-B180-4020520F2F7D}" srcOrd="0" destOrd="0" presId="urn:microsoft.com/office/officeart/2005/8/layout/hList1"/>
    <dgm:cxn modelId="{C6000519-4143-45DD-A878-3F1985F882B3}" type="presOf" srcId="{BC92F1B9-5F3C-4CD8-BA9A-2D6D98A74479}" destId="{C2EEBD1C-69E3-45F5-AE69-297BBB14C237}" srcOrd="0" destOrd="0" presId="urn:microsoft.com/office/officeart/2005/8/layout/hList1"/>
    <dgm:cxn modelId="{F90F11B7-0687-45F8-8A19-384D78690F68}" srcId="{2A5406BE-91CD-4D04-8373-7785D8914277}" destId="{13A80B15-9650-43E0-9132-EC2D89D89F51}" srcOrd="0" destOrd="0" parTransId="{53DA5629-4A37-4686-B3EC-7659362DCFE9}" sibTransId="{BC1D02BF-F8C2-4868-859D-2ABEBEAF68AC}"/>
    <dgm:cxn modelId="{175AA670-8C60-4290-8D68-D48F5C507D6A}" srcId="{13A80B15-9650-43E0-9132-EC2D89D89F51}" destId="{BC92F1B9-5F3C-4CD8-BA9A-2D6D98A74479}" srcOrd="0" destOrd="0" parTransId="{6A97C17D-F3EB-418B-AB32-F1C6B95E8CF8}" sibTransId="{003F131C-843E-442C-8AFD-F580E7872F48}"/>
    <dgm:cxn modelId="{A9ECCF8C-DA78-4EC4-B72D-E310A09A794B}" type="presParOf" srcId="{67984981-5579-4D79-BD6B-020DE70E53EB}" destId="{CD2F4A51-4E20-4B92-8F56-ED26D8A3586D}" srcOrd="0" destOrd="0" presId="urn:microsoft.com/office/officeart/2005/8/layout/hList1"/>
    <dgm:cxn modelId="{90F65845-32FE-45BD-82B8-F4BA5CFF368A}" type="presParOf" srcId="{CD2F4A51-4E20-4B92-8F56-ED26D8A3586D}" destId="{AFA769BE-A137-4704-B180-4020520F2F7D}" srcOrd="0" destOrd="0" presId="urn:microsoft.com/office/officeart/2005/8/layout/hList1"/>
    <dgm:cxn modelId="{58182C3C-E81F-4471-8045-C708EBB6112E}" type="presParOf" srcId="{CD2F4A51-4E20-4B92-8F56-ED26D8A3586D}" destId="{C2EEBD1C-69E3-45F5-AE69-297BBB14C2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642BBF-4835-4E2A-98EF-AFEB29EE2B9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pt-BR"/>
        </a:p>
      </dgm:t>
    </dgm:pt>
    <dgm:pt modelId="{F428978A-66A7-479E-A4A3-802B7F5D3092}">
      <dgm:prSet/>
      <dgm:spPr>
        <a:solidFill>
          <a:srgbClr val="00B050"/>
        </a:solidFill>
        <a:ln>
          <a:solidFill>
            <a:srgbClr val="00B050"/>
          </a:solidFill>
        </a:ln>
      </dgm:spPr>
      <dgm:t>
        <a:bodyPr/>
        <a:lstStyle/>
        <a:p>
          <a:pPr rtl="0"/>
          <a:r>
            <a:rPr lang="pt-BR" b="1" dirty="0" smtClean="0"/>
            <a:t>Instrução </a:t>
          </a:r>
          <a:r>
            <a:rPr lang="pt-BR" b="1" dirty="0" err="1" smtClean="0"/>
            <a:t>else</a:t>
          </a:r>
          <a:endParaRPr lang="pt-BR" b="1" dirty="0"/>
        </a:p>
      </dgm:t>
    </dgm:pt>
    <dgm:pt modelId="{83B5724E-E979-42DD-B59E-E1487F43974E}" type="parTrans" cxnId="{46899E5D-0913-4ECA-9943-5F60A68EB751}">
      <dgm:prSet/>
      <dgm:spPr/>
      <dgm:t>
        <a:bodyPr/>
        <a:lstStyle/>
        <a:p>
          <a:endParaRPr lang="pt-BR"/>
        </a:p>
      </dgm:t>
    </dgm:pt>
    <dgm:pt modelId="{1CDCFDAD-B49E-49D9-A498-0BC8F722D132}" type="sibTrans" cxnId="{46899E5D-0913-4ECA-9943-5F60A68EB751}">
      <dgm:prSet/>
      <dgm:spPr/>
      <dgm:t>
        <a:bodyPr/>
        <a:lstStyle/>
        <a:p>
          <a:endParaRPr lang="pt-BR"/>
        </a:p>
      </dgm:t>
    </dgm:pt>
    <dgm:pt modelId="{29513BCA-91D0-4F55-8E8D-3E362C966239}">
      <dgm:prSet/>
      <dgm:spPr/>
      <dgm:t>
        <a:bodyPr/>
        <a:lstStyle/>
        <a:p>
          <a:pPr algn="just" rtl="0"/>
          <a:r>
            <a:rPr lang="pt-BR" dirty="0" smtClean="0"/>
            <a:t>No slide anterior, se a condição do </a:t>
          </a:r>
          <a:r>
            <a:rPr lang="pt-BR" dirty="0" err="1" smtClean="0"/>
            <a:t>if</a:t>
          </a:r>
          <a:r>
            <a:rPr lang="pt-BR" dirty="0" smtClean="0"/>
            <a:t> for verdadeira, os comandos 1,2,3 serão executadas e depois o fluxo de execução do programa segue para o comando 7 fora dos escopos. Por outro lado, se a condição for falsa, os comandos 4,5,6 serão executadas e depois o fluxo de execução do programa segue para o comando 7.</a:t>
          </a:r>
          <a:endParaRPr lang="pt-BR" dirty="0"/>
        </a:p>
      </dgm:t>
    </dgm:pt>
    <dgm:pt modelId="{8767A593-AC24-4157-B550-7095B119133E}" type="parTrans" cxnId="{ACF0EF22-3E56-4748-B8B7-FF873C27E6CA}">
      <dgm:prSet/>
      <dgm:spPr/>
      <dgm:t>
        <a:bodyPr/>
        <a:lstStyle/>
        <a:p>
          <a:endParaRPr lang="pt-BR"/>
        </a:p>
      </dgm:t>
    </dgm:pt>
    <dgm:pt modelId="{DDA71C93-E17A-4446-8160-370DDBB1053E}" type="sibTrans" cxnId="{ACF0EF22-3E56-4748-B8B7-FF873C27E6CA}">
      <dgm:prSet/>
      <dgm:spPr/>
      <dgm:t>
        <a:bodyPr/>
        <a:lstStyle/>
        <a:p>
          <a:endParaRPr lang="pt-BR"/>
        </a:p>
      </dgm:t>
    </dgm:pt>
    <dgm:pt modelId="{C2A66B2F-8EA2-4651-BE9F-03996573D508}" type="pres">
      <dgm:prSet presAssocID="{5B642BBF-4835-4E2A-98EF-AFEB29EE2B98}" presName="Name0" presStyleCnt="0">
        <dgm:presLayoutVars>
          <dgm:dir/>
          <dgm:animLvl val="lvl"/>
          <dgm:resizeHandles val="exact"/>
        </dgm:presLayoutVars>
      </dgm:prSet>
      <dgm:spPr/>
      <dgm:t>
        <a:bodyPr/>
        <a:lstStyle/>
        <a:p>
          <a:endParaRPr lang="pt-BR"/>
        </a:p>
      </dgm:t>
    </dgm:pt>
    <dgm:pt modelId="{2FAA2EBE-31CE-41FD-9C52-80EE4B29EF1E}" type="pres">
      <dgm:prSet presAssocID="{F428978A-66A7-479E-A4A3-802B7F5D3092}" presName="composite" presStyleCnt="0"/>
      <dgm:spPr/>
    </dgm:pt>
    <dgm:pt modelId="{3D16C2AA-B955-4C9D-ABFD-FFAE2429B1B5}" type="pres">
      <dgm:prSet presAssocID="{F428978A-66A7-479E-A4A3-802B7F5D3092}" presName="parTx" presStyleLbl="alignNode1" presStyleIdx="0" presStyleCnt="1">
        <dgm:presLayoutVars>
          <dgm:chMax val="0"/>
          <dgm:chPref val="0"/>
          <dgm:bulletEnabled val="1"/>
        </dgm:presLayoutVars>
      </dgm:prSet>
      <dgm:spPr/>
      <dgm:t>
        <a:bodyPr/>
        <a:lstStyle/>
        <a:p>
          <a:endParaRPr lang="pt-BR"/>
        </a:p>
      </dgm:t>
    </dgm:pt>
    <dgm:pt modelId="{91054F21-3556-4006-8329-1DAB790A0FD2}" type="pres">
      <dgm:prSet presAssocID="{F428978A-66A7-479E-A4A3-802B7F5D3092}" presName="desTx" presStyleLbl="alignAccFollowNode1" presStyleIdx="0" presStyleCnt="1" custLinFactNeighborX="143" custLinFactNeighborY="3957">
        <dgm:presLayoutVars>
          <dgm:bulletEnabled val="1"/>
        </dgm:presLayoutVars>
      </dgm:prSet>
      <dgm:spPr/>
      <dgm:t>
        <a:bodyPr/>
        <a:lstStyle/>
        <a:p>
          <a:endParaRPr lang="pt-BR"/>
        </a:p>
      </dgm:t>
    </dgm:pt>
  </dgm:ptLst>
  <dgm:cxnLst>
    <dgm:cxn modelId="{ACF0EF22-3E56-4748-B8B7-FF873C27E6CA}" srcId="{F428978A-66A7-479E-A4A3-802B7F5D3092}" destId="{29513BCA-91D0-4F55-8E8D-3E362C966239}" srcOrd="0" destOrd="0" parTransId="{8767A593-AC24-4157-B550-7095B119133E}" sibTransId="{DDA71C93-E17A-4446-8160-370DDBB1053E}"/>
    <dgm:cxn modelId="{71444FE6-43CA-4983-8DC5-C74BA82A29B6}" type="presOf" srcId="{29513BCA-91D0-4F55-8E8D-3E362C966239}" destId="{91054F21-3556-4006-8329-1DAB790A0FD2}" srcOrd="0" destOrd="0" presId="urn:microsoft.com/office/officeart/2005/8/layout/hList1"/>
    <dgm:cxn modelId="{46899E5D-0913-4ECA-9943-5F60A68EB751}" srcId="{5B642BBF-4835-4E2A-98EF-AFEB29EE2B98}" destId="{F428978A-66A7-479E-A4A3-802B7F5D3092}" srcOrd="0" destOrd="0" parTransId="{83B5724E-E979-42DD-B59E-E1487F43974E}" sibTransId="{1CDCFDAD-B49E-49D9-A498-0BC8F722D132}"/>
    <dgm:cxn modelId="{3EE1B4AE-A627-4F1B-8446-7051691F8C7C}" type="presOf" srcId="{F428978A-66A7-479E-A4A3-802B7F5D3092}" destId="{3D16C2AA-B955-4C9D-ABFD-FFAE2429B1B5}" srcOrd="0" destOrd="0" presId="urn:microsoft.com/office/officeart/2005/8/layout/hList1"/>
    <dgm:cxn modelId="{EB1D395E-3946-4A42-A099-2ABC6FF8BB5E}" type="presOf" srcId="{5B642BBF-4835-4E2A-98EF-AFEB29EE2B98}" destId="{C2A66B2F-8EA2-4651-BE9F-03996573D508}" srcOrd="0" destOrd="0" presId="urn:microsoft.com/office/officeart/2005/8/layout/hList1"/>
    <dgm:cxn modelId="{8D48744A-9CC0-4CD0-BE1F-D1273E75477A}" type="presParOf" srcId="{C2A66B2F-8EA2-4651-BE9F-03996573D508}" destId="{2FAA2EBE-31CE-41FD-9C52-80EE4B29EF1E}" srcOrd="0" destOrd="0" presId="urn:microsoft.com/office/officeart/2005/8/layout/hList1"/>
    <dgm:cxn modelId="{10EE89C8-F4AF-45C2-93F4-B095EE285C20}" type="presParOf" srcId="{2FAA2EBE-31CE-41FD-9C52-80EE4B29EF1E}" destId="{3D16C2AA-B955-4C9D-ABFD-FFAE2429B1B5}" srcOrd="0" destOrd="0" presId="urn:microsoft.com/office/officeart/2005/8/layout/hList1"/>
    <dgm:cxn modelId="{B4A2E98F-E66E-459E-B2A4-52E6ADF83DCB}" type="presParOf" srcId="{2FAA2EBE-31CE-41FD-9C52-80EE4B29EF1E}" destId="{91054F21-3556-4006-8329-1DAB790A0FD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8F6D35-AAAF-4B76-B03F-EDC816FD37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53762A4-7742-490E-A65C-C4A366ACD36D}">
      <dgm:prSet/>
      <dgm:spPr>
        <a:solidFill>
          <a:srgbClr val="FF0000"/>
        </a:solidFill>
        <a:ln>
          <a:solidFill>
            <a:srgbClr val="FF0000"/>
          </a:solidFill>
        </a:ln>
      </dgm:spPr>
      <dgm:t>
        <a:bodyPr/>
        <a:lstStyle/>
        <a:p>
          <a:pPr rtl="0"/>
          <a:r>
            <a:rPr lang="pt-BR" dirty="0" smtClean="0"/>
            <a:t>Importante</a:t>
          </a:r>
          <a:endParaRPr lang="pt-BR" dirty="0"/>
        </a:p>
      </dgm:t>
    </dgm:pt>
    <dgm:pt modelId="{62AC6DB8-D7F1-48CC-9192-8960BAC31B2E}" type="parTrans" cxnId="{A9CAF779-DDC1-4E26-98F8-306989198412}">
      <dgm:prSet/>
      <dgm:spPr/>
      <dgm:t>
        <a:bodyPr/>
        <a:lstStyle/>
        <a:p>
          <a:endParaRPr lang="pt-BR"/>
        </a:p>
      </dgm:t>
    </dgm:pt>
    <dgm:pt modelId="{F0C822BA-616D-44E1-86F5-EDC760A37838}" type="sibTrans" cxnId="{A9CAF779-DDC1-4E26-98F8-306989198412}">
      <dgm:prSet/>
      <dgm:spPr/>
      <dgm:t>
        <a:bodyPr/>
        <a:lstStyle/>
        <a:p>
          <a:endParaRPr lang="pt-BR"/>
        </a:p>
      </dgm:t>
    </dgm:pt>
    <dgm:pt modelId="{0950A961-F741-46B2-A20C-937EC31436AE}">
      <dgm:prSet/>
      <dgm:spPr/>
      <dgm:t>
        <a:bodyPr/>
        <a:lstStyle/>
        <a:p>
          <a:pPr algn="just" rtl="0"/>
          <a:r>
            <a:rPr lang="pt-BR" dirty="0" smtClean="0"/>
            <a:t>A instrução </a:t>
          </a:r>
          <a:r>
            <a:rPr lang="pt-BR" b="1" dirty="0" err="1" smtClean="0"/>
            <a:t>else</a:t>
          </a:r>
          <a:r>
            <a:rPr lang="pt-BR" dirty="0" smtClean="0"/>
            <a:t> não pode aparecer sozinha no código sem estar vinculada a uma instrução </a:t>
          </a:r>
          <a:r>
            <a:rPr lang="pt-BR" b="1" dirty="0" err="1" smtClean="0"/>
            <a:t>if</a:t>
          </a:r>
          <a:r>
            <a:rPr lang="pt-BR" dirty="0" smtClean="0"/>
            <a:t>. A instrução </a:t>
          </a:r>
          <a:r>
            <a:rPr lang="pt-BR" b="1" dirty="0" err="1" smtClean="0"/>
            <a:t>else</a:t>
          </a:r>
          <a:r>
            <a:rPr lang="pt-BR" dirty="0" smtClean="0"/>
            <a:t> pode ser traduzida em português para “senão”. Em português, no C#, não podemos dizer “senão” sem antes ter dito “se”. Por isso, não podemos utilizar a instrução </a:t>
          </a:r>
          <a:r>
            <a:rPr lang="pt-BR" b="1" dirty="0" err="1" smtClean="0"/>
            <a:t>else</a:t>
          </a:r>
          <a:r>
            <a:rPr lang="pt-BR" dirty="0" smtClean="0"/>
            <a:t> sem antes ter utilizado a instrução </a:t>
          </a:r>
          <a:r>
            <a:rPr lang="pt-BR" b="1" dirty="0" err="1" smtClean="0"/>
            <a:t>if</a:t>
          </a:r>
          <a:r>
            <a:rPr lang="pt-BR" dirty="0" smtClean="0"/>
            <a:t>.</a:t>
          </a:r>
          <a:endParaRPr lang="pt-BR" dirty="0"/>
        </a:p>
      </dgm:t>
    </dgm:pt>
    <dgm:pt modelId="{ED0A778F-2367-4928-9094-E1F02E33F85D}" type="parTrans" cxnId="{7802ECA1-327F-4089-AC3D-B5BB52B6D45B}">
      <dgm:prSet/>
      <dgm:spPr/>
      <dgm:t>
        <a:bodyPr/>
        <a:lstStyle/>
        <a:p>
          <a:endParaRPr lang="pt-BR"/>
        </a:p>
      </dgm:t>
    </dgm:pt>
    <dgm:pt modelId="{71FE5B40-9E31-4CBC-BF30-770D70C1AE32}" type="sibTrans" cxnId="{7802ECA1-327F-4089-AC3D-B5BB52B6D45B}">
      <dgm:prSet/>
      <dgm:spPr/>
      <dgm:t>
        <a:bodyPr/>
        <a:lstStyle/>
        <a:p>
          <a:endParaRPr lang="pt-BR"/>
        </a:p>
      </dgm:t>
    </dgm:pt>
    <dgm:pt modelId="{0D445392-0C15-44B1-BCD0-5BA28C074691}" type="pres">
      <dgm:prSet presAssocID="{008F6D35-AAAF-4B76-B03F-EDC816FD37B1}" presName="linear" presStyleCnt="0">
        <dgm:presLayoutVars>
          <dgm:animLvl val="lvl"/>
          <dgm:resizeHandles val="exact"/>
        </dgm:presLayoutVars>
      </dgm:prSet>
      <dgm:spPr/>
      <dgm:t>
        <a:bodyPr/>
        <a:lstStyle/>
        <a:p>
          <a:endParaRPr lang="pt-BR"/>
        </a:p>
      </dgm:t>
    </dgm:pt>
    <dgm:pt modelId="{FEDB08E6-778C-429A-8E3C-623ACC4FB33E}" type="pres">
      <dgm:prSet presAssocID="{D53762A4-7742-490E-A65C-C4A366ACD36D}" presName="parentText" presStyleLbl="node1" presStyleIdx="0" presStyleCnt="1">
        <dgm:presLayoutVars>
          <dgm:chMax val="0"/>
          <dgm:bulletEnabled val="1"/>
        </dgm:presLayoutVars>
      </dgm:prSet>
      <dgm:spPr/>
      <dgm:t>
        <a:bodyPr/>
        <a:lstStyle/>
        <a:p>
          <a:endParaRPr lang="pt-BR"/>
        </a:p>
      </dgm:t>
    </dgm:pt>
    <dgm:pt modelId="{5250C1F8-B06B-465F-9398-4501A5B43D01}" type="pres">
      <dgm:prSet presAssocID="{D53762A4-7742-490E-A65C-C4A366ACD36D}" presName="childText" presStyleLbl="revTx" presStyleIdx="0" presStyleCnt="1">
        <dgm:presLayoutVars>
          <dgm:bulletEnabled val="1"/>
        </dgm:presLayoutVars>
      </dgm:prSet>
      <dgm:spPr/>
      <dgm:t>
        <a:bodyPr/>
        <a:lstStyle/>
        <a:p>
          <a:endParaRPr lang="pt-BR"/>
        </a:p>
      </dgm:t>
    </dgm:pt>
  </dgm:ptLst>
  <dgm:cxnLst>
    <dgm:cxn modelId="{A9CAF779-DDC1-4E26-98F8-306989198412}" srcId="{008F6D35-AAAF-4B76-B03F-EDC816FD37B1}" destId="{D53762A4-7742-490E-A65C-C4A366ACD36D}" srcOrd="0" destOrd="0" parTransId="{62AC6DB8-D7F1-48CC-9192-8960BAC31B2E}" sibTransId="{F0C822BA-616D-44E1-86F5-EDC760A37838}"/>
    <dgm:cxn modelId="{0D40D130-FAFB-4C92-95FC-7F9DEA5CA32C}" type="presOf" srcId="{0950A961-F741-46B2-A20C-937EC31436AE}" destId="{5250C1F8-B06B-465F-9398-4501A5B43D01}" srcOrd="0" destOrd="0" presId="urn:microsoft.com/office/officeart/2005/8/layout/vList2"/>
    <dgm:cxn modelId="{7802ECA1-327F-4089-AC3D-B5BB52B6D45B}" srcId="{D53762A4-7742-490E-A65C-C4A366ACD36D}" destId="{0950A961-F741-46B2-A20C-937EC31436AE}" srcOrd="0" destOrd="0" parTransId="{ED0A778F-2367-4928-9094-E1F02E33F85D}" sibTransId="{71FE5B40-9E31-4CBC-BF30-770D70C1AE32}"/>
    <dgm:cxn modelId="{84587BB1-75C2-4110-A96B-C055783E8EC5}" type="presOf" srcId="{D53762A4-7742-490E-A65C-C4A366ACD36D}" destId="{FEDB08E6-778C-429A-8E3C-623ACC4FB33E}" srcOrd="0" destOrd="0" presId="urn:microsoft.com/office/officeart/2005/8/layout/vList2"/>
    <dgm:cxn modelId="{35ACEF72-4021-48E8-95D3-3876DF4FA022}" type="presOf" srcId="{008F6D35-AAAF-4B76-B03F-EDC816FD37B1}" destId="{0D445392-0C15-44B1-BCD0-5BA28C074691}" srcOrd="0" destOrd="0" presId="urn:microsoft.com/office/officeart/2005/8/layout/vList2"/>
    <dgm:cxn modelId="{1B25D056-6006-458A-B596-BF43E0C955A4}" type="presParOf" srcId="{0D445392-0C15-44B1-BCD0-5BA28C074691}" destId="{FEDB08E6-778C-429A-8E3C-623ACC4FB33E}" srcOrd="0" destOrd="0" presId="urn:microsoft.com/office/officeart/2005/8/layout/vList2"/>
    <dgm:cxn modelId="{FA68AD04-E830-4D1C-9DAF-D11AE9588877}" type="presParOf" srcId="{0D445392-0C15-44B1-BCD0-5BA28C074691}" destId="{5250C1F8-B06B-465F-9398-4501A5B43D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CE3F8E5-4A6B-486A-B50D-5153CA54309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t-BR"/>
        </a:p>
      </dgm:t>
    </dgm:pt>
    <dgm:pt modelId="{F4092182-4032-47EB-A439-7F07D003C8B9}">
      <dgm:prSet/>
      <dgm:spPr/>
      <dgm:t>
        <a:bodyPr/>
        <a:lstStyle/>
        <a:p>
          <a:pPr rtl="0"/>
          <a:r>
            <a:rPr lang="pt-BR" smtClean="0"/>
            <a:t>Instruções encadeadas</a:t>
          </a:r>
          <a:endParaRPr lang="pt-BR"/>
        </a:p>
      </dgm:t>
    </dgm:pt>
    <dgm:pt modelId="{2C28FCB4-59B4-453F-A273-E4BA9961FF0B}" type="parTrans" cxnId="{D74B1EDE-BD77-48EF-B391-6B77881C0E5F}">
      <dgm:prSet/>
      <dgm:spPr/>
      <dgm:t>
        <a:bodyPr/>
        <a:lstStyle/>
        <a:p>
          <a:endParaRPr lang="pt-BR"/>
        </a:p>
      </dgm:t>
    </dgm:pt>
    <dgm:pt modelId="{349E5D44-D4B8-434C-8D06-8815CD139D45}" type="sibTrans" cxnId="{D74B1EDE-BD77-48EF-B391-6B77881C0E5F}">
      <dgm:prSet/>
      <dgm:spPr/>
      <dgm:t>
        <a:bodyPr/>
        <a:lstStyle/>
        <a:p>
          <a:endParaRPr lang="pt-BR"/>
        </a:p>
      </dgm:t>
    </dgm:pt>
    <dgm:pt modelId="{2299839B-12DB-400B-BCF7-9EAA7B05BBD1}">
      <dgm:prSet/>
      <dgm:spPr/>
      <dgm:t>
        <a:bodyPr/>
        <a:lstStyle/>
        <a:p>
          <a:pPr algn="just" rtl="0"/>
          <a:r>
            <a:rPr lang="pt-BR" dirty="0" smtClean="0"/>
            <a:t>Considere um programa de computador que controla os saques efetuados nos caixas eletrônicos de um banco. Nesse banco, os saques efetuados das 6 horas até as 22 horas não podem ser superiores a R$ 1.000,00. Por outro lado, os saques efetuados depois das 22 horas e antes das 6 horas não podem ser superiores a R$ 400,00. Podemos  implementar essa lógica utilizando as instruções de decisão oferecidas pelas linguagens de programação.</a:t>
          </a:r>
          <a:endParaRPr lang="pt-BR" dirty="0"/>
        </a:p>
      </dgm:t>
    </dgm:pt>
    <dgm:pt modelId="{56CCB9E8-DFFD-4D87-B7E7-079520B45036}" type="parTrans" cxnId="{AA4FFAC2-65A6-4E4E-B1E7-0E468C059A96}">
      <dgm:prSet/>
      <dgm:spPr/>
      <dgm:t>
        <a:bodyPr/>
        <a:lstStyle/>
        <a:p>
          <a:endParaRPr lang="pt-BR"/>
        </a:p>
      </dgm:t>
    </dgm:pt>
    <dgm:pt modelId="{1DA8927F-C418-4941-8FBF-FB15CD57E829}" type="sibTrans" cxnId="{AA4FFAC2-65A6-4E4E-B1E7-0E468C059A96}">
      <dgm:prSet/>
      <dgm:spPr/>
      <dgm:t>
        <a:bodyPr/>
        <a:lstStyle/>
        <a:p>
          <a:endParaRPr lang="pt-BR"/>
        </a:p>
      </dgm:t>
    </dgm:pt>
    <dgm:pt modelId="{64FC8F4D-FAC0-464C-A87F-1D15434D6C19}" type="pres">
      <dgm:prSet presAssocID="{ACE3F8E5-4A6B-486A-B50D-5153CA543090}" presName="Name0" presStyleCnt="0">
        <dgm:presLayoutVars>
          <dgm:dir/>
          <dgm:animLvl val="lvl"/>
          <dgm:resizeHandles val="exact"/>
        </dgm:presLayoutVars>
      </dgm:prSet>
      <dgm:spPr/>
      <dgm:t>
        <a:bodyPr/>
        <a:lstStyle/>
        <a:p>
          <a:endParaRPr lang="pt-BR"/>
        </a:p>
      </dgm:t>
    </dgm:pt>
    <dgm:pt modelId="{3EC2AE4F-8805-429C-AF0C-7515A81821E5}" type="pres">
      <dgm:prSet presAssocID="{F4092182-4032-47EB-A439-7F07D003C8B9}" presName="linNode" presStyleCnt="0"/>
      <dgm:spPr/>
    </dgm:pt>
    <dgm:pt modelId="{E9FD6A91-2DE4-498F-9E7A-6249327B81B9}" type="pres">
      <dgm:prSet presAssocID="{F4092182-4032-47EB-A439-7F07D003C8B9}" presName="parentText" presStyleLbl="node1" presStyleIdx="0" presStyleCnt="1">
        <dgm:presLayoutVars>
          <dgm:chMax val="1"/>
          <dgm:bulletEnabled val="1"/>
        </dgm:presLayoutVars>
      </dgm:prSet>
      <dgm:spPr/>
      <dgm:t>
        <a:bodyPr/>
        <a:lstStyle/>
        <a:p>
          <a:endParaRPr lang="pt-BR"/>
        </a:p>
      </dgm:t>
    </dgm:pt>
    <dgm:pt modelId="{430ED0B4-C05B-4509-BC93-176A333B482B}" type="pres">
      <dgm:prSet presAssocID="{F4092182-4032-47EB-A439-7F07D003C8B9}" presName="descendantText" presStyleLbl="alignAccFollowNode1" presStyleIdx="0" presStyleCnt="1">
        <dgm:presLayoutVars>
          <dgm:bulletEnabled val="1"/>
        </dgm:presLayoutVars>
      </dgm:prSet>
      <dgm:spPr/>
      <dgm:t>
        <a:bodyPr/>
        <a:lstStyle/>
        <a:p>
          <a:endParaRPr lang="pt-BR"/>
        </a:p>
      </dgm:t>
    </dgm:pt>
  </dgm:ptLst>
  <dgm:cxnLst>
    <dgm:cxn modelId="{D74B1EDE-BD77-48EF-B391-6B77881C0E5F}" srcId="{ACE3F8E5-4A6B-486A-B50D-5153CA543090}" destId="{F4092182-4032-47EB-A439-7F07D003C8B9}" srcOrd="0" destOrd="0" parTransId="{2C28FCB4-59B4-453F-A273-E4BA9961FF0B}" sibTransId="{349E5D44-D4B8-434C-8D06-8815CD139D45}"/>
    <dgm:cxn modelId="{D9DB64DD-5B7A-4CC1-A44A-EF1C4E740735}" type="presOf" srcId="{2299839B-12DB-400B-BCF7-9EAA7B05BBD1}" destId="{430ED0B4-C05B-4509-BC93-176A333B482B}" srcOrd="0" destOrd="0" presId="urn:microsoft.com/office/officeart/2005/8/layout/vList5"/>
    <dgm:cxn modelId="{AA4FFAC2-65A6-4E4E-B1E7-0E468C059A96}" srcId="{F4092182-4032-47EB-A439-7F07D003C8B9}" destId="{2299839B-12DB-400B-BCF7-9EAA7B05BBD1}" srcOrd="0" destOrd="0" parTransId="{56CCB9E8-DFFD-4D87-B7E7-079520B45036}" sibTransId="{1DA8927F-C418-4941-8FBF-FB15CD57E829}"/>
    <dgm:cxn modelId="{C692AA3A-3F96-403D-86C3-515A5C48CF86}" type="presOf" srcId="{ACE3F8E5-4A6B-486A-B50D-5153CA543090}" destId="{64FC8F4D-FAC0-464C-A87F-1D15434D6C19}" srcOrd="0" destOrd="0" presId="urn:microsoft.com/office/officeart/2005/8/layout/vList5"/>
    <dgm:cxn modelId="{E957C4D0-EB0C-4A7A-8EA5-A081314C7B61}" type="presOf" srcId="{F4092182-4032-47EB-A439-7F07D003C8B9}" destId="{E9FD6A91-2DE4-498F-9E7A-6249327B81B9}" srcOrd="0" destOrd="0" presId="urn:microsoft.com/office/officeart/2005/8/layout/vList5"/>
    <dgm:cxn modelId="{D31EAE21-D05D-4FD6-9BED-61E0DD0D6E29}" type="presParOf" srcId="{64FC8F4D-FAC0-464C-A87F-1D15434D6C19}" destId="{3EC2AE4F-8805-429C-AF0C-7515A81821E5}" srcOrd="0" destOrd="0" presId="urn:microsoft.com/office/officeart/2005/8/layout/vList5"/>
    <dgm:cxn modelId="{9712A24D-518E-475C-9811-40691C445609}" type="presParOf" srcId="{3EC2AE4F-8805-429C-AF0C-7515A81821E5}" destId="{E9FD6A91-2DE4-498F-9E7A-6249327B81B9}" srcOrd="0" destOrd="0" presId="urn:microsoft.com/office/officeart/2005/8/layout/vList5"/>
    <dgm:cxn modelId="{62ECF4B4-6446-4183-97B0-3E2C9A152C33}" type="presParOf" srcId="{3EC2AE4F-8805-429C-AF0C-7515A81821E5}" destId="{430ED0B4-C05B-4509-BC93-176A333B482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dgm:t>
        <a:bodyPr/>
        <a:lstStyle/>
        <a:p>
          <a:pPr rtl="0"/>
          <a:r>
            <a:rPr lang="pt-BR" dirty="0" smtClean="0"/>
            <a:t>1) Crie uma pasta no seu repositório no </a:t>
          </a:r>
          <a:r>
            <a:rPr lang="pt-BR" b="1" dirty="0" err="1" smtClean="0"/>
            <a:t>Github</a:t>
          </a:r>
          <a:r>
            <a:rPr lang="pt-BR" dirty="0" smtClean="0"/>
            <a:t> com o nome de </a:t>
          </a:r>
          <a:r>
            <a:rPr lang="pt-BR" b="1" dirty="0" smtClean="0"/>
            <a:t>Unidade VIII</a:t>
          </a:r>
          <a:r>
            <a:rPr lang="pt-BR" dirty="0" smtClean="0"/>
            <a:t>. E em seguida crie um projeto onde você implementará os exercícios de fixação. “</a:t>
          </a:r>
          <a:r>
            <a:rPr lang="pt-BR" dirty="0" err="1" smtClean="0"/>
            <a:t>ExerciciosSlide</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9A8585F3-5598-4C73-ABFF-9048431B93DC}" type="presOf" srcId="{351DE6A4-BD80-4BB3-9639-12233879A880}" destId="{913562AD-51B6-43B1-BAC4-88CDF66EEE2F}" srcOrd="0" destOrd="0" presId="urn:microsoft.com/office/officeart/2005/8/layout/list1"/>
    <dgm:cxn modelId="{95E1A96E-D2B7-4F9B-B089-6DC8DABB1799}" type="presOf" srcId="{99B78C9F-9E04-4D74-8258-3F23430427D3}" destId="{08DC6E8E-EABE-4768-9958-FE6E39B12118}" srcOrd="1" destOrd="0" presId="urn:microsoft.com/office/officeart/2005/8/layout/list1"/>
    <dgm:cxn modelId="{DE8A9A5D-C825-4FB2-8760-81D0D8441CA1}"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EFF09AE2-30DD-47EC-9128-D1F36D90465E}" type="presOf" srcId="{99B78C9F-9E04-4D74-8258-3F23430427D3}" destId="{CEB41ACA-FA20-4473-869C-F84298417B15}" srcOrd="0" destOrd="0" presId="urn:microsoft.com/office/officeart/2005/8/layout/list1"/>
    <dgm:cxn modelId="{D81EBBBB-39A3-4D5C-BEA4-88DA79427480}" type="presParOf" srcId="{913562AD-51B6-43B1-BAC4-88CDF66EEE2F}" destId="{5F69387E-DF29-45AC-BC23-DE3CE54BCADF}" srcOrd="0" destOrd="0" presId="urn:microsoft.com/office/officeart/2005/8/layout/list1"/>
    <dgm:cxn modelId="{51F738B8-0F26-4582-A4F7-44FC86A29F3B}" type="presParOf" srcId="{5F69387E-DF29-45AC-BC23-DE3CE54BCADF}" destId="{CEB41ACA-FA20-4473-869C-F84298417B15}" srcOrd="0" destOrd="0" presId="urn:microsoft.com/office/officeart/2005/8/layout/list1"/>
    <dgm:cxn modelId="{9A110953-BF25-4E88-814A-AE63D3E4634F}" type="presParOf" srcId="{5F69387E-DF29-45AC-BC23-DE3CE54BCADF}" destId="{08DC6E8E-EABE-4768-9958-FE6E39B12118}" srcOrd="1" destOrd="0" presId="urn:microsoft.com/office/officeart/2005/8/layout/list1"/>
    <dgm:cxn modelId="{56542D4A-604F-437A-8926-B87D520B5877}" type="presParOf" srcId="{913562AD-51B6-43B1-BAC4-88CDF66EEE2F}" destId="{6F5E5DDF-4A33-4C1D-8ACC-976B9C31E7B1}" srcOrd="1" destOrd="0" presId="urn:microsoft.com/office/officeart/2005/8/layout/list1"/>
    <dgm:cxn modelId="{028CBB1B-3C97-4BE1-B1E9-9811EC50BB7B}"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92D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92D050"/>
          </a:solidFill>
        </a:ln>
      </dgm:spPr>
      <dgm:t>
        <a:bodyPr/>
        <a:lstStyle/>
        <a:p>
          <a:pPr algn="just" rtl="0"/>
          <a:r>
            <a:rPr lang="pt-BR" dirty="0" smtClean="0"/>
            <a:t>2) Na projeto UNIDADE VIII, crie um arquivo chamado Controle de fluxo e crie seu primeiro exercício como o nome de </a:t>
          </a:r>
          <a:r>
            <a:rPr lang="pt-BR" b="1" dirty="0" err="1" smtClean="0"/>
            <a:t>AprovadoReprovado</a:t>
          </a:r>
          <a:r>
            <a:rPr lang="pt-BR" dirty="0" smtClean="0"/>
            <a:t>. Se o valor da Nota for maior que 0.7 o aluno está aprovado, caso menor está reprovado.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D340C24B-668C-4F2A-A1B7-3E9E1A2AEFE7}" type="presOf" srcId="{351DE6A4-BD80-4BB3-9639-12233879A880}" destId="{913562AD-51B6-43B1-BAC4-88CDF66EEE2F}" srcOrd="0" destOrd="0" presId="urn:microsoft.com/office/officeart/2005/8/layout/list1"/>
    <dgm:cxn modelId="{325B6303-F992-41C0-BE50-F5DA043CE37F}" type="presOf" srcId="{99B78C9F-9E04-4D74-8258-3F23430427D3}" destId="{08DC6E8E-EABE-4768-9958-FE6E39B12118}" srcOrd="1" destOrd="0" presId="urn:microsoft.com/office/officeart/2005/8/layout/list1"/>
    <dgm:cxn modelId="{6EAE515B-C838-492E-ABCD-B38A3ED2467F}" type="presOf" srcId="{102C4E60-F80A-40E2-B0B2-C5047713F238}" destId="{1C22E895-36DA-460B-98B9-609E08DE90C4}"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5CEE1560-9F56-492D-8F8C-F2439708117B}" type="presOf" srcId="{99B78C9F-9E04-4D74-8258-3F23430427D3}" destId="{CEB41ACA-FA20-4473-869C-F84298417B15}" srcOrd="0" destOrd="0" presId="urn:microsoft.com/office/officeart/2005/8/layout/list1"/>
    <dgm:cxn modelId="{C215F7B6-C98C-4705-8EFE-941F69A53C18}" type="presParOf" srcId="{913562AD-51B6-43B1-BAC4-88CDF66EEE2F}" destId="{5F69387E-DF29-45AC-BC23-DE3CE54BCADF}" srcOrd="0" destOrd="0" presId="urn:microsoft.com/office/officeart/2005/8/layout/list1"/>
    <dgm:cxn modelId="{FDBB6688-21E9-4593-8A88-40D276A03E5E}" type="presParOf" srcId="{5F69387E-DF29-45AC-BC23-DE3CE54BCADF}" destId="{CEB41ACA-FA20-4473-869C-F84298417B15}" srcOrd="0" destOrd="0" presId="urn:microsoft.com/office/officeart/2005/8/layout/list1"/>
    <dgm:cxn modelId="{E666C7B5-2E4E-49D1-8448-F4A85354792B}" type="presParOf" srcId="{5F69387E-DF29-45AC-BC23-DE3CE54BCADF}" destId="{08DC6E8E-EABE-4768-9958-FE6E39B12118}" srcOrd="1" destOrd="0" presId="urn:microsoft.com/office/officeart/2005/8/layout/list1"/>
    <dgm:cxn modelId="{FA788D3E-BDBD-4095-BB9B-BB1B8D960D04}" type="presParOf" srcId="{913562AD-51B6-43B1-BAC4-88CDF66EEE2F}" destId="{6F5E5DDF-4A33-4C1D-8ACC-976B9C31E7B1}" srcOrd="1" destOrd="0" presId="urn:microsoft.com/office/officeart/2005/8/layout/list1"/>
    <dgm:cxn modelId="{7D4B09D2-73BB-4CCA-BD2A-EF668F004E2E}"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C0000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C00000"/>
          </a:solidFill>
        </a:ln>
      </dgm:spPr>
      <dgm:t>
        <a:bodyPr/>
        <a:lstStyle/>
        <a:p>
          <a:pPr algn="just" rtl="0"/>
          <a:r>
            <a:rPr lang="pt-BR" dirty="0" smtClean="0"/>
            <a:t>3) Ainda no projeto UNIDADE VIII, crie um exercício chamado </a:t>
          </a:r>
          <a:r>
            <a:rPr lang="pt-BR" dirty="0" err="1" smtClean="0"/>
            <a:t>VerificaValorProduto</a:t>
          </a:r>
          <a:r>
            <a:rPr lang="pt-BR" dirty="0" smtClean="0"/>
            <a:t>. Se o valor for maio que 0.5 o preço é caro, caso menor o preço está em conta.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86CF7FDB-99E1-47AD-93E0-E0D30C7906AF}" type="presOf" srcId="{99B78C9F-9E04-4D74-8258-3F23430427D3}" destId="{08DC6E8E-EABE-4768-9958-FE6E39B12118}" srcOrd="1" destOrd="0" presId="urn:microsoft.com/office/officeart/2005/8/layout/list1"/>
    <dgm:cxn modelId="{56BDCFCF-331A-4463-9885-1F316BE00F8E}" type="presOf" srcId="{102C4E60-F80A-40E2-B0B2-C5047713F238}" destId="{1C22E895-36DA-460B-98B9-609E08DE90C4}" srcOrd="0" destOrd="0" presId="urn:microsoft.com/office/officeart/2005/8/layout/list1"/>
    <dgm:cxn modelId="{5CA04870-77C3-4D60-A584-E2F2109BDAB1}" type="presOf" srcId="{99B78C9F-9E04-4D74-8258-3F23430427D3}" destId="{CEB41ACA-FA20-4473-869C-F84298417B15}"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CFCDFE5F-539D-4A62-9E46-FCCE70B0B231}" type="presOf" srcId="{351DE6A4-BD80-4BB3-9639-12233879A880}" destId="{913562AD-51B6-43B1-BAC4-88CDF66EEE2F}" srcOrd="0" destOrd="0" presId="urn:microsoft.com/office/officeart/2005/8/layout/list1"/>
    <dgm:cxn modelId="{62AFEFCA-43CE-4C37-B116-7541EB1D179B}" type="presParOf" srcId="{913562AD-51B6-43B1-BAC4-88CDF66EEE2F}" destId="{5F69387E-DF29-45AC-BC23-DE3CE54BCADF}" srcOrd="0" destOrd="0" presId="urn:microsoft.com/office/officeart/2005/8/layout/list1"/>
    <dgm:cxn modelId="{3B558AF0-7D22-4EF9-AEA2-F73F39138203}" type="presParOf" srcId="{5F69387E-DF29-45AC-BC23-DE3CE54BCADF}" destId="{CEB41ACA-FA20-4473-869C-F84298417B15}" srcOrd="0" destOrd="0" presId="urn:microsoft.com/office/officeart/2005/8/layout/list1"/>
    <dgm:cxn modelId="{6263F0A4-E651-44A1-8B8A-F5D067D7DF1C}" type="presParOf" srcId="{5F69387E-DF29-45AC-BC23-DE3CE54BCADF}" destId="{08DC6E8E-EABE-4768-9958-FE6E39B12118}" srcOrd="1" destOrd="0" presId="urn:microsoft.com/office/officeart/2005/8/layout/list1"/>
    <dgm:cxn modelId="{6AB4E049-BFAC-4476-B58A-509FFF2C77F5}" type="presParOf" srcId="{913562AD-51B6-43B1-BAC4-88CDF66EEE2F}" destId="{6F5E5DDF-4A33-4C1D-8ACC-976B9C31E7B1}" srcOrd="1" destOrd="0" presId="urn:microsoft.com/office/officeart/2005/8/layout/list1"/>
    <dgm:cxn modelId="{F11B6308-2FF6-4369-B595-99220111A5F1}"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bg2">
            <a:lumMod val="50000"/>
          </a:schemeClr>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bg2">
              <a:lumMod val="50000"/>
            </a:schemeClr>
          </a:solidFill>
        </a:ln>
      </dgm:spPr>
      <dgm:t>
        <a:bodyPr/>
        <a:lstStyle/>
        <a:p>
          <a:pPr algn="just" rtl="0"/>
          <a:r>
            <a:rPr lang="pt-BR" dirty="0" smtClean="0"/>
            <a:t>4) Ainda no projeto UNIDADE VIII, crie um exercício chamado </a:t>
          </a:r>
          <a:r>
            <a:rPr lang="pt-BR" dirty="0" err="1" smtClean="0"/>
            <a:t>EscolheCaminho</a:t>
          </a:r>
          <a:r>
            <a:rPr lang="pt-BR" dirty="0" smtClean="0"/>
            <a:t>. Se o valor for maior que 0.5 siga para direita, caso contrário siga para esquerda.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16063455-1756-4303-A665-2A2001D97D6E}" type="presOf" srcId="{99B78C9F-9E04-4D74-8258-3F23430427D3}" destId="{CEB41ACA-FA20-4473-869C-F84298417B15}" srcOrd="0" destOrd="0" presId="urn:microsoft.com/office/officeart/2005/8/layout/list1"/>
    <dgm:cxn modelId="{F40D2D4C-C86B-41E3-8340-FD45F35A7674}" type="presOf" srcId="{351DE6A4-BD80-4BB3-9639-12233879A880}" destId="{913562AD-51B6-43B1-BAC4-88CDF66EEE2F}" srcOrd="0" destOrd="0" presId="urn:microsoft.com/office/officeart/2005/8/layout/list1"/>
    <dgm:cxn modelId="{95640F23-93F5-4D99-9A68-45CD9E5D71D5}" type="presOf" srcId="{102C4E60-F80A-40E2-B0B2-C5047713F238}" destId="{1C22E895-36DA-460B-98B9-609E08DE90C4}" srcOrd="0" destOrd="0" presId="urn:microsoft.com/office/officeart/2005/8/layout/list1"/>
    <dgm:cxn modelId="{17D9A6BA-574D-4C6C-8643-DB21F1E94262}"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974B1ACA-9FDC-47EC-AF3E-546B46AA1CF7}" type="presParOf" srcId="{913562AD-51B6-43B1-BAC4-88CDF66EEE2F}" destId="{5F69387E-DF29-45AC-BC23-DE3CE54BCADF}" srcOrd="0" destOrd="0" presId="urn:microsoft.com/office/officeart/2005/8/layout/list1"/>
    <dgm:cxn modelId="{8A74C668-32C3-4B42-8FE7-849149914D80}" type="presParOf" srcId="{5F69387E-DF29-45AC-BC23-DE3CE54BCADF}" destId="{CEB41ACA-FA20-4473-869C-F84298417B15}" srcOrd="0" destOrd="0" presId="urn:microsoft.com/office/officeart/2005/8/layout/list1"/>
    <dgm:cxn modelId="{5D7677CE-889F-4774-82B0-BEF799DF0D1A}" type="presParOf" srcId="{5F69387E-DF29-45AC-BC23-DE3CE54BCADF}" destId="{08DC6E8E-EABE-4768-9958-FE6E39B12118}" srcOrd="1" destOrd="0" presId="urn:microsoft.com/office/officeart/2005/8/layout/list1"/>
    <dgm:cxn modelId="{57F8334F-84FC-4508-A01E-4A62F63CB06C}" type="presParOf" srcId="{913562AD-51B6-43B1-BAC4-88CDF66EEE2F}" destId="{6F5E5DDF-4A33-4C1D-8ACC-976B9C31E7B1}" srcOrd="1" destOrd="0" presId="urn:microsoft.com/office/officeart/2005/8/layout/list1"/>
    <dgm:cxn modelId="{A38C0BBB-E801-40C3-957B-052872324DA1}"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B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B050"/>
          </a:solidFill>
        </a:ln>
      </dgm:spPr>
      <dgm:t>
        <a:bodyPr/>
        <a:lstStyle/>
        <a:p>
          <a:pPr algn="just" rtl="0"/>
          <a:r>
            <a:rPr lang="pt-BR" dirty="0" smtClean="0"/>
            <a:t>5) Ainda no projeto UNIDADE VIII, crie um exercício chamado </a:t>
          </a:r>
          <a:r>
            <a:rPr lang="pt-BR" dirty="0" err="1" smtClean="0"/>
            <a:t>EscolheRoupa</a:t>
          </a:r>
          <a:r>
            <a:rPr lang="pt-BR" dirty="0" smtClean="0"/>
            <a:t>. Se valor for maior que 0.5 veste uma camisa vermelha, se não veste uma blusa azul.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0E9495F2-5220-4DC7-B139-8534FC0FE09A}" type="presOf" srcId="{99B78C9F-9E04-4D74-8258-3F23430427D3}" destId="{08DC6E8E-EABE-4768-9958-FE6E39B12118}" srcOrd="1" destOrd="0" presId="urn:microsoft.com/office/officeart/2005/8/layout/list1"/>
    <dgm:cxn modelId="{F16A61A9-2099-4886-A4CF-8E569E1791C5}" type="presOf" srcId="{351DE6A4-BD80-4BB3-9639-12233879A880}" destId="{913562AD-51B6-43B1-BAC4-88CDF66EEE2F}" srcOrd="0" destOrd="0" presId="urn:microsoft.com/office/officeart/2005/8/layout/list1"/>
    <dgm:cxn modelId="{C6F032B8-5A7E-4BF0-8195-17D29D3497BD}" type="presOf" srcId="{99B78C9F-9E04-4D74-8258-3F23430427D3}" destId="{CEB41ACA-FA20-4473-869C-F84298417B15}"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25D301DE-3FBB-4BA0-95B1-8F8EC33F9850}" type="presOf" srcId="{102C4E60-F80A-40E2-B0B2-C5047713F238}" destId="{1C22E895-36DA-460B-98B9-609E08DE90C4}" srcOrd="0" destOrd="0" presId="urn:microsoft.com/office/officeart/2005/8/layout/list1"/>
    <dgm:cxn modelId="{DCF68F58-B0CC-49D2-A9F5-0C05577C3098}" type="presParOf" srcId="{913562AD-51B6-43B1-BAC4-88CDF66EEE2F}" destId="{5F69387E-DF29-45AC-BC23-DE3CE54BCADF}" srcOrd="0" destOrd="0" presId="urn:microsoft.com/office/officeart/2005/8/layout/list1"/>
    <dgm:cxn modelId="{C16B3BAA-847D-4A6C-9C3A-1C60EDEB1DA5}" type="presParOf" srcId="{5F69387E-DF29-45AC-BC23-DE3CE54BCADF}" destId="{CEB41ACA-FA20-4473-869C-F84298417B15}" srcOrd="0" destOrd="0" presId="urn:microsoft.com/office/officeart/2005/8/layout/list1"/>
    <dgm:cxn modelId="{6849F204-9ADD-4402-A137-DD0614C73B3C}" type="presParOf" srcId="{5F69387E-DF29-45AC-BC23-DE3CE54BCADF}" destId="{08DC6E8E-EABE-4768-9958-FE6E39B12118}" srcOrd="1" destOrd="0" presId="urn:microsoft.com/office/officeart/2005/8/layout/list1"/>
    <dgm:cxn modelId="{7CF24D50-471E-4259-80AA-B2C19165EB7A}" type="presParOf" srcId="{913562AD-51B6-43B1-BAC4-88CDF66EEE2F}" destId="{6F5E5DDF-4A33-4C1D-8ACC-976B9C31E7B1}" srcOrd="1" destOrd="0" presId="urn:microsoft.com/office/officeart/2005/8/layout/list1"/>
    <dgm:cxn modelId="{51C515B7-7466-4C2D-90B9-78162D6D9B1E}"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bg2">
            <a:lumMod val="50000"/>
          </a:schemeClr>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bg2">
              <a:lumMod val="50000"/>
            </a:schemeClr>
          </a:solidFill>
        </a:ln>
      </dgm:spPr>
      <dgm:t>
        <a:bodyPr/>
        <a:lstStyle/>
        <a:p>
          <a:pPr algn="just" rtl="0"/>
          <a:r>
            <a:rPr lang="pt-BR" dirty="0" smtClean="0"/>
            <a:t>6) Ainda no projeto UNIDADE VIII, crie um exercício chamado </a:t>
          </a:r>
          <a:r>
            <a:rPr lang="pt-BR" dirty="0" err="1" smtClean="0"/>
            <a:t>ADivididoPorB</a:t>
          </a:r>
          <a:r>
            <a:rPr lang="pt-BR" dirty="0" smtClean="0"/>
            <a:t>. Implemente um programa em C# que guarde dois valores numéricos: </a:t>
          </a:r>
          <a:r>
            <a:rPr lang="pt-BR" b="1" dirty="0" smtClean="0"/>
            <a:t>a</a:t>
          </a:r>
          <a:r>
            <a:rPr lang="pt-BR" dirty="0" smtClean="0"/>
            <a:t> e </a:t>
          </a:r>
          <a:r>
            <a:rPr lang="pt-BR" b="1" dirty="0" smtClean="0"/>
            <a:t>b</a:t>
          </a:r>
          <a:r>
            <a:rPr lang="pt-BR" dirty="0" smtClean="0"/>
            <a:t>. Imprima na tela a mensagem “É divisível” quando a for divisível por b ou </a:t>
          </a:r>
          <a:r>
            <a:rPr lang="pt-BR" dirty="0" err="1" smtClean="0"/>
            <a:t>amensagem</a:t>
          </a:r>
          <a:r>
            <a:rPr lang="pt-BR" dirty="0" smtClean="0"/>
            <a:t> “Não é divisível”, caso contrário.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F5388DEE-49E3-44FC-8A8A-DA6A760024AF}" type="presOf" srcId="{99B78C9F-9E04-4D74-8258-3F23430427D3}" destId="{CEB41ACA-FA20-4473-869C-F84298417B15}" srcOrd="0" destOrd="0" presId="urn:microsoft.com/office/officeart/2005/8/layout/list1"/>
    <dgm:cxn modelId="{DAB8673A-7EEF-4AC8-88B8-8EF69B5F1021}"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C0A12EB7-96DA-4F47-B9BB-D97969D38CF0}" type="presOf" srcId="{99B78C9F-9E04-4D74-8258-3F23430427D3}" destId="{08DC6E8E-EABE-4768-9958-FE6E39B12118}" srcOrd="1" destOrd="0" presId="urn:microsoft.com/office/officeart/2005/8/layout/list1"/>
    <dgm:cxn modelId="{377BAD2A-B840-424E-A93E-112F0E617533}" type="presOf" srcId="{351DE6A4-BD80-4BB3-9639-12233879A880}" destId="{913562AD-51B6-43B1-BAC4-88CDF66EEE2F}"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488B877E-BC8E-4FB8-B0B4-F362F3CBB7CC}" type="presParOf" srcId="{913562AD-51B6-43B1-BAC4-88CDF66EEE2F}" destId="{5F69387E-DF29-45AC-BC23-DE3CE54BCADF}" srcOrd="0" destOrd="0" presId="urn:microsoft.com/office/officeart/2005/8/layout/list1"/>
    <dgm:cxn modelId="{CB2EEF1D-F7B8-4DC1-9C07-E0E089EE7BC7}" type="presParOf" srcId="{5F69387E-DF29-45AC-BC23-DE3CE54BCADF}" destId="{CEB41ACA-FA20-4473-869C-F84298417B15}" srcOrd="0" destOrd="0" presId="urn:microsoft.com/office/officeart/2005/8/layout/list1"/>
    <dgm:cxn modelId="{30716B8C-78BC-460A-A441-30D7413FAC89}" type="presParOf" srcId="{5F69387E-DF29-45AC-BC23-DE3CE54BCADF}" destId="{08DC6E8E-EABE-4768-9958-FE6E39B12118}" srcOrd="1" destOrd="0" presId="urn:microsoft.com/office/officeart/2005/8/layout/list1"/>
    <dgm:cxn modelId="{5B9577B9-5BAD-477A-9B19-BF0D3E851A70}" type="presParOf" srcId="{913562AD-51B6-43B1-BAC4-88CDF66EEE2F}" destId="{6F5E5DDF-4A33-4C1D-8ACC-976B9C31E7B1}" srcOrd="1" destOrd="0" presId="urn:microsoft.com/office/officeart/2005/8/layout/list1"/>
    <dgm:cxn modelId="{982A2C3C-1C0C-4B87-99F8-1BC29D05BE03}"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FB9F206-0042-4A98-861D-6EBC66C57260}" type="doc">
      <dgm:prSet loTypeId="urn:microsoft.com/office/officeart/2005/8/layout/vList5" loCatId="list" qsTypeId="urn:microsoft.com/office/officeart/2005/8/quickstyle/simple1" qsCatId="simple" csTypeId="urn:microsoft.com/office/officeart/2005/8/colors/accent2_4" csCatId="accent2"/>
      <dgm:spPr/>
      <dgm:t>
        <a:bodyPr/>
        <a:lstStyle/>
        <a:p>
          <a:endParaRPr lang="pt-BR"/>
        </a:p>
      </dgm:t>
    </dgm:pt>
    <dgm:pt modelId="{7B864550-6DFD-4311-9F7D-FAD7CDBFC2D3}">
      <dgm:prSet/>
      <dgm:spPr/>
      <dgm:t>
        <a:bodyPr/>
        <a:lstStyle/>
        <a:p>
          <a:pPr rtl="0"/>
          <a:r>
            <a:rPr lang="pt-BR" b="1" smtClean="0"/>
            <a:t>Instruções de Repetição</a:t>
          </a:r>
          <a:endParaRPr lang="pt-BR"/>
        </a:p>
      </dgm:t>
    </dgm:pt>
    <dgm:pt modelId="{192CAB65-B4CF-4806-B60A-2326DD99D112}" type="parTrans" cxnId="{45C835DA-0B14-464E-BA8E-97A6F418AA53}">
      <dgm:prSet/>
      <dgm:spPr/>
      <dgm:t>
        <a:bodyPr/>
        <a:lstStyle/>
        <a:p>
          <a:endParaRPr lang="pt-BR"/>
        </a:p>
      </dgm:t>
    </dgm:pt>
    <dgm:pt modelId="{AA20D5EE-6BE3-4580-A31F-E3DEC67809B2}" type="sibTrans" cxnId="{45C835DA-0B14-464E-BA8E-97A6F418AA53}">
      <dgm:prSet/>
      <dgm:spPr/>
      <dgm:t>
        <a:bodyPr/>
        <a:lstStyle/>
        <a:p>
          <a:endParaRPr lang="pt-BR"/>
        </a:p>
      </dgm:t>
    </dgm:pt>
    <dgm:pt modelId="{DF3BA015-22FD-421A-8D87-852C63BD88A3}">
      <dgm:prSet/>
      <dgm:spPr/>
      <dgm:t>
        <a:bodyPr/>
        <a:lstStyle/>
        <a:p>
          <a:pPr algn="just" rtl="0"/>
          <a:r>
            <a:rPr lang="pt-BR" dirty="0" smtClean="0"/>
            <a:t>Considere um programa que gera bilhetes de loteria. O número do primeiro bilhete é 1000, do segundo 1001, do terceiro 1002 e assim por diante até o último bilhete numerado com 9999. Para esse tipo de tarefa, podemos utilizar as instruções de repetição oferecidas pelas linguagens de programação.</a:t>
          </a:r>
          <a:endParaRPr lang="pt-BR" dirty="0"/>
        </a:p>
      </dgm:t>
    </dgm:pt>
    <dgm:pt modelId="{DEF65FB1-B67D-4B5D-BE87-143702A9E516}" type="parTrans" cxnId="{113A0FCF-E514-4131-B350-CA501B252E1B}">
      <dgm:prSet/>
      <dgm:spPr/>
      <dgm:t>
        <a:bodyPr/>
        <a:lstStyle/>
        <a:p>
          <a:endParaRPr lang="pt-BR"/>
        </a:p>
      </dgm:t>
    </dgm:pt>
    <dgm:pt modelId="{1984A762-830F-4D4A-9049-E5A7F432089E}" type="sibTrans" cxnId="{113A0FCF-E514-4131-B350-CA501B252E1B}">
      <dgm:prSet/>
      <dgm:spPr/>
      <dgm:t>
        <a:bodyPr/>
        <a:lstStyle/>
        <a:p>
          <a:endParaRPr lang="pt-BR"/>
        </a:p>
      </dgm:t>
    </dgm:pt>
    <dgm:pt modelId="{AD49677A-6E48-41B4-9487-9D30BC071137}" type="pres">
      <dgm:prSet presAssocID="{2FB9F206-0042-4A98-861D-6EBC66C57260}" presName="Name0" presStyleCnt="0">
        <dgm:presLayoutVars>
          <dgm:dir/>
          <dgm:animLvl val="lvl"/>
          <dgm:resizeHandles val="exact"/>
        </dgm:presLayoutVars>
      </dgm:prSet>
      <dgm:spPr/>
      <dgm:t>
        <a:bodyPr/>
        <a:lstStyle/>
        <a:p>
          <a:endParaRPr lang="pt-BR"/>
        </a:p>
      </dgm:t>
    </dgm:pt>
    <dgm:pt modelId="{9CFC28ED-8E5B-443D-BA07-2FF0D19F515A}" type="pres">
      <dgm:prSet presAssocID="{7B864550-6DFD-4311-9F7D-FAD7CDBFC2D3}" presName="linNode" presStyleCnt="0"/>
      <dgm:spPr/>
    </dgm:pt>
    <dgm:pt modelId="{B48C85A8-EB10-4B98-8BC2-642C2AAECEDF}" type="pres">
      <dgm:prSet presAssocID="{7B864550-6DFD-4311-9F7D-FAD7CDBFC2D3}" presName="parentText" presStyleLbl="node1" presStyleIdx="0" presStyleCnt="1">
        <dgm:presLayoutVars>
          <dgm:chMax val="1"/>
          <dgm:bulletEnabled val="1"/>
        </dgm:presLayoutVars>
      </dgm:prSet>
      <dgm:spPr/>
      <dgm:t>
        <a:bodyPr/>
        <a:lstStyle/>
        <a:p>
          <a:endParaRPr lang="pt-BR"/>
        </a:p>
      </dgm:t>
    </dgm:pt>
    <dgm:pt modelId="{6DA14DA7-A0DD-4F0B-8BD7-B7AE0B431F52}" type="pres">
      <dgm:prSet presAssocID="{7B864550-6DFD-4311-9F7D-FAD7CDBFC2D3}" presName="descendantText" presStyleLbl="alignAccFollowNode1" presStyleIdx="0" presStyleCnt="1">
        <dgm:presLayoutVars>
          <dgm:bulletEnabled val="1"/>
        </dgm:presLayoutVars>
      </dgm:prSet>
      <dgm:spPr/>
      <dgm:t>
        <a:bodyPr/>
        <a:lstStyle/>
        <a:p>
          <a:endParaRPr lang="pt-BR"/>
        </a:p>
      </dgm:t>
    </dgm:pt>
  </dgm:ptLst>
  <dgm:cxnLst>
    <dgm:cxn modelId="{113A0FCF-E514-4131-B350-CA501B252E1B}" srcId="{7B864550-6DFD-4311-9F7D-FAD7CDBFC2D3}" destId="{DF3BA015-22FD-421A-8D87-852C63BD88A3}" srcOrd="0" destOrd="0" parTransId="{DEF65FB1-B67D-4B5D-BE87-143702A9E516}" sibTransId="{1984A762-830F-4D4A-9049-E5A7F432089E}"/>
    <dgm:cxn modelId="{6A43B6F4-26D4-4197-92B0-EFDCD5BAB999}" type="presOf" srcId="{2FB9F206-0042-4A98-861D-6EBC66C57260}" destId="{AD49677A-6E48-41B4-9487-9D30BC071137}" srcOrd="0" destOrd="0" presId="urn:microsoft.com/office/officeart/2005/8/layout/vList5"/>
    <dgm:cxn modelId="{45C835DA-0B14-464E-BA8E-97A6F418AA53}" srcId="{2FB9F206-0042-4A98-861D-6EBC66C57260}" destId="{7B864550-6DFD-4311-9F7D-FAD7CDBFC2D3}" srcOrd="0" destOrd="0" parTransId="{192CAB65-B4CF-4806-B60A-2326DD99D112}" sibTransId="{AA20D5EE-6BE3-4580-A31F-E3DEC67809B2}"/>
    <dgm:cxn modelId="{8BE63A0C-72EE-4EEA-A6F4-9FA8056085E8}" type="presOf" srcId="{DF3BA015-22FD-421A-8D87-852C63BD88A3}" destId="{6DA14DA7-A0DD-4F0B-8BD7-B7AE0B431F52}" srcOrd="0" destOrd="0" presId="urn:microsoft.com/office/officeart/2005/8/layout/vList5"/>
    <dgm:cxn modelId="{450A67A1-4BA0-4F86-8699-3920E4589F8B}" type="presOf" srcId="{7B864550-6DFD-4311-9F7D-FAD7CDBFC2D3}" destId="{B48C85A8-EB10-4B98-8BC2-642C2AAECEDF}" srcOrd="0" destOrd="0" presId="urn:microsoft.com/office/officeart/2005/8/layout/vList5"/>
    <dgm:cxn modelId="{071EBD34-C387-4F89-B425-F9C35B69C62F}" type="presParOf" srcId="{AD49677A-6E48-41B4-9487-9D30BC071137}" destId="{9CFC28ED-8E5B-443D-BA07-2FF0D19F515A}" srcOrd="0" destOrd="0" presId="urn:microsoft.com/office/officeart/2005/8/layout/vList5"/>
    <dgm:cxn modelId="{CA2D3B80-C5F9-463F-AE54-B8ECCD56D5D1}" type="presParOf" srcId="{9CFC28ED-8E5B-443D-BA07-2FF0D19F515A}" destId="{B48C85A8-EB10-4B98-8BC2-642C2AAECEDF}" srcOrd="0" destOrd="0" presId="urn:microsoft.com/office/officeart/2005/8/layout/vList5"/>
    <dgm:cxn modelId="{F36814AC-D190-4FF9-B21A-1CDAFCF8E6DD}" type="presParOf" srcId="{9CFC28ED-8E5B-443D-BA07-2FF0D19F515A}" destId="{6DA14DA7-A0DD-4F0B-8BD7-B7AE0B431F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FB9F206-0042-4A98-861D-6EBC66C57260}"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pt-BR"/>
        </a:p>
      </dgm:t>
    </dgm:pt>
    <dgm:pt modelId="{7B864550-6DFD-4311-9F7D-FAD7CDBFC2D3}">
      <dgm:prSet/>
      <dgm:spPr/>
      <dgm:t>
        <a:bodyPr/>
        <a:lstStyle/>
        <a:p>
          <a:pPr rtl="0"/>
          <a:r>
            <a:rPr lang="pt-BR" b="1" smtClean="0"/>
            <a:t>Instruções de Repetição</a:t>
          </a:r>
          <a:endParaRPr lang="pt-BR"/>
        </a:p>
      </dgm:t>
    </dgm:pt>
    <dgm:pt modelId="{192CAB65-B4CF-4806-B60A-2326DD99D112}" type="parTrans" cxnId="{45C835DA-0B14-464E-BA8E-97A6F418AA53}">
      <dgm:prSet/>
      <dgm:spPr/>
      <dgm:t>
        <a:bodyPr/>
        <a:lstStyle/>
        <a:p>
          <a:endParaRPr lang="pt-BR"/>
        </a:p>
      </dgm:t>
    </dgm:pt>
    <dgm:pt modelId="{AA20D5EE-6BE3-4580-A31F-E3DEC67809B2}" type="sibTrans" cxnId="{45C835DA-0B14-464E-BA8E-97A6F418AA53}">
      <dgm:prSet/>
      <dgm:spPr/>
      <dgm:t>
        <a:bodyPr/>
        <a:lstStyle/>
        <a:p>
          <a:endParaRPr lang="pt-BR"/>
        </a:p>
      </dgm:t>
    </dgm:pt>
    <dgm:pt modelId="{DF3BA015-22FD-421A-8D87-852C63BD88A3}">
      <dgm:prSet/>
      <dgm:spPr/>
      <dgm:t>
        <a:bodyPr/>
        <a:lstStyle/>
        <a:p>
          <a:pPr algn="just" rtl="0"/>
          <a:r>
            <a:rPr lang="pt-BR" dirty="0" smtClean="0"/>
            <a:t>Basicamente, as instruções de decisão permitem que um determinado trecho de código seja executado ou não. Em algumas situações, é necessário repetir a execução de um determinado trecho de código. Nessas situações, devemos utilizar as instruções de repetição.</a:t>
          </a:r>
          <a:endParaRPr lang="pt-BR" dirty="0"/>
        </a:p>
      </dgm:t>
    </dgm:pt>
    <dgm:pt modelId="{DEF65FB1-B67D-4B5D-BE87-143702A9E516}" type="parTrans" cxnId="{113A0FCF-E514-4131-B350-CA501B252E1B}">
      <dgm:prSet/>
      <dgm:spPr/>
      <dgm:t>
        <a:bodyPr/>
        <a:lstStyle/>
        <a:p>
          <a:endParaRPr lang="pt-BR"/>
        </a:p>
      </dgm:t>
    </dgm:pt>
    <dgm:pt modelId="{1984A762-830F-4D4A-9049-E5A7F432089E}" type="sibTrans" cxnId="{113A0FCF-E514-4131-B350-CA501B252E1B}">
      <dgm:prSet/>
      <dgm:spPr/>
      <dgm:t>
        <a:bodyPr/>
        <a:lstStyle/>
        <a:p>
          <a:endParaRPr lang="pt-BR"/>
        </a:p>
      </dgm:t>
    </dgm:pt>
    <dgm:pt modelId="{AD49677A-6E48-41B4-9487-9D30BC071137}" type="pres">
      <dgm:prSet presAssocID="{2FB9F206-0042-4A98-861D-6EBC66C57260}" presName="Name0" presStyleCnt="0">
        <dgm:presLayoutVars>
          <dgm:dir/>
          <dgm:animLvl val="lvl"/>
          <dgm:resizeHandles val="exact"/>
        </dgm:presLayoutVars>
      </dgm:prSet>
      <dgm:spPr/>
      <dgm:t>
        <a:bodyPr/>
        <a:lstStyle/>
        <a:p>
          <a:endParaRPr lang="pt-BR"/>
        </a:p>
      </dgm:t>
    </dgm:pt>
    <dgm:pt modelId="{9CFC28ED-8E5B-443D-BA07-2FF0D19F515A}" type="pres">
      <dgm:prSet presAssocID="{7B864550-6DFD-4311-9F7D-FAD7CDBFC2D3}" presName="linNode" presStyleCnt="0"/>
      <dgm:spPr/>
    </dgm:pt>
    <dgm:pt modelId="{B48C85A8-EB10-4B98-8BC2-642C2AAECEDF}" type="pres">
      <dgm:prSet presAssocID="{7B864550-6DFD-4311-9F7D-FAD7CDBFC2D3}" presName="parentText" presStyleLbl="node1" presStyleIdx="0" presStyleCnt="1">
        <dgm:presLayoutVars>
          <dgm:chMax val="1"/>
          <dgm:bulletEnabled val="1"/>
        </dgm:presLayoutVars>
      </dgm:prSet>
      <dgm:spPr/>
      <dgm:t>
        <a:bodyPr/>
        <a:lstStyle/>
        <a:p>
          <a:endParaRPr lang="pt-BR"/>
        </a:p>
      </dgm:t>
    </dgm:pt>
    <dgm:pt modelId="{6DA14DA7-A0DD-4F0B-8BD7-B7AE0B431F52}" type="pres">
      <dgm:prSet presAssocID="{7B864550-6DFD-4311-9F7D-FAD7CDBFC2D3}" presName="descendantText" presStyleLbl="alignAccFollowNode1" presStyleIdx="0" presStyleCnt="1">
        <dgm:presLayoutVars>
          <dgm:bulletEnabled val="1"/>
        </dgm:presLayoutVars>
      </dgm:prSet>
      <dgm:spPr/>
      <dgm:t>
        <a:bodyPr/>
        <a:lstStyle/>
        <a:p>
          <a:endParaRPr lang="pt-BR"/>
        </a:p>
      </dgm:t>
    </dgm:pt>
  </dgm:ptLst>
  <dgm:cxnLst>
    <dgm:cxn modelId="{113A0FCF-E514-4131-B350-CA501B252E1B}" srcId="{7B864550-6DFD-4311-9F7D-FAD7CDBFC2D3}" destId="{DF3BA015-22FD-421A-8D87-852C63BD88A3}" srcOrd="0" destOrd="0" parTransId="{DEF65FB1-B67D-4B5D-BE87-143702A9E516}" sibTransId="{1984A762-830F-4D4A-9049-E5A7F432089E}"/>
    <dgm:cxn modelId="{9978FDEB-6A92-45FD-B3B5-B20B6B3FA40F}" type="presOf" srcId="{DF3BA015-22FD-421A-8D87-852C63BD88A3}" destId="{6DA14DA7-A0DD-4F0B-8BD7-B7AE0B431F52}" srcOrd="0" destOrd="0" presId="urn:microsoft.com/office/officeart/2005/8/layout/vList5"/>
    <dgm:cxn modelId="{B61564FD-D70E-420D-AEC6-3E8B545944E9}" type="presOf" srcId="{7B864550-6DFD-4311-9F7D-FAD7CDBFC2D3}" destId="{B48C85A8-EB10-4B98-8BC2-642C2AAECEDF}" srcOrd="0" destOrd="0" presId="urn:microsoft.com/office/officeart/2005/8/layout/vList5"/>
    <dgm:cxn modelId="{45C835DA-0B14-464E-BA8E-97A6F418AA53}" srcId="{2FB9F206-0042-4A98-861D-6EBC66C57260}" destId="{7B864550-6DFD-4311-9F7D-FAD7CDBFC2D3}" srcOrd="0" destOrd="0" parTransId="{192CAB65-B4CF-4806-B60A-2326DD99D112}" sibTransId="{AA20D5EE-6BE3-4580-A31F-E3DEC67809B2}"/>
    <dgm:cxn modelId="{2DAA491D-E2A0-4BA7-B2EE-FD7616DD263A}" type="presOf" srcId="{2FB9F206-0042-4A98-861D-6EBC66C57260}" destId="{AD49677A-6E48-41B4-9487-9D30BC071137}" srcOrd="0" destOrd="0" presId="urn:microsoft.com/office/officeart/2005/8/layout/vList5"/>
    <dgm:cxn modelId="{19678F1F-2875-45FC-857D-755A7D06FEFE}" type="presParOf" srcId="{AD49677A-6E48-41B4-9487-9D30BC071137}" destId="{9CFC28ED-8E5B-443D-BA07-2FF0D19F515A}" srcOrd="0" destOrd="0" presId="urn:microsoft.com/office/officeart/2005/8/layout/vList5"/>
    <dgm:cxn modelId="{B7BF181A-B784-4B09-97F5-20D8D9B95733}" type="presParOf" srcId="{9CFC28ED-8E5B-443D-BA07-2FF0D19F515A}" destId="{B48C85A8-EB10-4B98-8BC2-642C2AAECEDF}" srcOrd="0" destOrd="0" presId="urn:microsoft.com/office/officeart/2005/8/layout/vList5"/>
    <dgm:cxn modelId="{7E15AA65-2296-4C42-B52B-BACCC5DC9EFC}" type="presParOf" srcId="{9CFC28ED-8E5B-443D-BA07-2FF0D19F515A}" destId="{6DA14DA7-A0DD-4F0B-8BD7-B7AE0B431F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BR"/>
        </a:p>
      </dgm:t>
    </dgm:pt>
    <dgm:pt modelId="{599C9757-306D-463B-BC39-2A1784670BAC}">
      <dgm:prSet/>
      <dgm:spPr/>
      <dgm:t>
        <a:bodyPr/>
        <a:lstStyle/>
        <a:p>
          <a:pPr rtl="0"/>
          <a:r>
            <a:rPr lang="pt-BR" smtClean="0"/>
            <a:t>Instrução While</a:t>
          </a:r>
          <a:endParaRPr lang="pt-BR"/>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A instrução </a:t>
          </a:r>
          <a:r>
            <a:rPr lang="pt-BR" dirty="0" err="1" smtClean="0"/>
            <a:t>while</a:t>
          </a:r>
          <a:r>
            <a:rPr lang="pt-BR" dirty="0" smtClean="0"/>
            <a:t> indica o início de um laço e recebe como parâmetro uma condição. Essa condição é chamada de condição de parada, pois quando ela for falsa, o laço é interrompido. A estrutura ou sintaxe da instrução </a:t>
          </a:r>
          <a:r>
            <a:rPr lang="pt-BR" dirty="0" err="1" smtClean="0"/>
            <a:t>while</a:t>
          </a:r>
          <a:r>
            <a:rPr lang="pt-BR" dirty="0" smtClean="0"/>
            <a:t> é a seguinte:</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C4614450-5C13-4E43-8F4F-13BFF9DC83D8}" type="presOf" srcId="{1E4D6E02-28CC-44F4-92E9-26E3EBCFD3A1}" destId="{F2AC5244-1DE6-427C-B829-17D52D24D909}" srcOrd="0" destOrd="0" presId="urn:microsoft.com/office/officeart/2005/8/layout/vList2"/>
    <dgm:cxn modelId="{60CCCDA8-88C3-4E63-A560-B982271E2736}" type="presOf" srcId="{93914C6C-0BC3-4AE3-9328-249C508C6D19}" destId="{2F503AA5-8F50-44B2-A65D-8F32C23C7D15}"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F3895A6D-703A-47A1-80DA-3387C42635C0}" type="presOf" srcId="{599C9757-306D-463B-BC39-2A1784670BAC}" destId="{3A38F635-C1C4-448C-BF3F-56770E8B2E02}" srcOrd="0" destOrd="0" presId="urn:microsoft.com/office/officeart/2005/8/layout/vList2"/>
    <dgm:cxn modelId="{6041ADFA-0D2E-416C-86AE-01A49BB2AE7B}" type="presParOf" srcId="{F2AC5244-1DE6-427C-B829-17D52D24D909}" destId="{3A38F635-C1C4-448C-BF3F-56770E8B2E02}" srcOrd="0" destOrd="0" presId="urn:microsoft.com/office/officeart/2005/8/layout/vList2"/>
    <dgm:cxn modelId="{3D4A2243-B124-4E3A-8985-BECC515C40C6}"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B050"/>
        </a:solidFill>
        <a:ln>
          <a:solidFill>
            <a:srgbClr val="00B050"/>
          </a:solidFill>
        </a:ln>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Se traduzirmos para o português a instrução </a:t>
          </a:r>
          <a:r>
            <a:rPr lang="pt-BR" dirty="0" err="1" smtClean="0"/>
            <a:t>while</a:t>
          </a:r>
          <a:r>
            <a:rPr lang="pt-BR" dirty="0" smtClean="0"/>
            <a:t> como enquanto, fica mais fácil entender o seu funcionamento. O código acima poderia ser lido da seguinte forma: “Enquanto a condição de parada for verdadeira, execute comando 1, comando 2 e comando 3.”</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60E931E5-138F-4637-B78A-76F356C00173}" type="presOf" srcId="{599C9757-306D-463B-BC39-2A1784670BAC}" destId="{3A38F635-C1C4-448C-BF3F-56770E8B2E02}" srcOrd="0" destOrd="0" presId="urn:microsoft.com/office/officeart/2005/8/layout/vList2"/>
    <dgm:cxn modelId="{850C7DC7-49E1-4964-8A65-074A139C958D}" type="presOf" srcId="{1E4D6E02-28CC-44F4-92E9-26E3EBCFD3A1}" destId="{F2AC5244-1DE6-427C-B829-17D52D24D909}"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C4FCE745-806C-4BA7-9824-FEC91C2FE8DC}" type="presOf" srcId="{93914C6C-0BC3-4AE3-9328-249C508C6D19}" destId="{2F503AA5-8F50-44B2-A65D-8F32C23C7D15}" srcOrd="0" destOrd="0" presId="urn:microsoft.com/office/officeart/2005/8/layout/vList2"/>
    <dgm:cxn modelId="{324950F9-7C20-437C-B0AE-76DC265D86A0}" type="presParOf" srcId="{F2AC5244-1DE6-427C-B829-17D52D24D909}" destId="{3A38F635-C1C4-448C-BF3F-56770E8B2E02}" srcOrd="0" destOrd="0" presId="urn:microsoft.com/office/officeart/2005/8/layout/vList2"/>
    <dgm:cxn modelId="{FB19E3D1-869C-4697-A285-2272D00AAB7A}"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pt-BR"/>
        </a:p>
      </dgm:t>
    </dgm:pt>
    <dgm:pt modelId="{599C9757-306D-463B-BC39-2A1784670BAC}">
      <dgm:prSet/>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Esse programa poderia ser implementado em C# de uma forma não prática. Veja os exemplos abaixo.</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44FCCD80-939C-4DA4-9B72-8C12FAA9F012}" type="presOf" srcId="{93914C6C-0BC3-4AE3-9328-249C508C6D19}" destId="{2F503AA5-8F50-44B2-A65D-8F32C23C7D15}" srcOrd="0" destOrd="0" presId="urn:microsoft.com/office/officeart/2005/8/layout/vList2"/>
    <dgm:cxn modelId="{87AAC251-DAC7-4529-BB7C-E34928C39185}" type="presOf" srcId="{599C9757-306D-463B-BC39-2A1784670BAC}" destId="{3A38F635-C1C4-448C-BF3F-56770E8B2E02}"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19AD960-396A-4A31-BEE9-E070899FA44E}" type="presOf" srcId="{1E4D6E02-28CC-44F4-92E9-26E3EBCFD3A1}" destId="{F2AC5244-1DE6-427C-B829-17D52D24D909}" srcOrd="0" destOrd="0" presId="urn:microsoft.com/office/officeart/2005/8/layout/vList2"/>
    <dgm:cxn modelId="{29045152-66A0-4CFA-9698-EF0FE2CB7858}" type="presParOf" srcId="{F2AC5244-1DE6-427C-B829-17D52D24D909}" destId="{3A38F635-C1C4-448C-BF3F-56770E8B2E02}" srcOrd="0" destOrd="0" presId="urn:microsoft.com/office/officeart/2005/8/layout/vList2"/>
    <dgm:cxn modelId="{9D36BF57-BC1C-462A-B24A-D71519DFC38C}"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pt-BR"/>
        </a:p>
      </dgm:t>
    </dgm:pt>
    <dgm:pt modelId="{599C9757-306D-463B-BC39-2A1784670BAC}">
      <dgm:prSet/>
      <dgm:spPr>
        <a:solidFill>
          <a:srgbClr val="0070C0"/>
        </a:solidFill>
        <a:ln>
          <a:solidFill>
            <a:srgbClr val="0070C0"/>
          </a:solidFill>
        </a:ln>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Contudo, utilizando a instrução </a:t>
          </a:r>
          <a:r>
            <a:rPr lang="pt-BR" dirty="0" err="1" smtClean="0"/>
            <a:t>while</a:t>
          </a:r>
          <a:r>
            <a:rPr lang="pt-BR" dirty="0" smtClean="0"/>
            <a:t> o código fica bem mais simples. Observe.</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2C4DC615-C267-4779-89B5-678410BE8035}" type="presOf" srcId="{1E4D6E02-28CC-44F4-92E9-26E3EBCFD3A1}" destId="{F2AC5244-1DE6-427C-B829-17D52D24D909}"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868012F4-7FF5-451F-A2AD-FA9D28263B0C}" type="presOf" srcId="{599C9757-306D-463B-BC39-2A1784670BAC}" destId="{3A38F635-C1C4-448C-BF3F-56770E8B2E02}" srcOrd="0" destOrd="0" presId="urn:microsoft.com/office/officeart/2005/8/layout/vList2"/>
    <dgm:cxn modelId="{A496A4BC-F337-4E7E-8D3C-C48D09A8CA39}" type="presOf" srcId="{93914C6C-0BC3-4AE3-9328-249C508C6D19}" destId="{2F503AA5-8F50-44B2-A65D-8F32C23C7D15}" srcOrd="0" destOrd="0" presId="urn:microsoft.com/office/officeart/2005/8/layout/vList2"/>
    <dgm:cxn modelId="{A623E13C-D984-4175-8A7D-FFF2D4D64AA0}" type="presParOf" srcId="{F2AC5244-1DE6-427C-B829-17D52D24D909}" destId="{3A38F635-C1C4-448C-BF3F-56770E8B2E02}" srcOrd="0" destOrd="0" presId="urn:microsoft.com/office/officeart/2005/8/layout/vList2"/>
    <dgm:cxn modelId="{03C6215E-0C5B-4426-8615-06CC905B5EEE}"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A instrução for é uma outra instrução de repetição e tem a mesma finalidade da instrução </a:t>
          </a:r>
          <a:r>
            <a:rPr lang="pt-BR" b="1" dirty="0" err="1" smtClean="0"/>
            <a:t>while</a:t>
          </a:r>
          <a:r>
            <a:rPr lang="pt-BR" dirty="0" smtClean="0"/>
            <a:t>. Na maioria dos casos, podemos resolver questões que envolvem repetições com </a:t>
          </a:r>
          <a:r>
            <a:rPr lang="pt-BR" b="1" dirty="0" err="1" smtClean="0"/>
            <a:t>while</a:t>
          </a:r>
          <a:r>
            <a:rPr lang="pt-BR" dirty="0" smtClean="0"/>
            <a:t> ou </a:t>
          </a:r>
          <a:r>
            <a:rPr lang="pt-BR" b="1" dirty="0" smtClean="0"/>
            <a:t>for</a:t>
          </a:r>
          <a:r>
            <a:rPr lang="pt-BR" dirty="0" smtClean="0"/>
            <a:t>. A diferença é que, geralmente, utilizamos a instrução for nos casos em que precisamos de um contador em nossa condição de parada. Para ficar mais claro, veja a estrutura ou sintaxe da instrução for: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dgm:presLayoutVars>
          <dgm:bulletEnabled val="1"/>
        </dgm:presLayoutVars>
      </dgm:prSet>
      <dgm:spPr/>
      <dgm:t>
        <a:bodyPr/>
        <a:lstStyle/>
        <a:p>
          <a:endParaRPr lang="pt-BR"/>
        </a:p>
      </dgm:t>
    </dgm:pt>
  </dgm:ptLst>
  <dgm:cxnLst>
    <dgm:cxn modelId="{C7318203-D505-452D-8219-ED518F0F895E}" type="presOf" srcId="{599C9757-306D-463B-BC39-2A1784670BAC}" destId="{49327C0A-7223-4CA8-AC0F-D335C666D6C8}" srcOrd="0" destOrd="0" presId="urn:microsoft.com/office/officeart/2005/8/layout/hList1"/>
    <dgm:cxn modelId="{A0F50313-1F9D-40BE-9B67-FAE1C42CC133}" type="presOf" srcId="{1E4D6E02-28CC-44F4-92E9-26E3EBCFD3A1}" destId="{998F561E-F56A-4E63-AC79-6D68E5FE188A}" srcOrd="0" destOrd="0" presId="urn:microsoft.com/office/officeart/2005/8/layout/hList1"/>
    <dgm:cxn modelId="{260AB384-5A1E-42BC-AF26-4C931D39E847}" type="presOf" srcId="{93914C6C-0BC3-4AE3-9328-249C508C6D19}" destId="{8067408B-E6D8-4648-92D2-8FAB9F697899}"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E9F22D4-2A7C-4D57-B07E-AA3FB31A243A}" type="presParOf" srcId="{998F561E-F56A-4E63-AC79-6D68E5FE188A}" destId="{53A4642B-CD2E-4AB4-8382-7C54D7F7AFD0}" srcOrd="0" destOrd="0" presId="urn:microsoft.com/office/officeart/2005/8/layout/hList1"/>
    <dgm:cxn modelId="{451B416A-D5CD-4932-BFAB-0E2FEDFBEECB}" type="presParOf" srcId="{53A4642B-CD2E-4AB4-8382-7C54D7F7AFD0}" destId="{49327C0A-7223-4CA8-AC0F-D335C666D6C8}" srcOrd="0" destOrd="0" presId="urn:microsoft.com/office/officeart/2005/8/layout/hList1"/>
    <dgm:cxn modelId="{90597D26-A920-46DC-BE7A-43D0F178BCA8}"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61F7EAA-4C6A-4A7F-BA70-8AC40691640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BR"/>
        </a:p>
      </dgm:t>
    </dgm:pt>
    <dgm:pt modelId="{98BE218D-1651-433E-B652-3BAA184B9616}">
      <dgm:prSet/>
      <dgm:spPr>
        <a:solidFill>
          <a:srgbClr val="00B050"/>
        </a:solidFill>
      </dgm:spPr>
      <dgm:t>
        <a:bodyPr/>
        <a:lstStyle/>
        <a:p>
          <a:pPr algn="l" rtl="0"/>
          <a:r>
            <a:rPr lang="pt-BR" baseline="0" dirty="0" smtClean="0"/>
            <a:t>No lugar da </a:t>
          </a:r>
          <a:r>
            <a:rPr lang="pt-BR" b="1" baseline="0" dirty="0" smtClean="0"/>
            <a:t>inicialização</a:t>
          </a:r>
          <a:r>
            <a:rPr lang="pt-BR" baseline="0" dirty="0" smtClean="0"/>
            <a:t>, devemos inserir os comandos que serão executados antes do início do laço. No lugar da </a:t>
          </a:r>
          <a:r>
            <a:rPr lang="pt-BR" b="1" baseline="0" dirty="0" smtClean="0"/>
            <a:t>atualização</a:t>
          </a:r>
          <a:r>
            <a:rPr lang="pt-BR" baseline="0" dirty="0" smtClean="0"/>
            <a:t>, devemos inserir os comandos que serão executadas ao final de cada iteração(repetição).</a:t>
          </a:r>
          <a:br>
            <a:rPr lang="pt-BR" baseline="0" dirty="0" smtClean="0"/>
          </a:br>
          <a:endParaRPr lang="pt-BR" dirty="0"/>
        </a:p>
      </dgm:t>
    </dgm:pt>
    <dgm:pt modelId="{E0A32647-C3B8-4615-B7CF-8FA05AFE7D8C}" type="parTrans" cxnId="{73B8CD83-A2EC-4056-9BD6-F53D6A6F1489}">
      <dgm:prSet/>
      <dgm:spPr/>
      <dgm:t>
        <a:bodyPr/>
        <a:lstStyle/>
        <a:p>
          <a:endParaRPr lang="pt-BR"/>
        </a:p>
      </dgm:t>
    </dgm:pt>
    <dgm:pt modelId="{FACDA8D1-F17A-428D-B287-A76A5785C551}" type="sibTrans" cxnId="{73B8CD83-A2EC-4056-9BD6-F53D6A6F1489}">
      <dgm:prSet/>
      <dgm:spPr/>
      <dgm:t>
        <a:bodyPr/>
        <a:lstStyle/>
        <a:p>
          <a:endParaRPr lang="pt-BR"/>
        </a:p>
      </dgm:t>
    </dgm:pt>
    <dgm:pt modelId="{A8E144C0-299E-43BA-8F82-4CFF6B92A4A8}" type="pres">
      <dgm:prSet presAssocID="{961F7EAA-4C6A-4A7F-BA70-8AC406916404}" presName="linear" presStyleCnt="0">
        <dgm:presLayoutVars>
          <dgm:animLvl val="lvl"/>
          <dgm:resizeHandles val="exact"/>
        </dgm:presLayoutVars>
      </dgm:prSet>
      <dgm:spPr/>
      <dgm:t>
        <a:bodyPr/>
        <a:lstStyle/>
        <a:p>
          <a:endParaRPr lang="pt-BR"/>
        </a:p>
      </dgm:t>
    </dgm:pt>
    <dgm:pt modelId="{ED286112-1C8A-4817-AD2A-0A2B93396517}" type="pres">
      <dgm:prSet presAssocID="{98BE218D-1651-433E-B652-3BAA184B9616}" presName="parentText" presStyleLbl="node1" presStyleIdx="0" presStyleCnt="1" custLinFactNeighborX="758" custLinFactNeighborY="-735">
        <dgm:presLayoutVars>
          <dgm:chMax val="0"/>
          <dgm:bulletEnabled val="1"/>
        </dgm:presLayoutVars>
      </dgm:prSet>
      <dgm:spPr/>
      <dgm:t>
        <a:bodyPr/>
        <a:lstStyle/>
        <a:p>
          <a:endParaRPr lang="pt-BR"/>
        </a:p>
      </dgm:t>
    </dgm:pt>
  </dgm:ptLst>
  <dgm:cxnLst>
    <dgm:cxn modelId="{BEF3899C-C795-408D-8FC3-7991471BBCAC}" type="presOf" srcId="{98BE218D-1651-433E-B652-3BAA184B9616}" destId="{ED286112-1C8A-4817-AD2A-0A2B93396517}" srcOrd="0" destOrd="0" presId="urn:microsoft.com/office/officeart/2005/8/layout/vList2"/>
    <dgm:cxn modelId="{D888A069-7787-4C01-9927-505A7745890F}" type="presOf" srcId="{961F7EAA-4C6A-4A7F-BA70-8AC406916404}" destId="{A8E144C0-299E-43BA-8F82-4CFF6B92A4A8}" srcOrd="0" destOrd="0" presId="urn:microsoft.com/office/officeart/2005/8/layout/vList2"/>
    <dgm:cxn modelId="{73B8CD83-A2EC-4056-9BD6-F53D6A6F1489}" srcId="{961F7EAA-4C6A-4A7F-BA70-8AC406916404}" destId="{98BE218D-1651-433E-B652-3BAA184B9616}" srcOrd="0" destOrd="0" parTransId="{E0A32647-C3B8-4615-B7CF-8FA05AFE7D8C}" sibTransId="{FACDA8D1-F17A-428D-B287-A76A5785C551}"/>
    <dgm:cxn modelId="{EF17F69E-0266-4E9A-9AA4-C7D29438480A}" type="presParOf" srcId="{A8E144C0-299E-43BA-8F82-4CFF6B92A4A8}" destId="{ED286112-1C8A-4817-AD2A-0A2B9339651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08F6D35-AAAF-4B76-B03F-EDC816FD37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53762A4-7742-490E-A65C-C4A366ACD36D}">
      <dgm:prSet/>
      <dgm:spPr>
        <a:solidFill>
          <a:srgbClr val="FF0000"/>
        </a:solidFill>
        <a:ln>
          <a:solidFill>
            <a:srgbClr val="FF0000"/>
          </a:solidFill>
        </a:ln>
      </dgm:spPr>
      <dgm:t>
        <a:bodyPr/>
        <a:lstStyle/>
        <a:p>
          <a:pPr rtl="0"/>
          <a:r>
            <a:rPr lang="pt-BR" dirty="0" smtClean="0"/>
            <a:t>Importante</a:t>
          </a:r>
          <a:endParaRPr lang="pt-BR" dirty="0"/>
        </a:p>
      </dgm:t>
    </dgm:pt>
    <dgm:pt modelId="{62AC6DB8-D7F1-48CC-9192-8960BAC31B2E}" type="parTrans" cxnId="{A9CAF779-DDC1-4E26-98F8-306989198412}">
      <dgm:prSet/>
      <dgm:spPr/>
      <dgm:t>
        <a:bodyPr/>
        <a:lstStyle/>
        <a:p>
          <a:endParaRPr lang="pt-BR"/>
        </a:p>
      </dgm:t>
    </dgm:pt>
    <dgm:pt modelId="{F0C822BA-616D-44E1-86F5-EDC760A37838}" type="sibTrans" cxnId="{A9CAF779-DDC1-4E26-98F8-306989198412}">
      <dgm:prSet/>
      <dgm:spPr/>
      <dgm:t>
        <a:bodyPr/>
        <a:lstStyle/>
        <a:p>
          <a:endParaRPr lang="pt-BR"/>
        </a:p>
      </dgm:t>
    </dgm:pt>
    <dgm:pt modelId="{0950A961-F741-46B2-A20C-937EC31436AE}">
      <dgm:prSet/>
      <dgm:spPr/>
      <dgm:t>
        <a:bodyPr/>
        <a:lstStyle/>
        <a:p>
          <a:pPr algn="just" rtl="0"/>
          <a:r>
            <a:rPr lang="pt-BR" dirty="0" smtClean="0"/>
            <a:t>O termo iteração é utilizado quando nos referimos à repetição de uma ou mais ações. Portanto, quando dizemos que “algo deve ser executado a cada iteração de um laço” estamos querendo dizer que “a cada rodada desse laço algo deve ser executado”.</a:t>
          </a:r>
          <a:endParaRPr lang="pt-BR" dirty="0"/>
        </a:p>
      </dgm:t>
    </dgm:pt>
    <dgm:pt modelId="{ED0A778F-2367-4928-9094-E1F02E33F85D}" type="parTrans" cxnId="{7802ECA1-327F-4089-AC3D-B5BB52B6D45B}">
      <dgm:prSet/>
      <dgm:spPr/>
      <dgm:t>
        <a:bodyPr/>
        <a:lstStyle/>
        <a:p>
          <a:endParaRPr lang="pt-BR"/>
        </a:p>
      </dgm:t>
    </dgm:pt>
    <dgm:pt modelId="{71FE5B40-9E31-4CBC-BF30-770D70C1AE32}" type="sibTrans" cxnId="{7802ECA1-327F-4089-AC3D-B5BB52B6D45B}">
      <dgm:prSet/>
      <dgm:spPr/>
      <dgm:t>
        <a:bodyPr/>
        <a:lstStyle/>
        <a:p>
          <a:endParaRPr lang="pt-BR"/>
        </a:p>
      </dgm:t>
    </dgm:pt>
    <dgm:pt modelId="{0D445392-0C15-44B1-BCD0-5BA28C074691}" type="pres">
      <dgm:prSet presAssocID="{008F6D35-AAAF-4B76-B03F-EDC816FD37B1}" presName="linear" presStyleCnt="0">
        <dgm:presLayoutVars>
          <dgm:animLvl val="lvl"/>
          <dgm:resizeHandles val="exact"/>
        </dgm:presLayoutVars>
      </dgm:prSet>
      <dgm:spPr/>
      <dgm:t>
        <a:bodyPr/>
        <a:lstStyle/>
        <a:p>
          <a:endParaRPr lang="pt-BR"/>
        </a:p>
      </dgm:t>
    </dgm:pt>
    <dgm:pt modelId="{FEDB08E6-778C-429A-8E3C-623ACC4FB33E}" type="pres">
      <dgm:prSet presAssocID="{D53762A4-7742-490E-A65C-C4A366ACD36D}" presName="parentText" presStyleLbl="node1" presStyleIdx="0" presStyleCnt="1">
        <dgm:presLayoutVars>
          <dgm:chMax val="0"/>
          <dgm:bulletEnabled val="1"/>
        </dgm:presLayoutVars>
      </dgm:prSet>
      <dgm:spPr/>
      <dgm:t>
        <a:bodyPr/>
        <a:lstStyle/>
        <a:p>
          <a:endParaRPr lang="pt-BR"/>
        </a:p>
      </dgm:t>
    </dgm:pt>
    <dgm:pt modelId="{5250C1F8-B06B-465F-9398-4501A5B43D01}" type="pres">
      <dgm:prSet presAssocID="{D53762A4-7742-490E-A65C-C4A366ACD36D}" presName="childText" presStyleLbl="revTx" presStyleIdx="0" presStyleCnt="1">
        <dgm:presLayoutVars>
          <dgm:bulletEnabled val="1"/>
        </dgm:presLayoutVars>
      </dgm:prSet>
      <dgm:spPr/>
      <dgm:t>
        <a:bodyPr/>
        <a:lstStyle/>
        <a:p>
          <a:endParaRPr lang="pt-BR"/>
        </a:p>
      </dgm:t>
    </dgm:pt>
  </dgm:ptLst>
  <dgm:cxnLst>
    <dgm:cxn modelId="{4DFE09D5-A58B-44A8-87B6-D8B266322783}" type="presOf" srcId="{D53762A4-7742-490E-A65C-C4A366ACD36D}" destId="{FEDB08E6-778C-429A-8E3C-623ACC4FB33E}" srcOrd="0" destOrd="0" presId="urn:microsoft.com/office/officeart/2005/8/layout/vList2"/>
    <dgm:cxn modelId="{A9CAF779-DDC1-4E26-98F8-306989198412}" srcId="{008F6D35-AAAF-4B76-B03F-EDC816FD37B1}" destId="{D53762A4-7742-490E-A65C-C4A366ACD36D}" srcOrd="0" destOrd="0" parTransId="{62AC6DB8-D7F1-48CC-9192-8960BAC31B2E}" sibTransId="{F0C822BA-616D-44E1-86F5-EDC760A37838}"/>
    <dgm:cxn modelId="{7802ECA1-327F-4089-AC3D-B5BB52B6D45B}" srcId="{D53762A4-7742-490E-A65C-C4A366ACD36D}" destId="{0950A961-F741-46B2-A20C-937EC31436AE}" srcOrd="0" destOrd="0" parTransId="{ED0A778F-2367-4928-9094-E1F02E33F85D}" sibTransId="{71FE5B40-9E31-4CBC-BF30-770D70C1AE32}"/>
    <dgm:cxn modelId="{18E22FA0-FA24-456A-A31C-3680A086A87B}" type="presOf" srcId="{0950A961-F741-46B2-A20C-937EC31436AE}" destId="{5250C1F8-B06B-465F-9398-4501A5B43D01}" srcOrd="0" destOrd="0" presId="urn:microsoft.com/office/officeart/2005/8/layout/vList2"/>
    <dgm:cxn modelId="{27262BF4-6476-4C52-9954-D453CBADCCA1}" type="presOf" srcId="{008F6D35-AAAF-4B76-B03F-EDC816FD37B1}" destId="{0D445392-0C15-44B1-BCD0-5BA28C074691}" srcOrd="0" destOrd="0" presId="urn:microsoft.com/office/officeart/2005/8/layout/vList2"/>
    <dgm:cxn modelId="{CC71114F-C3A2-4346-9410-EB68015C2FD4}" type="presParOf" srcId="{0D445392-0C15-44B1-BCD0-5BA28C074691}" destId="{FEDB08E6-778C-429A-8E3C-623ACC4FB33E}" srcOrd="0" destOrd="0" presId="urn:microsoft.com/office/officeart/2005/8/layout/vList2"/>
    <dgm:cxn modelId="{97B30E6A-9785-4FC8-97FE-53DA0D6F9DEF}" type="presParOf" srcId="{0D445392-0C15-44B1-BCD0-5BA28C074691}" destId="{5250C1F8-B06B-465F-9398-4501A5B43D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2060"/>
        </a:solidFill>
        <a:ln>
          <a:solidFill>
            <a:srgbClr val="002060"/>
          </a:solidFill>
        </a:ln>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bg1">
            <a:lumMod val="85000"/>
            <a:alpha val="90000"/>
          </a:schemeClr>
        </a:solidFill>
      </dgm:spPr>
      <dgm:t>
        <a:bodyPr/>
        <a:lstStyle/>
        <a:p>
          <a:pPr algn="just" rtl="0"/>
          <a:r>
            <a:rPr lang="pt-BR" dirty="0" smtClean="0"/>
            <a:t>Considere o seguinte trecho de código que utiliza a instrução de repetição </a:t>
          </a:r>
          <a:r>
            <a:rPr lang="pt-BR" dirty="0" err="1" smtClean="0"/>
            <a:t>while</a:t>
          </a:r>
          <a:r>
            <a:rPr lang="pt-BR" dirty="0" smtClean="0"/>
            <a:t>.</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9A093D6D-CE09-4C30-B021-8A85377FBB96}" type="presOf" srcId="{1E4D6E02-28CC-44F4-92E9-26E3EBCFD3A1}" destId="{998F561E-F56A-4E63-AC79-6D68E5FE188A}" srcOrd="0" destOrd="0" presId="urn:microsoft.com/office/officeart/2005/8/layout/hList1"/>
    <dgm:cxn modelId="{6F09E798-7C36-4AE4-99AE-EA495B5681D1}" type="presOf" srcId="{599C9757-306D-463B-BC39-2A1784670BAC}" destId="{49327C0A-7223-4CA8-AC0F-D335C666D6C8}"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DFD257B7-8BF6-4292-B0D3-D4E9F7E3FE54}" type="presOf" srcId="{93914C6C-0BC3-4AE3-9328-249C508C6D19}" destId="{8067408B-E6D8-4648-92D2-8FAB9F697899}" srcOrd="0" destOrd="0" presId="urn:microsoft.com/office/officeart/2005/8/layout/hList1"/>
    <dgm:cxn modelId="{96D99311-9565-4F40-A264-FEB813D6391D}" srcId="{1E4D6E02-28CC-44F4-92E9-26E3EBCFD3A1}" destId="{599C9757-306D-463B-BC39-2A1784670BAC}" srcOrd="0" destOrd="0" parTransId="{36C51C23-B952-4121-B514-FAAA59D1E6B7}" sibTransId="{9E2834DB-DEA1-4F38-AABE-91C87CB047A7}"/>
    <dgm:cxn modelId="{C04BE02A-A751-4125-956C-8FF26A0965E3}" type="presParOf" srcId="{998F561E-F56A-4E63-AC79-6D68E5FE188A}" destId="{53A4642B-CD2E-4AB4-8382-7C54D7F7AFD0}" srcOrd="0" destOrd="0" presId="urn:microsoft.com/office/officeart/2005/8/layout/hList1"/>
    <dgm:cxn modelId="{3DC2FDB8-EB85-4491-ABCE-CDE1A398198E}" type="presParOf" srcId="{53A4642B-CD2E-4AB4-8382-7C54D7F7AFD0}" destId="{49327C0A-7223-4CA8-AC0F-D335C666D6C8}" srcOrd="0" destOrd="0" presId="urn:microsoft.com/office/officeart/2005/8/layout/hList1"/>
    <dgm:cxn modelId="{0FAB4D01-24D5-4355-A4D5-C8EE03BCA3CE}"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8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daremos continuidade a linguagem de programação C#, mostraremos instruções que permitem controlar o fluxo de um programa. Essas instruções aumentam a “inteligência” do código. Basicamente, as linguagens de programação oferecem dois tipos de instruções para controlar o fluxo de execução dos programas: instruções de </a:t>
          </a:r>
          <a:r>
            <a:rPr lang="pt-BR" b="1" dirty="0" smtClean="0"/>
            <a:t>decisão</a:t>
          </a:r>
          <a:r>
            <a:rPr lang="pt-BR" dirty="0" smtClean="0"/>
            <a:t> e de </a:t>
          </a:r>
          <a:r>
            <a:rPr lang="pt-BR" b="1" dirty="0" smtClean="0"/>
            <a:t>repetição</a:t>
          </a:r>
          <a:r>
            <a:rPr lang="pt-BR" dirty="0" smtClean="0"/>
            <a:t>.</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3DDD9F9D-4A5E-490C-ACEE-BF532BD3135F}" type="presOf" srcId="{4279BD0B-92F5-4DCD-8142-867BAC7DD8A7}" destId="{78E396B0-DFDF-4152-BA72-FDB927E4FD99}" srcOrd="0" destOrd="0" presId="urn:microsoft.com/office/officeart/2005/8/layout/list1"/>
    <dgm:cxn modelId="{078267CC-7BD3-498D-828A-A88F5E8FE956}" type="presOf" srcId="{7F76405E-50CD-44A3-844F-5927315075A6}" destId="{F4332DEC-168A-419B-A32D-A51C6ECDF297}" srcOrd="1"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accent3">
            <a:lumMod val="75000"/>
          </a:schemeClr>
        </a:solidFill>
        <a:ln>
          <a:solidFill>
            <a:schemeClr val="accent3"/>
          </a:solidFill>
        </a:ln>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algn="just" rtl="0"/>
          <a:r>
            <a:rPr lang="pt-BR" dirty="0" smtClean="0"/>
            <a:t>Podemos reescrever esse código com a instrução de repetição for.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97725579-9D37-49BF-BE73-D73AF946557A}" type="presOf" srcId="{599C9757-306D-463B-BC39-2A1784670BAC}" destId="{49327C0A-7223-4CA8-AC0F-D335C666D6C8}" srcOrd="0" destOrd="0" presId="urn:microsoft.com/office/officeart/2005/8/layout/hList1"/>
    <dgm:cxn modelId="{5FA57B56-DFAD-4283-B9A9-4FEC52F4E064}" type="presOf" srcId="{1E4D6E02-28CC-44F4-92E9-26E3EBCFD3A1}" destId="{998F561E-F56A-4E63-AC79-6D68E5FE188A}" srcOrd="0" destOrd="0" presId="urn:microsoft.com/office/officeart/2005/8/layout/hList1"/>
    <dgm:cxn modelId="{F5E06C67-65C2-4742-98DA-E6CC922EAABE}" type="presOf" srcId="{93914C6C-0BC3-4AE3-9328-249C508C6D19}" destId="{8067408B-E6D8-4648-92D2-8FAB9F697899}"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E21125E2-3419-4AED-99AA-E1B9D2F00312}" type="presParOf" srcId="{998F561E-F56A-4E63-AC79-6D68E5FE188A}" destId="{53A4642B-CD2E-4AB4-8382-7C54D7F7AFD0}" srcOrd="0" destOrd="0" presId="urn:microsoft.com/office/officeart/2005/8/layout/hList1"/>
    <dgm:cxn modelId="{AECACD38-8F2C-44A2-91C4-8B29F9C7306E}" type="presParOf" srcId="{53A4642B-CD2E-4AB4-8382-7C54D7F7AFD0}" destId="{49327C0A-7223-4CA8-AC0F-D335C666D6C8}" srcOrd="0" destOrd="0" presId="urn:microsoft.com/office/officeart/2005/8/layout/hList1"/>
    <dgm:cxn modelId="{15C21BA6-836A-41BB-A3F3-9E102F1F7E25}"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B050"/>
        </a:solidFill>
        <a:ln>
          <a:solidFill>
            <a:srgbClr val="00B050"/>
          </a:solidFill>
        </a:ln>
      </dgm:spPr>
      <dgm:t>
        <a:bodyPr/>
        <a:lstStyle/>
        <a:p>
          <a:pPr rtl="0"/>
          <a:r>
            <a:rPr lang="pt-BR" b="1" dirty="0" smtClean="0"/>
            <a:t>Você sabia?</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algn="just" rtl="0"/>
          <a:r>
            <a:rPr lang="pt-BR" dirty="0" smtClean="0"/>
            <a:t>Vimos que a instrução for possui 3 argumentos: </a:t>
          </a:r>
          <a:r>
            <a:rPr lang="pt-BR" b="1" dirty="0" smtClean="0"/>
            <a:t>inicialização</a:t>
          </a:r>
          <a:r>
            <a:rPr lang="pt-BR" dirty="0" smtClean="0"/>
            <a:t>, </a:t>
          </a:r>
          <a:r>
            <a:rPr lang="pt-BR" b="1" dirty="0" smtClean="0"/>
            <a:t>condição</a:t>
          </a:r>
          <a:r>
            <a:rPr lang="pt-BR" dirty="0" smtClean="0"/>
            <a:t> e </a:t>
          </a:r>
          <a:r>
            <a:rPr lang="pt-BR" b="1" dirty="0" smtClean="0"/>
            <a:t>atualização</a:t>
          </a:r>
          <a:r>
            <a:rPr lang="pt-BR" dirty="0" smtClean="0"/>
            <a:t>. Esses argumentos podem ser mais complexos do que os utilizados anteriormente. Podemos declarar e/ou inicializar diversas variáveis na inicialização. Podemos definir condições mais sofisticadas com uso dos operadores lógicos. Podemos atualizar o valor de diversas variáveis na atualização. Veja um exemplo.</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custLinFactNeighborX="-570" custLinFactNeighborY="-3528">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2381127B-D8EA-4466-A38A-F3B564A96C82}" type="presOf" srcId="{1E4D6E02-28CC-44F4-92E9-26E3EBCFD3A1}" destId="{998F561E-F56A-4E63-AC79-6D68E5FE188A}"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F9583426-5B09-4046-89F5-642AE17AAEC4}" type="presOf" srcId="{599C9757-306D-463B-BC39-2A1784670BAC}" destId="{49327C0A-7223-4CA8-AC0F-D335C666D6C8}" srcOrd="0" destOrd="0" presId="urn:microsoft.com/office/officeart/2005/8/layout/hList1"/>
    <dgm:cxn modelId="{B8566E47-0553-4749-9F97-417888835006}" type="presOf" srcId="{93914C6C-0BC3-4AE3-9328-249C508C6D19}" destId="{8067408B-E6D8-4648-92D2-8FAB9F697899}" srcOrd="0" destOrd="0" presId="urn:microsoft.com/office/officeart/2005/8/layout/hList1"/>
    <dgm:cxn modelId="{B857F475-EE63-440D-984F-78FBCBD5DA25}" type="presParOf" srcId="{998F561E-F56A-4E63-AC79-6D68E5FE188A}" destId="{53A4642B-CD2E-4AB4-8382-7C54D7F7AFD0}" srcOrd="0" destOrd="0" presId="urn:microsoft.com/office/officeart/2005/8/layout/hList1"/>
    <dgm:cxn modelId="{9D0E004B-9FB2-4F9B-9424-6BF7DCAF3BA8}" type="presParOf" srcId="{53A4642B-CD2E-4AB4-8382-7C54D7F7AFD0}" destId="{49327C0A-7223-4CA8-AC0F-D335C666D6C8}" srcOrd="0" destOrd="0" presId="urn:microsoft.com/office/officeart/2005/8/layout/hList1"/>
    <dgm:cxn modelId="{28ABA9B1-2F33-4905-9E49-400DC6E4C498}"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accent5">
            <a:lumMod val="75000"/>
          </a:schemeClr>
        </a:solidFill>
        <a:ln>
          <a:solidFill>
            <a:schemeClr val="accent5"/>
          </a:solidFill>
        </a:ln>
      </dgm:spPr>
      <dgm:t>
        <a:bodyPr/>
        <a:lstStyle/>
        <a:p>
          <a:pPr rtl="0"/>
          <a:r>
            <a:rPr lang="pt-BR" b="1" dirty="0" smtClean="0"/>
            <a:t>Você sabia?</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dirty="0" smtClean="0"/>
            <a:t> Os três argumentos da instrução for (inicialização, condição e atualização) são opcionais. Consequentemente, o seguinte código é válido apesar de ser estranho no primeiro momento. (O segundo argumento do for, a condição, possui o valor padrão </a:t>
          </a:r>
          <a:r>
            <a:rPr lang="pt-BR" b="1" dirty="0" err="1" smtClean="0"/>
            <a:t>true</a:t>
          </a:r>
          <a:r>
            <a:rPr lang="pt-BR" dirty="0" smtClean="0"/>
            <a:t>.)</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custLinFactNeighborX="-570" custLinFactNeighborY="-3528">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2B7F299C-0C81-437A-91FF-6BBEFBDCF7F1}" type="presOf" srcId="{93914C6C-0BC3-4AE3-9328-249C508C6D19}" destId="{8067408B-E6D8-4648-92D2-8FAB9F697899}" srcOrd="0" destOrd="0" presId="urn:microsoft.com/office/officeart/2005/8/layout/hList1"/>
    <dgm:cxn modelId="{9BAEA335-088E-4E05-A610-B09C2E5CE52F}" type="presOf" srcId="{1E4D6E02-28CC-44F4-92E9-26E3EBCFD3A1}" destId="{998F561E-F56A-4E63-AC79-6D68E5FE188A}" srcOrd="0" destOrd="0" presId="urn:microsoft.com/office/officeart/2005/8/layout/hList1"/>
    <dgm:cxn modelId="{8BBE8F36-43CE-4D65-9993-DB9E2B3A76AD}" type="presOf" srcId="{599C9757-306D-463B-BC39-2A1784670BAC}" destId="{49327C0A-7223-4CA8-AC0F-D335C666D6C8}"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44AEAD8E-62C0-42E4-BCE8-DE210D2D038C}" type="presParOf" srcId="{998F561E-F56A-4E63-AC79-6D68E5FE188A}" destId="{53A4642B-CD2E-4AB4-8382-7C54D7F7AFD0}" srcOrd="0" destOrd="0" presId="urn:microsoft.com/office/officeart/2005/8/layout/hList1"/>
    <dgm:cxn modelId="{72F753C2-CA65-4B0A-AA37-49656BC8CE67}" type="presParOf" srcId="{53A4642B-CD2E-4AB4-8382-7C54D7F7AFD0}" destId="{49327C0A-7223-4CA8-AC0F-D335C666D6C8}" srcOrd="0" destOrd="0" presId="urn:microsoft.com/office/officeart/2005/8/layout/hList1"/>
    <dgm:cxn modelId="{F4E44909-16A5-4982-B8B3-FB726C84A830}"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Sabendo que o segundo argumento do for, a condição, possui o valor padrão </a:t>
          </a:r>
          <a:r>
            <a:rPr lang="pt-BR" b="1" dirty="0" err="1" smtClean="0"/>
            <a:t>true</a:t>
          </a:r>
          <a:r>
            <a:rPr lang="pt-BR" dirty="0" smtClean="0"/>
            <a:t>. Como podemos parar o laço do exemplo a seguir?</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DCCDE815-9661-42A0-BF41-E2A42C344766}" type="presOf" srcId="{4275232B-7455-4F10-AE58-E47136142790}" destId="{52D496A4-AA7C-4AB3-815D-B840E77E4A34}" srcOrd="0" destOrd="0" presId="urn:microsoft.com/office/officeart/2005/8/layout/hList1"/>
    <dgm:cxn modelId="{2BB6750C-1C05-4BB9-8916-C084AE22FC8C}" type="presOf" srcId="{32290756-A711-43BC-A08D-916DED16EFC9}" destId="{6EBC2652-20EB-40D6-AB17-404138CDA6D0}" srcOrd="0" destOrd="0" presId="urn:microsoft.com/office/officeart/2005/8/layout/hList1"/>
    <dgm:cxn modelId="{28EEA124-298B-44E5-AA20-A0E55C56913C}" type="presOf" srcId="{2282E7AB-E22C-4B00-970C-52DB919CAB9D}" destId="{512A7BB3-C3C1-428C-BF99-F2A7DF689F83}" srcOrd="0" destOrd="0" presId="urn:microsoft.com/office/officeart/2005/8/layout/hList1"/>
    <dgm:cxn modelId="{22E07F30-46D5-4D3A-BC5B-21D418942ABE}" type="presParOf" srcId="{52D496A4-AA7C-4AB3-815D-B840E77E4A34}" destId="{843B4BDD-B1A3-4D32-8000-A56D54FBB1A1}" srcOrd="0" destOrd="0" presId="urn:microsoft.com/office/officeart/2005/8/layout/hList1"/>
    <dgm:cxn modelId="{E347F90B-377D-4E66-8314-5F514543D850}" type="presParOf" srcId="{843B4BDD-B1A3-4D32-8000-A56D54FBB1A1}" destId="{512A7BB3-C3C1-428C-BF99-F2A7DF689F83}" srcOrd="0" destOrd="0" presId="urn:microsoft.com/office/officeart/2005/8/layout/hList1"/>
    <dgm:cxn modelId="{DA560FBE-9D1D-49A8-B73F-8AF25C524328}"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E4D6E02-28CC-44F4-92E9-26E3EBCFD3A1}"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pt-BR"/>
        </a:p>
      </dgm:t>
    </dgm:pt>
    <dgm:pt modelId="{599C9757-306D-463B-BC39-2A1784670BAC}">
      <dgm:prSet/>
      <dgm:spPr/>
      <dgm:t>
        <a:bodyPr/>
        <a:lstStyle/>
        <a:p>
          <a:pPr rtl="0"/>
          <a:r>
            <a:rPr lang="pt-BR" b="1" dirty="0" smtClean="0"/>
            <a:t>Instruções de Repetição Encadeadas</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Considere o programa de computador que gera os ingressos das apresentações de um determinado teatro. Esse teatro foi dividido em 4 setores com 200 cadeiras cada. Os ingressos devem conter o número do setor e o número da cadeira. Podemos utilizar laços encadeados para implementar esse programa.</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4EE7D6C3-F223-4782-AEFD-132B378C0679}" type="pres">
      <dgm:prSet presAssocID="{1E4D6E02-28CC-44F4-92E9-26E3EBCFD3A1}" presName="Name0" presStyleCnt="0">
        <dgm:presLayoutVars>
          <dgm:dir/>
          <dgm:animLvl val="lvl"/>
          <dgm:resizeHandles/>
        </dgm:presLayoutVars>
      </dgm:prSet>
      <dgm:spPr/>
      <dgm:t>
        <a:bodyPr/>
        <a:lstStyle/>
        <a:p>
          <a:endParaRPr lang="pt-BR"/>
        </a:p>
      </dgm:t>
    </dgm:pt>
    <dgm:pt modelId="{26603DDF-03CA-4B78-BDF5-B8A5E5A255B6}" type="pres">
      <dgm:prSet presAssocID="{599C9757-306D-463B-BC39-2A1784670BAC}" presName="linNode" presStyleCnt="0"/>
      <dgm:spPr/>
    </dgm:pt>
    <dgm:pt modelId="{94BFEA1B-0AEB-401D-9D46-1A0A7CEB9717}" type="pres">
      <dgm:prSet presAssocID="{599C9757-306D-463B-BC39-2A1784670BAC}" presName="parentShp" presStyleLbl="node1" presStyleIdx="0" presStyleCnt="1">
        <dgm:presLayoutVars>
          <dgm:bulletEnabled val="1"/>
        </dgm:presLayoutVars>
      </dgm:prSet>
      <dgm:spPr/>
      <dgm:t>
        <a:bodyPr/>
        <a:lstStyle/>
        <a:p>
          <a:endParaRPr lang="pt-BR"/>
        </a:p>
      </dgm:t>
    </dgm:pt>
    <dgm:pt modelId="{DFBE32EA-D68D-436C-B2C9-8756FA273B04}" type="pres">
      <dgm:prSet presAssocID="{599C9757-306D-463B-BC39-2A1784670BAC}" presName="childShp" presStyleLbl="bgAccFollowNode1" presStyleIdx="0" presStyleCnt="1">
        <dgm:presLayoutVars>
          <dgm:bulletEnabled val="1"/>
        </dgm:presLayoutVars>
      </dgm:prSet>
      <dgm:spPr/>
      <dgm:t>
        <a:bodyPr/>
        <a:lstStyle/>
        <a:p>
          <a:endParaRPr lang="pt-BR"/>
        </a:p>
      </dgm:t>
    </dgm:pt>
  </dgm:ptLst>
  <dgm:cxnLst>
    <dgm:cxn modelId="{9BE8B85F-8945-4464-A5CC-72A54ECBAB21}" type="presOf" srcId="{599C9757-306D-463B-BC39-2A1784670BAC}" destId="{94BFEA1B-0AEB-401D-9D46-1A0A7CEB9717}" srcOrd="0" destOrd="0" presId="urn:microsoft.com/office/officeart/2005/8/layout/vList6"/>
    <dgm:cxn modelId="{C60AB591-53F8-4520-B5B6-6435F17CDB85}" type="presOf" srcId="{93914C6C-0BC3-4AE3-9328-249C508C6D19}" destId="{DFBE32EA-D68D-436C-B2C9-8756FA273B04}" srcOrd="0" destOrd="0" presId="urn:microsoft.com/office/officeart/2005/8/layout/vList6"/>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A97BDE9-8B0A-433B-9A52-61A99CB98F6B}" type="presOf" srcId="{1E4D6E02-28CC-44F4-92E9-26E3EBCFD3A1}" destId="{4EE7D6C3-F223-4782-AEFD-132B378C0679}" srcOrd="0" destOrd="0" presId="urn:microsoft.com/office/officeart/2005/8/layout/vList6"/>
    <dgm:cxn modelId="{CEF21680-CB8F-4801-8B9C-4CA9B0F4BD01}" type="presParOf" srcId="{4EE7D6C3-F223-4782-AEFD-132B378C0679}" destId="{26603DDF-03CA-4B78-BDF5-B8A5E5A255B6}" srcOrd="0" destOrd="0" presId="urn:microsoft.com/office/officeart/2005/8/layout/vList6"/>
    <dgm:cxn modelId="{281B0733-B535-42CF-8CA8-0DD5C7E10C58}" type="presParOf" srcId="{26603DDF-03CA-4B78-BDF5-B8A5E5A255B6}" destId="{94BFEA1B-0AEB-401D-9D46-1A0A7CEB9717}" srcOrd="0" destOrd="0" presId="urn:microsoft.com/office/officeart/2005/8/layout/vList6"/>
    <dgm:cxn modelId="{3F866341-61D9-41B0-B742-379DE0A521D4}" type="presParOf" srcId="{26603DDF-03CA-4B78-BDF5-B8A5E5A255B6}" destId="{DFBE32EA-D68D-436C-B2C9-8756FA273B0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E4D6E02-28CC-44F4-92E9-26E3EBCFD3A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bg1"/>
        </a:solidFill>
      </dgm:spPr>
      <dgm:t>
        <a:bodyPr/>
        <a:lstStyle/>
        <a:p>
          <a:pPr rtl="0"/>
          <a:r>
            <a:rPr lang="pt-BR" b="0" dirty="0" smtClean="0">
              <a:solidFill>
                <a:schemeClr val="tx1"/>
              </a:solidFill>
            </a:rPr>
            <a:t>Instruções de Repetição Encadeadas</a:t>
          </a:r>
          <a:endParaRPr lang="pt-BR" b="0" dirty="0">
            <a:solidFill>
              <a:schemeClr val="tx1"/>
            </a:solidFill>
          </a:endParaRPr>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rgbClr val="00B050"/>
        </a:solidFill>
      </dgm:spPr>
      <dgm:t>
        <a:bodyPr/>
        <a:lstStyle/>
        <a:p>
          <a:pPr algn="just" rtl="0"/>
          <a:r>
            <a:rPr lang="pt-BR" dirty="0" smtClean="0"/>
            <a:t>No exemplo acima, para cada iteração do laço externo, há 200 iterações do laço interno. Portanto, o corpo do laço interno executa 800 vezes. Esse valor é exatamente a quantidade de ingressos. Além de encadear </a:t>
          </a:r>
          <a:r>
            <a:rPr lang="pt-BR" dirty="0" err="1" smtClean="0"/>
            <a:t>fors</a:t>
          </a:r>
          <a:r>
            <a:rPr lang="pt-BR" dirty="0" smtClean="0"/>
            <a:t>, podemos encadear </a:t>
          </a:r>
          <a:r>
            <a:rPr lang="pt-BR" dirty="0" err="1" smtClean="0"/>
            <a:t>whiles</a:t>
          </a:r>
          <a:r>
            <a:rPr lang="pt-BR" dirty="0" smtClean="0"/>
            <a:t>. Veja algumas variações do exemplo anterior.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02125D50-0139-4CF8-85CC-CBEA850F0D03}" type="pres">
      <dgm:prSet presAssocID="{1E4D6E02-28CC-44F4-92E9-26E3EBCFD3A1}" presName="theList" presStyleCnt="0">
        <dgm:presLayoutVars>
          <dgm:dir/>
          <dgm:animLvl val="lvl"/>
          <dgm:resizeHandles val="exact"/>
        </dgm:presLayoutVars>
      </dgm:prSet>
      <dgm:spPr/>
      <dgm:t>
        <a:bodyPr/>
        <a:lstStyle/>
        <a:p>
          <a:endParaRPr lang="pt-BR"/>
        </a:p>
      </dgm:t>
    </dgm:pt>
    <dgm:pt modelId="{08EDDB73-6CC3-423C-BB26-C17F185D5292}" type="pres">
      <dgm:prSet presAssocID="{599C9757-306D-463B-BC39-2A1784670BAC}" presName="compNode" presStyleCnt="0"/>
      <dgm:spPr/>
    </dgm:pt>
    <dgm:pt modelId="{2AA1567F-05E2-4B0E-9565-A87CCA7D74EA}" type="pres">
      <dgm:prSet presAssocID="{599C9757-306D-463B-BC39-2A1784670BAC}" presName="aNode" presStyleLbl="bgShp" presStyleIdx="0" presStyleCnt="1" custLinFactNeighborX="-2426" custLinFactNeighborY="-444"/>
      <dgm:spPr/>
      <dgm:t>
        <a:bodyPr/>
        <a:lstStyle/>
        <a:p>
          <a:endParaRPr lang="pt-BR"/>
        </a:p>
      </dgm:t>
    </dgm:pt>
    <dgm:pt modelId="{FE613A20-D2A9-4324-8BBA-1C35FD84F4FD}" type="pres">
      <dgm:prSet presAssocID="{599C9757-306D-463B-BC39-2A1784670BAC}" presName="textNode" presStyleLbl="bgShp" presStyleIdx="0" presStyleCnt="1"/>
      <dgm:spPr/>
      <dgm:t>
        <a:bodyPr/>
        <a:lstStyle/>
        <a:p>
          <a:endParaRPr lang="pt-BR"/>
        </a:p>
      </dgm:t>
    </dgm:pt>
    <dgm:pt modelId="{9CDDC419-50BE-42DF-924C-826C7BE16DE2}" type="pres">
      <dgm:prSet presAssocID="{599C9757-306D-463B-BC39-2A1784670BAC}" presName="compChildNode" presStyleCnt="0"/>
      <dgm:spPr/>
    </dgm:pt>
    <dgm:pt modelId="{60F17D74-A04F-4D1C-AD10-9E841253CD78}" type="pres">
      <dgm:prSet presAssocID="{599C9757-306D-463B-BC39-2A1784670BAC}" presName="theInnerList" presStyleCnt="0"/>
      <dgm:spPr/>
    </dgm:pt>
    <dgm:pt modelId="{04E3ADD2-0D1C-4854-B273-B2F6D382E5AC}" type="pres">
      <dgm:prSet presAssocID="{93914C6C-0BC3-4AE3-9328-249C508C6D19}" presName="childNode" presStyleLbl="node1" presStyleIdx="0" presStyleCnt="1">
        <dgm:presLayoutVars>
          <dgm:bulletEnabled val="1"/>
        </dgm:presLayoutVars>
      </dgm:prSet>
      <dgm:spPr/>
      <dgm:t>
        <a:bodyPr/>
        <a:lstStyle/>
        <a:p>
          <a:endParaRPr lang="pt-BR"/>
        </a:p>
      </dgm:t>
    </dgm:pt>
  </dgm:ptLst>
  <dgm:cxnLst>
    <dgm:cxn modelId="{AA445FFB-9B64-40E2-8179-21EAEE45D94D}" type="presOf" srcId="{1E4D6E02-28CC-44F4-92E9-26E3EBCFD3A1}" destId="{02125D50-0139-4CF8-85CC-CBEA850F0D03}" srcOrd="0" destOrd="0" presId="urn:microsoft.com/office/officeart/2005/8/layout/lProcess2"/>
    <dgm:cxn modelId="{E7412B10-304E-4B24-96DA-CD232BD42F5C}" type="presOf" srcId="{599C9757-306D-463B-BC39-2A1784670BAC}" destId="{2AA1567F-05E2-4B0E-9565-A87CCA7D74EA}" srcOrd="0" destOrd="0" presId="urn:microsoft.com/office/officeart/2005/8/layout/lProcess2"/>
    <dgm:cxn modelId="{0EAE8D5E-126F-40E1-9C65-10B86701FD5D}" srcId="{599C9757-306D-463B-BC39-2A1784670BAC}" destId="{93914C6C-0BC3-4AE3-9328-249C508C6D19}" srcOrd="0" destOrd="0" parTransId="{040DFA87-D281-4FE9-BEF9-2BD089A2C36C}" sibTransId="{2116D75F-0B0E-43B5-9CB2-EB19BB1E877C}"/>
    <dgm:cxn modelId="{BCD8D718-1444-42D9-BF95-995489ED70A2}" type="presOf" srcId="{93914C6C-0BC3-4AE3-9328-249C508C6D19}" destId="{04E3ADD2-0D1C-4854-B273-B2F6D382E5AC}" srcOrd="0" destOrd="0" presId="urn:microsoft.com/office/officeart/2005/8/layout/lProcess2"/>
    <dgm:cxn modelId="{DE0454DD-5D54-477C-BDF0-4B6D1FFC26BD}" type="presOf" srcId="{599C9757-306D-463B-BC39-2A1784670BAC}" destId="{FE613A20-D2A9-4324-8BBA-1C35FD84F4FD}" srcOrd="1" destOrd="0" presId="urn:microsoft.com/office/officeart/2005/8/layout/lProcess2"/>
    <dgm:cxn modelId="{96D99311-9565-4F40-A264-FEB813D6391D}" srcId="{1E4D6E02-28CC-44F4-92E9-26E3EBCFD3A1}" destId="{599C9757-306D-463B-BC39-2A1784670BAC}" srcOrd="0" destOrd="0" parTransId="{36C51C23-B952-4121-B514-FAAA59D1E6B7}" sibTransId="{9E2834DB-DEA1-4F38-AABE-91C87CB047A7}"/>
    <dgm:cxn modelId="{6D3F70BE-D51D-4D7F-898C-02E7B110734A}" type="presParOf" srcId="{02125D50-0139-4CF8-85CC-CBEA850F0D03}" destId="{08EDDB73-6CC3-423C-BB26-C17F185D5292}" srcOrd="0" destOrd="0" presId="urn:microsoft.com/office/officeart/2005/8/layout/lProcess2"/>
    <dgm:cxn modelId="{A42C4B69-8B54-40F3-AB2B-49D98CCC0EBC}" type="presParOf" srcId="{08EDDB73-6CC3-423C-BB26-C17F185D5292}" destId="{2AA1567F-05E2-4B0E-9565-A87CCA7D74EA}" srcOrd="0" destOrd="0" presId="urn:microsoft.com/office/officeart/2005/8/layout/lProcess2"/>
    <dgm:cxn modelId="{D5BB0C76-0D7E-4B8D-8D8C-5368CDA1EFF2}" type="presParOf" srcId="{08EDDB73-6CC3-423C-BB26-C17F185D5292}" destId="{FE613A20-D2A9-4324-8BBA-1C35FD84F4FD}" srcOrd="1" destOrd="0" presId="urn:microsoft.com/office/officeart/2005/8/layout/lProcess2"/>
    <dgm:cxn modelId="{EEDB0630-4222-46CD-B9DF-5F6221756C70}" type="presParOf" srcId="{08EDDB73-6CC3-423C-BB26-C17F185D5292}" destId="{9CDDC419-50BE-42DF-924C-826C7BE16DE2}" srcOrd="2" destOrd="0" presId="urn:microsoft.com/office/officeart/2005/8/layout/lProcess2"/>
    <dgm:cxn modelId="{C6A083F8-8453-43B5-9075-C8A77EB206AD}" type="presParOf" srcId="{9CDDC419-50BE-42DF-924C-826C7BE16DE2}" destId="{60F17D74-A04F-4D1C-AD10-9E841253CD78}" srcOrd="0" destOrd="0" presId="urn:microsoft.com/office/officeart/2005/8/layout/lProcess2"/>
    <dgm:cxn modelId="{A06021F9-9E46-4814-A896-31768050D802}" type="presParOf" srcId="{60F17D74-A04F-4D1C-AD10-9E841253CD78}" destId="{04E3ADD2-0D1C-4854-B273-B2F6D382E5A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pt-BR"/>
        </a:p>
      </dgm:t>
    </dgm:pt>
    <dgm:pt modelId="{15E74812-5D27-4898-A688-70040AAB85D1}">
      <dgm:prSet/>
      <dgm:spPr/>
      <dgm:t>
        <a:bodyPr/>
        <a:lstStyle/>
        <a:p>
          <a:pPr rtl="0"/>
          <a:r>
            <a:rPr lang="pt-BR" baseline="0" dirty="0" err="1" smtClean="0"/>
            <a:t>While</a:t>
          </a:r>
          <a:r>
            <a:rPr lang="pt-BR" baseline="0" dirty="0" smtClean="0"/>
            <a:t>, </a:t>
          </a:r>
          <a:r>
            <a:rPr lang="pt-BR" baseline="0" dirty="0" err="1" smtClean="0"/>
            <a:t>while</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49" custLinFactNeighborY="8301">
        <dgm:presLayoutVars>
          <dgm:bulletEnabled val="1"/>
        </dgm:presLayoutVars>
      </dgm:prSet>
      <dgm:spPr/>
      <dgm:t>
        <a:bodyPr/>
        <a:lstStyle/>
        <a:p>
          <a:endParaRPr lang="pt-BR"/>
        </a:p>
      </dgm:t>
    </dgm:pt>
  </dgm:ptLst>
  <dgm:cxnLst>
    <dgm:cxn modelId="{136CAADD-C2B1-4779-8C72-12A0E9A23D57}" type="presOf" srcId="{7CF637D5-EB59-4342-BBD5-870A00365623}" destId="{98885CF9-354C-48C5-B9A0-5D78F4AC1F8C}" srcOrd="0" destOrd="0" presId="urn:microsoft.com/office/officeart/2005/8/layout/process1"/>
    <dgm:cxn modelId="{C31A3AD3-0FD7-4D82-80EE-F4DE12DE03BE}" type="presOf" srcId="{15E74812-5D27-4898-A688-70040AAB85D1}" destId="{DDCC8F8B-3B10-4A69-B13D-0BB18D6BC899}"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905C4065-8F4F-458A-A6DD-AB1CFAED398A}"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15E74812-5D27-4898-A688-70040AAB85D1}">
      <dgm:prSet/>
      <dgm:spPr>
        <a:solidFill>
          <a:srgbClr val="92D050"/>
        </a:solidFill>
      </dgm:spPr>
      <dgm:t>
        <a:bodyPr/>
        <a:lstStyle/>
        <a:p>
          <a:pPr rtl="0"/>
          <a:r>
            <a:rPr lang="pt-BR" baseline="0" dirty="0" err="1" smtClean="0"/>
            <a:t>While</a:t>
          </a:r>
          <a:r>
            <a:rPr lang="pt-BR" baseline="0" dirty="0" smtClean="0"/>
            <a:t>, for</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1267" custLinFactNeighborY="41504">
        <dgm:presLayoutVars>
          <dgm:bulletEnabled val="1"/>
        </dgm:presLayoutVars>
      </dgm:prSet>
      <dgm:spPr/>
      <dgm:t>
        <a:bodyPr/>
        <a:lstStyle/>
        <a:p>
          <a:endParaRPr lang="pt-BR"/>
        </a:p>
      </dgm:t>
    </dgm:pt>
  </dgm:ptLst>
  <dgm:cxnLst>
    <dgm:cxn modelId="{7E4F4278-A4B3-4F00-8565-D397CE7EEF07}" type="presOf" srcId="{15E74812-5D27-4898-A688-70040AAB85D1}" destId="{DDCC8F8B-3B10-4A69-B13D-0BB18D6BC899}" srcOrd="0" destOrd="0" presId="urn:microsoft.com/office/officeart/2005/8/layout/process1"/>
    <dgm:cxn modelId="{BA931B4A-3D1B-4182-A89F-AB5EA4196C62}" type="presOf" srcId="{7CF637D5-EB59-4342-BBD5-870A00365623}" destId="{98885CF9-354C-48C5-B9A0-5D78F4AC1F8C}"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11A88523-6AD2-4960-9A55-2519B1245D4D}"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15E74812-5D27-4898-A688-70040AAB85D1}">
      <dgm:prSet/>
      <dgm:spPr>
        <a:solidFill>
          <a:srgbClr val="0070C0"/>
        </a:solidFill>
      </dgm:spPr>
      <dgm:t>
        <a:bodyPr/>
        <a:lstStyle/>
        <a:p>
          <a:pPr rtl="0"/>
          <a:r>
            <a:rPr lang="pt-BR" baseline="0" dirty="0" smtClean="0"/>
            <a:t>For, </a:t>
          </a:r>
          <a:r>
            <a:rPr lang="pt-BR" baseline="0" dirty="0" err="1" smtClean="0"/>
            <a:t>while</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1267" custLinFactNeighborY="41504">
        <dgm:presLayoutVars>
          <dgm:bulletEnabled val="1"/>
        </dgm:presLayoutVars>
      </dgm:prSet>
      <dgm:spPr/>
      <dgm:t>
        <a:bodyPr/>
        <a:lstStyle/>
        <a:p>
          <a:endParaRPr lang="pt-BR"/>
        </a:p>
      </dgm:t>
    </dgm:pt>
  </dgm:ptLst>
  <dgm:cxnLst>
    <dgm:cxn modelId="{7543FCCD-5195-4045-BD93-A412823D534E}" type="presOf" srcId="{7CF637D5-EB59-4342-BBD5-870A00365623}" destId="{98885CF9-354C-48C5-B9A0-5D78F4AC1F8C}" srcOrd="0" destOrd="0" presId="urn:microsoft.com/office/officeart/2005/8/layout/process1"/>
    <dgm:cxn modelId="{15F1ED94-EA2D-4235-A910-7A246433EBFD}" type="presOf" srcId="{15E74812-5D27-4898-A688-70040AAB85D1}" destId="{DDCC8F8B-3B10-4A69-B13D-0BB18D6BC899}"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E6486F9A-9E17-4100-A811-B83D85F7F015}"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tx1"/>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tx1"/>
          </a:solidFill>
        </a:ln>
      </dgm:spPr>
      <dgm:t>
        <a:bodyPr/>
        <a:lstStyle/>
        <a:p>
          <a:pPr algn="just" rtl="0"/>
          <a:r>
            <a:rPr lang="pt-BR" dirty="0" smtClean="0"/>
            <a:t>7) Ainda no projeto UNIDADE VIII, crie um arquivo chamado </a:t>
          </a:r>
          <a:r>
            <a:rPr lang="pt-BR" dirty="0" err="1" smtClean="0"/>
            <a:t>InstrocoesRepeticoes</a:t>
          </a:r>
          <a:r>
            <a:rPr lang="pt-BR" dirty="0" smtClean="0"/>
            <a:t>. E crie um exercício chamado Repita5Vezes que repita uma mensagem 5 vezes.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AB22A5F3-D158-41B5-8CA8-0BB310C83BD0}" type="presOf" srcId="{99B78C9F-9E04-4D74-8258-3F23430427D3}" destId="{08DC6E8E-EABE-4768-9958-FE6E39B12118}" srcOrd="1" destOrd="0" presId="urn:microsoft.com/office/officeart/2005/8/layout/list1"/>
    <dgm:cxn modelId="{BC40961F-A54D-460E-BE40-C7993FAC845F}" type="presOf" srcId="{102C4E60-F80A-40E2-B0B2-C5047713F238}" destId="{1C22E895-36DA-460B-98B9-609E08DE90C4}" srcOrd="0" destOrd="0" presId="urn:microsoft.com/office/officeart/2005/8/layout/list1"/>
    <dgm:cxn modelId="{102E7285-B4CC-4FBA-8C93-AAB3CE8382F1}" type="presOf" srcId="{351DE6A4-BD80-4BB3-9639-12233879A880}" destId="{913562AD-51B6-43B1-BAC4-88CDF66EEE2F}" srcOrd="0" destOrd="0" presId="urn:microsoft.com/office/officeart/2005/8/layout/list1"/>
    <dgm:cxn modelId="{B9B32141-41DD-4D28-8E22-C6F72DEEBB61}" type="presOf" srcId="{99B78C9F-9E04-4D74-8258-3F23430427D3}" destId="{CEB41ACA-FA20-4473-869C-F84298417B15}"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D8752422-2B04-4C03-8D03-63E3D51BF083}" type="presParOf" srcId="{913562AD-51B6-43B1-BAC4-88CDF66EEE2F}" destId="{5F69387E-DF29-45AC-BC23-DE3CE54BCADF}" srcOrd="0" destOrd="0" presId="urn:microsoft.com/office/officeart/2005/8/layout/list1"/>
    <dgm:cxn modelId="{ABFB2752-250E-44A9-8F0C-BA836E643883}" type="presParOf" srcId="{5F69387E-DF29-45AC-BC23-DE3CE54BCADF}" destId="{CEB41ACA-FA20-4473-869C-F84298417B15}" srcOrd="0" destOrd="0" presId="urn:microsoft.com/office/officeart/2005/8/layout/list1"/>
    <dgm:cxn modelId="{33044614-9883-44BA-8BA6-513E29C3225B}" type="presParOf" srcId="{5F69387E-DF29-45AC-BC23-DE3CE54BCADF}" destId="{08DC6E8E-EABE-4768-9958-FE6E39B12118}" srcOrd="1" destOrd="0" presId="urn:microsoft.com/office/officeart/2005/8/layout/list1"/>
    <dgm:cxn modelId="{6A3F22CA-0C76-4E3D-8E61-4239ABDA7DEC}" type="presParOf" srcId="{913562AD-51B6-43B1-BAC4-88CDF66EEE2F}" destId="{6F5E5DDF-4A33-4C1D-8ACC-976B9C31E7B1}" srcOrd="1" destOrd="0" presId="urn:microsoft.com/office/officeart/2005/8/layout/list1"/>
    <dgm:cxn modelId="{8F8D3D0D-3A61-4244-8FC1-26C9FADC2294}"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62DEFF-3BA4-4769-AE9C-2F92E01DFAC3}"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pt-BR"/>
        </a:p>
      </dgm:t>
    </dgm:pt>
    <dgm:pt modelId="{7F6D6F0B-65E3-4DAE-863B-6D5E8E889810}">
      <dgm:prSet/>
      <dgm:spPr/>
      <dgm:t>
        <a:bodyPr/>
        <a:lstStyle/>
        <a:p>
          <a:pPr rtl="0"/>
          <a:r>
            <a:rPr lang="pt-BR" b="1" dirty="0" smtClean="0"/>
            <a:t>Instruções de Decisão</a:t>
          </a:r>
          <a:endParaRPr lang="pt-BR" dirty="0"/>
        </a:p>
      </dgm:t>
    </dgm:pt>
    <dgm:pt modelId="{62BF07FC-81E3-423D-96B6-0548A3910478}" type="parTrans" cxnId="{6DFE9D0A-F1B0-4909-BA8C-416465BF0897}">
      <dgm:prSet/>
      <dgm:spPr/>
      <dgm:t>
        <a:bodyPr/>
        <a:lstStyle/>
        <a:p>
          <a:endParaRPr lang="pt-BR"/>
        </a:p>
      </dgm:t>
    </dgm:pt>
    <dgm:pt modelId="{A316BBC8-C8A9-4180-B35D-9C60C8A7C964}" type="sibTrans" cxnId="{6DFE9D0A-F1B0-4909-BA8C-416465BF0897}">
      <dgm:prSet/>
      <dgm:spPr/>
      <dgm:t>
        <a:bodyPr/>
        <a:lstStyle/>
        <a:p>
          <a:endParaRPr lang="pt-BR"/>
        </a:p>
      </dgm:t>
    </dgm:pt>
    <dgm:pt modelId="{1C2AA482-4072-4C3B-AABC-894D8E8806EE}">
      <dgm:prSet custT="1"/>
      <dgm:spPr/>
      <dgm:t>
        <a:bodyPr/>
        <a:lstStyle/>
        <a:p>
          <a:pPr algn="just" rtl="0"/>
          <a:r>
            <a:rPr lang="pt-BR" sz="1600" dirty="0" smtClean="0"/>
            <a:t>Considere um parque de diversões como os da </a:t>
          </a:r>
          <a:r>
            <a:rPr lang="pt-BR" sz="1600" b="1" dirty="0" smtClean="0"/>
            <a:t>Disney</a:t>
          </a:r>
          <a:r>
            <a:rPr lang="pt-BR" sz="1600" dirty="0" smtClean="0"/>
            <a:t>. Nesses parques, para garantir a segurança, alguns brinquedos possuem restrições de acesso. Em geral, essas restrições estão relacionadas à altura dos visitantes. Em alguns parques, a altura do visitante é obtida por sensores instalados na entrada dos brinquedos e um programa de computador libera ou bloqueia o acesso de acordo com altura obtida. Então, o programa deve decidir se executa um trecho de código de acordo com uma condição. Essa decisão pode ser realizada através das instruções de decisão oferecidas pelas linguagens de programação.</a:t>
          </a:r>
          <a:endParaRPr lang="pt-BR" sz="1600" dirty="0"/>
        </a:p>
      </dgm:t>
    </dgm:pt>
    <dgm:pt modelId="{8DF24E04-4757-4372-89B3-31C130654FC0}" type="parTrans" cxnId="{30A291A6-3D22-4E2D-ADEC-D28D26A8C8CA}">
      <dgm:prSet/>
      <dgm:spPr/>
      <dgm:t>
        <a:bodyPr/>
        <a:lstStyle/>
        <a:p>
          <a:endParaRPr lang="pt-BR"/>
        </a:p>
      </dgm:t>
    </dgm:pt>
    <dgm:pt modelId="{0D2B2FD6-7713-48A7-9E2F-11B88CFD5C40}" type="sibTrans" cxnId="{30A291A6-3D22-4E2D-ADEC-D28D26A8C8CA}">
      <dgm:prSet/>
      <dgm:spPr/>
      <dgm:t>
        <a:bodyPr/>
        <a:lstStyle/>
        <a:p>
          <a:endParaRPr lang="pt-BR"/>
        </a:p>
      </dgm:t>
    </dgm:pt>
    <dgm:pt modelId="{C2426DB6-B005-43FB-9709-440314D44025}" type="pres">
      <dgm:prSet presAssocID="{5562DEFF-3BA4-4769-AE9C-2F92E01DFAC3}" presName="Name0" presStyleCnt="0">
        <dgm:presLayoutVars>
          <dgm:dir/>
          <dgm:animLvl val="lvl"/>
          <dgm:resizeHandles val="exact"/>
        </dgm:presLayoutVars>
      </dgm:prSet>
      <dgm:spPr/>
      <dgm:t>
        <a:bodyPr/>
        <a:lstStyle/>
        <a:p>
          <a:endParaRPr lang="pt-BR"/>
        </a:p>
      </dgm:t>
    </dgm:pt>
    <dgm:pt modelId="{E0946850-3839-42EE-AE3A-03FE1F2C87B1}" type="pres">
      <dgm:prSet presAssocID="{7F6D6F0B-65E3-4DAE-863B-6D5E8E889810}" presName="linNode" presStyleCnt="0"/>
      <dgm:spPr/>
    </dgm:pt>
    <dgm:pt modelId="{6094734D-7BAD-496C-B32F-9A1A9B7047A5}" type="pres">
      <dgm:prSet presAssocID="{7F6D6F0B-65E3-4DAE-863B-6D5E8E889810}" presName="parentText" presStyleLbl="node1" presStyleIdx="0" presStyleCnt="1">
        <dgm:presLayoutVars>
          <dgm:chMax val="1"/>
          <dgm:bulletEnabled val="1"/>
        </dgm:presLayoutVars>
      </dgm:prSet>
      <dgm:spPr/>
      <dgm:t>
        <a:bodyPr/>
        <a:lstStyle/>
        <a:p>
          <a:endParaRPr lang="pt-BR"/>
        </a:p>
      </dgm:t>
    </dgm:pt>
    <dgm:pt modelId="{D073A31C-20FA-4F04-9627-E35AC84C5820}" type="pres">
      <dgm:prSet presAssocID="{7F6D6F0B-65E3-4DAE-863B-6D5E8E889810}" presName="descendantText" presStyleLbl="alignAccFollowNode1" presStyleIdx="0" presStyleCnt="1">
        <dgm:presLayoutVars>
          <dgm:bulletEnabled val="1"/>
        </dgm:presLayoutVars>
      </dgm:prSet>
      <dgm:spPr/>
      <dgm:t>
        <a:bodyPr/>
        <a:lstStyle/>
        <a:p>
          <a:endParaRPr lang="pt-BR"/>
        </a:p>
      </dgm:t>
    </dgm:pt>
  </dgm:ptLst>
  <dgm:cxnLst>
    <dgm:cxn modelId="{6DFE9D0A-F1B0-4909-BA8C-416465BF0897}" srcId="{5562DEFF-3BA4-4769-AE9C-2F92E01DFAC3}" destId="{7F6D6F0B-65E3-4DAE-863B-6D5E8E889810}" srcOrd="0" destOrd="0" parTransId="{62BF07FC-81E3-423D-96B6-0548A3910478}" sibTransId="{A316BBC8-C8A9-4180-B35D-9C60C8A7C964}"/>
    <dgm:cxn modelId="{015B0E01-0206-45BB-AF74-CA43D99DBFC9}" type="presOf" srcId="{5562DEFF-3BA4-4769-AE9C-2F92E01DFAC3}" destId="{C2426DB6-B005-43FB-9709-440314D44025}" srcOrd="0" destOrd="0" presId="urn:microsoft.com/office/officeart/2005/8/layout/vList5"/>
    <dgm:cxn modelId="{8DD5144E-168A-45C1-9134-0A15A896487C}" type="presOf" srcId="{7F6D6F0B-65E3-4DAE-863B-6D5E8E889810}" destId="{6094734D-7BAD-496C-B32F-9A1A9B7047A5}" srcOrd="0" destOrd="0" presId="urn:microsoft.com/office/officeart/2005/8/layout/vList5"/>
    <dgm:cxn modelId="{30A291A6-3D22-4E2D-ADEC-D28D26A8C8CA}" srcId="{7F6D6F0B-65E3-4DAE-863B-6D5E8E889810}" destId="{1C2AA482-4072-4C3B-AABC-894D8E8806EE}" srcOrd="0" destOrd="0" parTransId="{8DF24E04-4757-4372-89B3-31C130654FC0}" sibTransId="{0D2B2FD6-7713-48A7-9E2F-11B88CFD5C40}"/>
    <dgm:cxn modelId="{0192A9DB-6E6D-47EC-A19F-E90701F8B498}" type="presOf" srcId="{1C2AA482-4072-4C3B-AABC-894D8E8806EE}" destId="{D073A31C-20FA-4F04-9627-E35AC84C5820}" srcOrd="0" destOrd="0" presId="urn:microsoft.com/office/officeart/2005/8/layout/vList5"/>
    <dgm:cxn modelId="{083E000F-7CC3-487C-8F50-F6F21CED5C0F}" type="presParOf" srcId="{C2426DB6-B005-43FB-9709-440314D44025}" destId="{E0946850-3839-42EE-AE3A-03FE1F2C87B1}" srcOrd="0" destOrd="0" presId="urn:microsoft.com/office/officeart/2005/8/layout/vList5"/>
    <dgm:cxn modelId="{D914F2D8-F7DC-4F37-BA12-1659767E4F05}" type="presParOf" srcId="{E0946850-3839-42EE-AE3A-03FE1F2C87B1}" destId="{6094734D-7BAD-496C-B32F-9A1A9B7047A5}" srcOrd="0" destOrd="0" presId="urn:microsoft.com/office/officeart/2005/8/layout/vList5"/>
    <dgm:cxn modelId="{75173ADE-3458-46E9-805A-4D3ACD6C6356}" type="presParOf" srcId="{E0946850-3839-42EE-AE3A-03FE1F2C87B1}" destId="{D073A31C-20FA-4F04-9627-E35AC84C58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206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2060"/>
          </a:solidFill>
        </a:ln>
      </dgm:spPr>
      <dgm:t>
        <a:bodyPr/>
        <a:lstStyle/>
        <a:p>
          <a:pPr algn="just" rtl="0"/>
          <a:r>
            <a:rPr lang="pt-BR" dirty="0" smtClean="0"/>
            <a:t>8) Ainda no projeto UNIDADE VIII, crie um exercício chamado Imprime100. Implemente um programa que exiba no terminal os números de 1 até 100.</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753C7990-7FE7-4DC4-8C38-65636764798B}" type="presOf" srcId="{102C4E60-F80A-40E2-B0B2-C5047713F238}" destId="{1C22E895-36DA-460B-98B9-609E08DE90C4}" srcOrd="0" destOrd="0" presId="urn:microsoft.com/office/officeart/2005/8/layout/list1"/>
    <dgm:cxn modelId="{3B95A000-434B-4C4E-B293-9EAEA28E38F3}" type="presOf" srcId="{99B78C9F-9E04-4D74-8258-3F23430427D3}" destId="{CEB41ACA-FA20-4473-869C-F84298417B15}" srcOrd="0" destOrd="0" presId="urn:microsoft.com/office/officeart/2005/8/layout/list1"/>
    <dgm:cxn modelId="{3D2147D4-636C-4436-943F-EC334B57277C}" type="presOf" srcId="{351DE6A4-BD80-4BB3-9639-12233879A880}" destId="{913562AD-51B6-43B1-BAC4-88CDF66EEE2F}" srcOrd="0" destOrd="0" presId="urn:microsoft.com/office/officeart/2005/8/layout/list1"/>
    <dgm:cxn modelId="{F81D0EB0-2BDD-4634-8013-FB19068E8257}"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3D7F5CE6-B340-44DD-83E2-5EFF3D6CEF27}" type="presParOf" srcId="{913562AD-51B6-43B1-BAC4-88CDF66EEE2F}" destId="{5F69387E-DF29-45AC-BC23-DE3CE54BCADF}" srcOrd="0" destOrd="0" presId="urn:microsoft.com/office/officeart/2005/8/layout/list1"/>
    <dgm:cxn modelId="{7B370FED-3E3F-4A49-BE67-027FC77E948D}" type="presParOf" srcId="{5F69387E-DF29-45AC-BC23-DE3CE54BCADF}" destId="{CEB41ACA-FA20-4473-869C-F84298417B15}" srcOrd="0" destOrd="0" presId="urn:microsoft.com/office/officeart/2005/8/layout/list1"/>
    <dgm:cxn modelId="{02A91C6B-9545-4B0D-8333-9097A59085E6}" type="presParOf" srcId="{5F69387E-DF29-45AC-BC23-DE3CE54BCADF}" destId="{08DC6E8E-EABE-4768-9958-FE6E39B12118}" srcOrd="1" destOrd="0" presId="urn:microsoft.com/office/officeart/2005/8/layout/list1"/>
    <dgm:cxn modelId="{C4788FF8-F1BC-44B4-94C8-47C01E0C6539}" type="presParOf" srcId="{913562AD-51B6-43B1-BAC4-88CDF66EEE2F}" destId="{6F5E5DDF-4A33-4C1D-8ACC-976B9C31E7B1}" srcOrd="1" destOrd="0" presId="urn:microsoft.com/office/officeart/2005/8/layout/list1"/>
    <dgm:cxn modelId="{1236E603-9630-47F2-993B-175D6D63BAA5}"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B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B050"/>
          </a:solidFill>
        </a:ln>
      </dgm:spPr>
      <dgm:t>
        <a:bodyPr/>
        <a:lstStyle/>
        <a:p>
          <a:pPr algn="just" rtl="0"/>
          <a:r>
            <a:rPr lang="pt-BR" dirty="0" smtClean="0"/>
            <a:t>9) Ainda no projeto UNIDADE VIII, crie um exercício chamado Imprime100ExcetoMultiplo3.</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9AAD9F83-38B8-43A0-9B2B-8755E2BCBBD1}" type="presOf" srcId="{102C4E60-F80A-40E2-B0B2-C5047713F238}" destId="{1C22E895-36DA-460B-98B9-609E08DE90C4}" srcOrd="0" destOrd="0" presId="urn:microsoft.com/office/officeart/2005/8/layout/list1"/>
    <dgm:cxn modelId="{A1B72A37-FB5A-4AD6-9EC2-66DA95B5394F}" type="presOf" srcId="{99B78C9F-9E04-4D74-8258-3F23430427D3}" destId="{08DC6E8E-EABE-4768-9958-FE6E39B12118}" srcOrd="1"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550E1066-3F7C-4009-BF29-7EB094D2A397}" type="presOf" srcId="{99B78C9F-9E04-4D74-8258-3F23430427D3}" destId="{CEB41ACA-FA20-4473-869C-F84298417B15}" srcOrd="0" destOrd="0" presId="urn:microsoft.com/office/officeart/2005/8/layout/list1"/>
    <dgm:cxn modelId="{CCB71B8C-C3EF-4821-B703-DCDA03B58AEB}" type="presOf" srcId="{351DE6A4-BD80-4BB3-9639-12233879A880}" destId="{913562AD-51B6-43B1-BAC4-88CDF66EEE2F}" srcOrd="0" destOrd="0" presId="urn:microsoft.com/office/officeart/2005/8/layout/list1"/>
    <dgm:cxn modelId="{67B21883-41B5-466E-9F64-99E0FFB4C52F}" type="presParOf" srcId="{913562AD-51B6-43B1-BAC4-88CDF66EEE2F}" destId="{5F69387E-DF29-45AC-BC23-DE3CE54BCADF}" srcOrd="0" destOrd="0" presId="urn:microsoft.com/office/officeart/2005/8/layout/list1"/>
    <dgm:cxn modelId="{626A2E08-497D-465B-9A7C-FDE556324BA0}" type="presParOf" srcId="{5F69387E-DF29-45AC-BC23-DE3CE54BCADF}" destId="{CEB41ACA-FA20-4473-869C-F84298417B15}" srcOrd="0" destOrd="0" presId="urn:microsoft.com/office/officeart/2005/8/layout/list1"/>
    <dgm:cxn modelId="{14C12557-C06D-43B4-8CC5-0CC414018071}" type="presParOf" srcId="{5F69387E-DF29-45AC-BC23-DE3CE54BCADF}" destId="{08DC6E8E-EABE-4768-9958-FE6E39B12118}" srcOrd="1" destOrd="0" presId="urn:microsoft.com/office/officeart/2005/8/layout/list1"/>
    <dgm:cxn modelId="{B829AAF1-A658-424B-A7D8-DDCD8E226CBF}" type="presParOf" srcId="{913562AD-51B6-43B1-BAC4-88CDF66EEE2F}" destId="{6F5E5DDF-4A33-4C1D-8ACC-976B9C31E7B1}" srcOrd="1" destOrd="0" presId="urn:microsoft.com/office/officeart/2005/8/layout/list1"/>
    <dgm:cxn modelId="{1AEAF1CB-3A81-4623-9816-7D90F392FE89}"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accent1"/>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accent1"/>
          </a:solidFill>
        </a:ln>
      </dgm:spPr>
      <dgm:t>
        <a:bodyPr/>
        <a:lstStyle/>
        <a:p>
          <a:pPr algn="just" rtl="0"/>
          <a:r>
            <a:rPr lang="pt-BR" dirty="0" smtClean="0"/>
            <a:t>10) Ainda no projeto UNIDADE VIII, crie um exercício chamado </a:t>
          </a:r>
          <a:r>
            <a:rPr lang="pt-BR" dirty="0" err="1" smtClean="0"/>
            <a:t>DivideMaiorInteiro</a:t>
          </a:r>
          <a:r>
            <a:rPr lang="pt-BR" dirty="0" smtClean="0"/>
            <a:t>. Implemente um programa que declare e inicialize uma variável que receberá o maior número possível do tipo int. Divida o valor dessa variável por 2 até que o resultado obtido seja inferior a 100 (não inclusivo). A cada iteração imprima o </a:t>
          </a:r>
          <a:r>
            <a:rPr lang="pt-BR" dirty="0" smtClean="0"/>
            <a:t>resultado. </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EEEA632D-399F-425E-B951-C8A2ECE983B7}"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4A3EEBAB-048E-4541-B012-500E63B6D9B1}" type="presOf" srcId="{351DE6A4-BD80-4BB3-9639-12233879A880}" destId="{913562AD-51B6-43B1-BAC4-88CDF66EEE2F}" srcOrd="0" destOrd="0" presId="urn:microsoft.com/office/officeart/2005/8/layout/list1"/>
    <dgm:cxn modelId="{AA265274-F2D6-42BE-9C0D-BCAB8E914864}" type="presOf" srcId="{99B78C9F-9E04-4D74-8258-3F23430427D3}" destId="{08DC6E8E-EABE-4768-9958-FE6E39B12118}" srcOrd="1" destOrd="0" presId="urn:microsoft.com/office/officeart/2005/8/layout/list1"/>
    <dgm:cxn modelId="{D231BF33-EC11-4490-8181-3BE92FDB41E1}" type="presOf" srcId="{99B78C9F-9E04-4D74-8258-3F23430427D3}" destId="{CEB41ACA-FA20-4473-869C-F84298417B15}" srcOrd="0" destOrd="0" presId="urn:microsoft.com/office/officeart/2005/8/layout/list1"/>
    <dgm:cxn modelId="{993524E9-194E-4FC7-9A69-3B7547966FA4}" type="presParOf" srcId="{913562AD-51B6-43B1-BAC4-88CDF66EEE2F}" destId="{5F69387E-DF29-45AC-BC23-DE3CE54BCADF}" srcOrd="0" destOrd="0" presId="urn:microsoft.com/office/officeart/2005/8/layout/list1"/>
    <dgm:cxn modelId="{8786F547-A12C-455E-93AE-257F6646ED6A}" type="presParOf" srcId="{5F69387E-DF29-45AC-BC23-DE3CE54BCADF}" destId="{CEB41ACA-FA20-4473-869C-F84298417B15}" srcOrd="0" destOrd="0" presId="urn:microsoft.com/office/officeart/2005/8/layout/list1"/>
    <dgm:cxn modelId="{504406F7-4B34-469E-A422-D080574AB267}" type="presParOf" srcId="{5F69387E-DF29-45AC-BC23-DE3CE54BCADF}" destId="{08DC6E8E-EABE-4768-9958-FE6E39B12118}" srcOrd="1" destOrd="0" presId="urn:microsoft.com/office/officeart/2005/8/layout/list1"/>
    <dgm:cxn modelId="{392CDF30-6576-48EB-A959-397F353A2E89}" type="presParOf" srcId="{913562AD-51B6-43B1-BAC4-88CDF66EEE2F}" destId="{6F5E5DDF-4A33-4C1D-8ACC-976B9C31E7B1}" srcOrd="1" destOrd="0" presId="urn:microsoft.com/office/officeart/2005/8/layout/list1"/>
    <dgm:cxn modelId="{E1AB07F3-47A1-40CA-93EF-91DD4FBFE6CF}"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7030A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7030A0"/>
          </a:solidFill>
        </a:ln>
      </dgm:spPr>
      <dgm:t>
        <a:bodyPr/>
        <a:lstStyle/>
        <a:p>
          <a:pPr algn="just" rtl="0"/>
          <a:r>
            <a:rPr lang="pt-BR" dirty="0" smtClean="0"/>
            <a:t>11) Ainda no projeto UNIDADE VIII, crie um exercício chamado </a:t>
          </a:r>
          <a:r>
            <a:rPr lang="pt-BR" dirty="0" err="1" smtClean="0"/>
            <a:t>GeradorDeIngressos</a:t>
          </a:r>
          <a:r>
            <a:rPr lang="pt-BR" dirty="0" smtClean="0"/>
            <a:t>. Implemente um programa para gerar os ingressos das apresentações de um teatro. Considere que esse teatro possui 4 setores e cada setor possui 20 lugares.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02248135-7BCF-4297-BF60-BEB79AD16AFF}" type="presOf" srcId="{99B78C9F-9E04-4D74-8258-3F23430427D3}" destId="{CEB41ACA-FA20-4473-869C-F84298417B15}" srcOrd="0" destOrd="0" presId="urn:microsoft.com/office/officeart/2005/8/layout/list1"/>
    <dgm:cxn modelId="{ABF13201-3625-4833-94E4-7B39717FB32B}" type="presOf" srcId="{351DE6A4-BD80-4BB3-9639-12233879A880}" destId="{913562AD-51B6-43B1-BAC4-88CDF66EEE2F}" srcOrd="0" destOrd="0" presId="urn:microsoft.com/office/officeart/2005/8/layout/list1"/>
    <dgm:cxn modelId="{2C86C4CF-35B5-4C96-B8B2-C0BB3DF7482E}" type="presOf" srcId="{102C4E60-F80A-40E2-B0B2-C5047713F238}" destId="{1C22E895-36DA-460B-98B9-609E08DE90C4}"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5B343A1D-D9A5-452E-BA8A-9B0D486F5E59}"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B1E09DB0-469E-429D-9A9D-88351178C948}" type="presParOf" srcId="{913562AD-51B6-43B1-BAC4-88CDF66EEE2F}" destId="{5F69387E-DF29-45AC-BC23-DE3CE54BCADF}" srcOrd="0" destOrd="0" presId="urn:microsoft.com/office/officeart/2005/8/layout/list1"/>
    <dgm:cxn modelId="{FD0C1DBD-E4FC-44B2-A903-D8CF6E519727}" type="presParOf" srcId="{5F69387E-DF29-45AC-BC23-DE3CE54BCADF}" destId="{CEB41ACA-FA20-4473-869C-F84298417B15}" srcOrd="0" destOrd="0" presId="urn:microsoft.com/office/officeart/2005/8/layout/list1"/>
    <dgm:cxn modelId="{152E001B-159B-4268-9E82-E469EEF790DE}" type="presParOf" srcId="{5F69387E-DF29-45AC-BC23-DE3CE54BCADF}" destId="{08DC6E8E-EABE-4768-9958-FE6E39B12118}" srcOrd="1" destOrd="0" presId="urn:microsoft.com/office/officeart/2005/8/layout/list1"/>
    <dgm:cxn modelId="{87B218EE-503C-4510-B687-359B6D9861A9}" type="presParOf" srcId="{913562AD-51B6-43B1-BAC4-88CDF66EEE2F}" destId="{6F5E5DDF-4A33-4C1D-8ACC-976B9C31E7B1}" srcOrd="1" destOrd="0" presId="urn:microsoft.com/office/officeart/2005/8/layout/list1"/>
    <dgm:cxn modelId="{1D034AE0-CBF3-4851-BBC0-4531C5CBF763}"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62DEFF-3BA4-4769-AE9C-2F92E01DFAC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pt-BR"/>
        </a:p>
      </dgm:t>
    </dgm:pt>
    <dgm:pt modelId="{7F6D6F0B-65E3-4DAE-863B-6D5E8E889810}">
      <dgm:prSet/>
      <dgm:spPr/>
      <dgm:t>
        <a:bodyPr/>
        <a:lstStyle/>
        <a:p>
          <a:pPr rtl="0"/>
          <a:r>
            <a:rPr lang="pt-BR" b="1" dirty="0" smtClean="0"/>
            <a:t>Instruções de Decisão</a:t>
          </a:r>
          <a:endParaRPr lang="pt-BR" dirty="0"/>
        </a:p>
      </dgm:t>
    </dgm:pt>
    <dgm:pt modelId="{62BF07FC-81E3-423D-96B6-0548A3910478}" type="parTrans" cxnId="{6DFE9D0A-F1B0-4909-BA8C-416465BF0897}">
      <dgm:prSet/>
      <dgm:spPr/>
      <dgm:t>
        <a:bodyPr/>
        <a:lstStyle/>
        <a:p>
          <a:endParaRPr lang="pt-BR"/>
        </a:p>
      </dgm:t>
    </dgm:pt>
    <dgm:pt modelId="{A316BBC8-C8A9-4180-B35D-9C60C8A7C964}" type="sibTrans" cxnId="{6DFE9D0A-F1B0-4909-BA8C-416465BF0897}">
      <dgm:prSet/>
      <dgm:spPr/>
      <dgm:t>
        <a:bodyPr/>
        <a:lstStyle/>
        <a:p>
          <a:endParaRPr lang="pt-BR"/>
        </a:p>
      </dgm:t>
    </dgm:pt>
    <dgm:pt modelId="{1C2AA482-4072-4C3B-AABC-894D8E8806EE}">
      <dgm:prSet custT="1"/>
      <dgm:spPr/>
      <dgm:t>
        <a:bodyPr/>
        <a:lstStyle/>
        <a:p>
          <a:pPr algn="just" rtl="0"/>
          <a:r>
            <a:rPr lang="pt-BR" sz="1800" dirty="0" smtClean="0"/>
            <a:t>Nos exemplos vistos nos capítulos anteriores, a ordem da execução das linhas de um programa é exatamente a ordem na qual elas foram definidas no código fonte. As instruções de decisão proporcionarão uma forma de decidirmos se queremos executar um bloco de código ou não, ou seja, se desejamos pular um trecho de código ou não. As instruções de decisão são capazes de criar um “</a:t>
          </a:r>
          <a:r>
            <a:rPr lang="pt-BR" sz="1800" b="1" dirty="0" smtClean="0"/>
            <a:t>desvio</a:t>
          </a:r>
          <a:r>
            <a:rPr lang="pt-BR" sz="1800" dirty="0" smtClean="0"/>
            <a:t>” no fluxo de execução de um programa.</a:t>
          </a:r>
          <a:endParaRPr lang="pt-BR" sz="1800" dirty="0"/>
        </a:p>
      </dgm:t>
    </dgm:pt>
    <dgm:pt modelId="{8DF24E04-4757-4372-89B3-31C130654FC0}" type="parTrans" cxnId="{30A291A6-3D22-4E2D-ADEC-D28D26A8C8CA}">
      <dgm:prSet/>
      <dgm:spPr/>
      <dgm:t>
        <a:bodyPr/>
        <a:lstStyle/>
        <a:p>
          <a:endParaRPr lang="pt-BR"/>
        </a:p>
      </dgm:t>
    </dgm:pt>
    <dgm:pt modelId="{0D2B2FD6-7713-48A7-9E2F-11B88CFD5C40}" type="sibTrans" cxnId="{30A291A6-3D22-4E2D-ADEC-D28D26A8C8CA}">
      <dgm:prSet/>
      <dgm:spPr/>
      <dgm:t>
        <a:bodyPr/>
        <a:lstStyle/>
        <a:p>
          <a:endParaRPr lang="pt-BR"/>
        </a:p>
      </dgm:t>
    </dgm:pt>
    <dgm:pt modelId="{C2426DB6-B005-43FB-9709-440314D44025}" type="pres">
      <dgm:prSet presAssocID="{5562DEFF-3BA4-4769-AE9C-2F92E01DFAC3}" presName="Name0" presStyleCnt="0">
        <dgm:presLayoutVars>
          <dgm:dir/>
          <dgm:animLvl val="lvl"/>
          <dgm:resizeHandles val="exact"/>
        </dgm:presLayoutVars>
      </dgm:prSet>
      <dgm:spPr/>
      <dgm:t>
        <a:bodyPr/>
        <a:lstStyle/>
        <a:p>
          <a:endParaRPr lang="pt-BR"/>
        </a:p>
      </dgm:t>
    </dgm:pt>
    <dgm:pt modelId="{E0946850-3839-42EE-AE3A-03FE1F2C87B1}" type="pres">
      <dgm:prSet presAssocID="{7F6D6F0B-65E3-4DAE-863B-6D5E8E889810}" presName="linNode" presStyleCnt="0"/>
      <dgm:spPr/>
    </dgm:pt>
    <dgm:pt modelId="{6094734D-7BAD-496C-B32F-9A1A9B7047A5}" type="pres">
      <dgm:prSet presAssocID="{7F6D6F0B-65E3-4DAE-863B-6D5E8E889810}" presName="parentText" presStyleLbl="node1" presStyleIdx="0" presStyleCnt="1">
        <dgm:presLayoutVars>
          <dgm:chMax val="1"/>
          <dgm:bulletEnabled val="1"/>
        </dgm:presLayoutVars>
      </dgm:prSet>
      <dgm:spPr/>
      <dgm:t>
        <a:bodyPr/>
        <a:lstStyle/>
        <a:p>
          <a:endParaRPr lang="pt-BR"/>
        </a:p>
      </dgm:t>
    </dgm:pt>
    <dgm:pt modelId="{D073A31C-20FA-4F04-9627-E35AC84C5820}" type="pres">
      <dgm:prSet presAssocID="{7F6D6F0B-65E3-4DAE-863B-6D5E8E889810}" presName="descendantText" presStyleLbl="alignAccFollowNode1" presStyleIdx="0" presStyleCnt="1">
        <dgm:presLayoutVars>
          <dgm:bulletEnabled val="1"/>
        </dgm:presLayoutVars>
      </dgm:prSet>
      <dgm:spPr/>
      <dgm:t>
        <a:bodyPr/>
        <a:lstStyle/>
        <a:p>
          <a:endParaRPr lang="pt-BR"/>
        </a:p>
      </dgm:t>
    </dgm:pt>
  </dgm:ptLst>
  <dgm:cxnLst>
    <dgm:cxn modelId="{DF222BD9-807B-434B-ACD7-E4E49A00EEAA}" type="presOf" srcId="{7F6D6F0B-65E3-4DAE-863B-6D5E8E889810}" destId="{6094734D-7BAD-496C-B32F-9A1A9B7047A5}" srcOrd="0" destOrd="0" presId="urn:microsoft.com/office/officeart/2005/8/layout/vList5"/>
    <dgm:cxn modelId="{6DFE9D0A-F1B0-4909-BA8C-416465BF0897}" srcId="{5562DEFF-3BA4-4769-AE9C-2F92E01DFAC3}" destId="{7F6D6F0B-65E3-4DAE-863B-6D5E8E889810}" srcOrd="0" destOrd="0" parTransId="{62BF07FC-81E3-423D-96B6-0548A3910478}" sibTransId="{A316BBC8-C8A9-4180-B35D-9C60C8A7C964}"/>
    <dgm:cxn modelId="{05080B71-D64B-4662-9A64-3A7FCE53FB2C}" type="presOf" srcId="{5562DEFF-3BA4-4769-AE9C-2F92E01DFAC3}" destId="{C2426DB6-B005-43FB-9709-440314D44025}" srcOrd="0" destOrd="0" presId="urn:microsoft.com/office/officeart/2005/8/layout/vList5"/>
    <dgm:cxn modelId="{14BB4847-E1E0-42A4-AAF5-D96EC022DADA}" type="presOf" srcId="{1C2AA482-4072-4C3B-AABC-894D8E8806EE}" destId="{D073A31C-20FA-4F04-9627-E35AC84C5820}" srcOrd="0" destOrd="0" presId="urn:microsoft.com/office/officeart/2005/8/layout/vList5"/>
    <dgm:cxn modelId="{30A291A6-3D22-4E2D-ADEC-D28D26A8C8CA}" srcId="{7F6D6F0B-65E3-4DAE-863B-6D5E8E889810}" destId="{1C2AA482-4072-4C3B-AABC-894D8E8806EE}" srcOrd="0" destOrd="0" parTransId="{8DF24E04-4757-4372-89B3-31C130654FC0}" sibTransId="{0D2B2FD6-7713-48A7-9E2F-11B88CFD5C40}"/>
    <dgm:cxn modelId="{2A6AF2B0-FF0B-403A-912E-E4BACCC1E772}" type="presParOf" srcId="{C2426DB6-B005-43FB-9709-440314D44025}" destId="{E0946850-3839-42EE-AE3A-03FE1F2C87B1}" srcOrd="0" destOrd="0" presId="urn:microsoft.com/office/officeart/2005/8/layout/vList5"/>
    <dgm:cxn modelId="{196DC7A5-D9E6-45DA-9B4B-29938BF3479D}" type="presParOf" srcId="{E0946850-3839-42EE-AE3A-03FE1F2C87B1}" destId="{6094734D-7BAD-496C-B32F-9A1A9B7047A5}" srcOrd="0" destOrd="0" presId="urn:microsoft.com/office/officeart/2005/8/layout/vList5"/>
    <dgm:cxn modelId="{F2F1256B-E7F2-454C-9FC1-499A69EB157D}" type="presParOf" srcId="{E0946850-3839-42EE-AE3A-03FE1F2C87B1}" destId="{D073A31C-20FA-4F04-9627-E35AC84C58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5406BE-91CD-4D04-8373-7785D89142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3A80B15-9650-43E0-9132-EC2D89D89F51}">
      <dgm:prSet/>
      <dgm:spPr>
        <a:solidFill>
          <a:srgbClr val="00B0F0"/>
        </a:solidFill>
        <a:ln>
          <a:solidFill>
            <a:srgbClr val="00B0F0"/>
          </a:solidFill>
        </a:ln>
      </dgm:spPr>
      <dgm:t>
        <a:bodyPr/>
        <a:lstStyle/>
        <a:p>
          <a:pPr rtl="0"/>
          <a:r>
            <a:rPr lang="pt-BR" b="1" smtClean="0"/>
            <a:t>Instruções if</a:t>
          </a:r>
          <a:endParaRPr lang="pt-BR"/>
        </a:p>
      </dgm:t>
    </dgm:pt>
    <dgm:pt modelId="{53DA5629-4A37-4686-B3EC-7659362DCFE9}" type="parTrans" cxnId="{F90F11B7-0687-45F8-8A19-384D78690F68}">
      <dgm:prSet/>
      <dgm:spPr/>
      <dgm:t>
        <a:bodyPr/>
        <a:lstStyle/>
        <a:p>
          <a:endParaRPr lang="pt-BR"/>
        </a:p>
      </dgm:t>
    </dgm:pt>
    <dgm:pt modelId="{BC1D02BF-F8C2-4868-859D-2ABEBEAF68AC}" type="sibTrans" cxnId="{F90F11B7-0687-45F8-8A19-384D78690F68}">
      <dgm:prSet/>
      <dgm:spPr/>
      <dgm:t>
        <a:bodyPr/>
        <a:lstStyle/>
        <a:p>
          <a:endParaRPr lang="pt-BR"/>
        </a:p>
      </dgm:t>
    </dgm:pt>
    <dgm:pt modelId="{BC92F1B9-5F3C-4CD8-BA9A-2D6D98A74479}">
      <dgm:prSet/>
      <dgm:spPr>
        <a:solidFill>
          <a:schemeClr val="bg2">
            <a:alpha val="90000"/>
          </a:schemeClr>
        </a:solidFill>
      </dgm:spPr>
      <dgm:t>
        <a:bodyPr/>
        <a:lstStyle/>
        <a:p>
          <a:pPr algn="just" rtl="0"/>
          <a:r>
            <a:rPr lang="pt-BR" dirty="0" smtClean="0"/>
            <a:t>A instrução </a:t>
          </a:r>
          <a:r>
            <a:rPr lang="pt-BR" dirty="0" err="1" smtClean="0"/>
            <a:t>if</a:t>
          </a:r>
          <a:r>
            <a:rPr lang="pt-BR" dirty="0" smtClean="0"/>
            <a:t> (se), é utilizada quando queremos testar uma condição antes de executarmos um ou mais comandos. A sintaxe da instrução </a:t>
          </a:r>
          <a:r>
            <a:rPr lang="pt-BR" dirty="0" err="1" smtClean="0"/>
            <a:t>if</a:t>
          </a:r>
          <a:r>
            <a:rPr lang="pt-BR" dirty="0" smtClean="0"/>
            <a:t> é a seguinte:</a:t>
          </a:r>
          <a:endParaRPr lang="pt-BR" dirty="0"/>
        </a:p>
      </dgm:t>
    </dgm:pt>
    <dgm:pt modelId="{6A97C17D-F3EB-418B-AB32-F1C6B95E8CF8}" type="parTrans" cxnId="{175AA670-8C60-4290-8D68-D48F5C507D6A}">
      <dgm:prSet/>
      <dgm:spPr/>
      <dgm:t>
        <a:bodyPr/>
        <a:lstStyle/>
        <a:p>
          <a:endParaRPr lang="pt-BR"/>
        </a:p>
      </dgm:t>
    </dgm:pt>
    <dgm:pt modelId="{003F131C-843E-442C-8AFD-F580E7872F48}" type="sibTrans" cxnId="{175AA670-8C60-4290-8D68-D48F5C507D6A}">
      <dgm:prSet/>
      <dgm:spPr/>
      <dgm:t>
        <a:bodyPr/>
        <a:lstStyle/>
        <a:p>
          <a:endParaRPr lang="pt-BR"/>
        </a:p>
      </dgm:t>
    </dgm:pt>
    <dgm:pt modelId="{67984981-5579-4D79-BD6B-020DE70E53EB}" type="pres">
      <dgm:prSet presAssocID="{2A5406BE-91CD-4D04-8373-7785D8914277}" presName="Name0" presStyleCnt="0">
        <dgm:presLayoutVars>
          <dgm:dir/>
          <dgm:animLvl val="lvl"/>
          <dgm:resizeHandles val="exact"/>
        </dgm:presLayoutVars>
      </dgm:prSet>
      <dgm:spPr/>
      <dgm:t>
        <a:bodyPr/>
        <a:lstStyle/>
        <a:p>
          <a:endParaRPr lang="pt-BR"/>
        </a:p>
      </dgm:t>
    </dgm:pt>
    <dgm:pt modelId="{CD2F4A51-4E20-4B92-8F56-ED26D8A3586D}" type="pres">
      <dgm:prSet presAssocID="{13A80B15-9650-43E0-9132-EC2D89D89F51}" presName="composite" presStyleCnt="0"/>
      <dgm:spPr/>
    </dgm:pt>
    <dgm:pt modelId="{AFA769BE-A137-4704-B180-4020520F2F7D}" type="pres">
      <dgm:prSet presAssocID="{13A80B15-9650-43E0-9132-EC2D89D89F51}" presName="parTx" presStyleLbl="alignNode1" presStyleIdx="0" presStyleCnt="1">
        <dgm:presLayoutVars>
          <dgm:chMax val="0"/>
          <dgm:chPref val="0"/>
          <dgm:bulletEnabled val="1"/>
        </dgm:presLayoutVars>
      </dgm:prSet>
      <dgm:spPr/>
      <dgm:t>
        <a:bodyPr/>
        <a:lstStyle/>
        <a:p>
          <a:endParaRPr lang="pt-BR"/>
        </a:p>
      </dgm:t>
    </dgm:pt>
    <dgm:pt modelId="{C2EEBD1C-69E3-45F5-AE69-297BBB14C237}" type="pres">
      <dgm:prSet presAssocID="{13A80B15-9650-43E0-9132-EC2D89D89F51}" presName="desTx" presStyleLbl="alignAccFollowNode1" presStyleIdx="0" presStyleCnt="1">
        <dgm:presLayoutVars>
          <dgm:bulletEnabled val="1"/>
        </dgm:presLayoutVars>
      </dgm:prSet>
      <dgm:spPr/>
      <dgm:t>
        <a:bodyPr/>
        <a:lstStyle/>
        <a:p>
          <a:endParaRPr lang="pt-BR"/>
        </a:p>
      </dgm:t>
    </dgm:pt>
  </dgm:ptLst>
  <dgm:cxnLst>
    <dgm:cxn modelId="{7E47DC79-73D6-4455-BF5C-758EF6E62436}" type="presOf" srcId="{BC92F1B9-5F3C-4CD8-BA9A-2D6D98A74479}" destId="{C2EEBD1C-69E3-45F5-AE69-297BBB14C237}" srcOrd="0" destOrd="0" presId="urn:microsoft.com/office/officeart/2005/8/layout/hList1"/>
    <dgm:cxn modelId="{31286540-3946-4F30-A456-D32BA2964B30}" type="presOf" srcId="{2A5406BE-91CD-4D04-8373-7785D8914277}" destId="{67984981-5579-4D79-BD6B-020DE70E53EB}" srcOrd="0" destOrd="0" presId="urn:microsoft.com/office/officeart/2005/8/layout/hList1"/>
    <dgm:cxn modelId="{CF7EE4AD-808D-48D7-AD87-DD41CF273BCD}" type="presOf" srcId="{13A80B15-9650-43E0-9132-EC2D89D89F51}" destId="{AFA769BE-A137-4704-B180-4020520F2F7D}" srcOrd="0" destOrd="0" presId="urn:microsoft.com/office/officeart/2005/8/layout/hList1"/>
    <dgm:cxn modelId="{F90F11B7-0687-45F8-8A19-384D78690F68}" srcId="{2A5406BE-91CD-4D04-8373-7785D8914277}" destId="{13A80B15-9650-43E0-9132-EC2D89D89F51}" srcOrd="0" destOrd="0" parTransId="{53DA5629-4A37-4686-B3EC-7659362DCFE9}" sibTransId="{BC1D02BF-F8C2-4868-859D-2ABEBEAF68AC}"/>
    <dgm:cxn modelId="{175AA670-8C60-4290-8D68-D48F5C507D6A}" srcId="{13A80B15-9650-43E0-9132-EC2D89D89F51}" destId="{BC92F1B9-5F3C-4CD8-BA9A-2D6D98A74479}" srcOrd="0" destOrd="0" parTransId="{6A97C17D-F3EB-418B-AB32-F1C6B95E8CF8}" sibTransId="{003F131C-843E-442C-8AFD-F580E7872F48}"/>
    <dgm:cxn modelId="{BEE6CA68-FF82-4DC6-B691-2F118F223E68}" type="presParOf" srcId="{67984981-5579-4D79-BD6B-020DE70E53EB}" destId="{CD2F4A51-4E20-4B92-8F56-ED26D8A3586D}" srcOrd="0" destOrd="0" presId="urn:microsoft.com/office/officeart/2005/8/layout/hList1"/>
    <dgm:cxn modelId="{4CA4F303-42DE-490E-9404-6E111BA0CB35}" type="presParOf" srcId="{CD2F4A51-4E20-4B92-8F56-ED26D8A3586D}" destId="{AFA769BE-A137-4704-B180-4020520F2F7D}" srcOrd="0" destOrd="0" presId="urn:microsoft.com/office/officeart/2005/8/layout/hList1"/>
    <dgm:cxn modelId="{504B920B-28EF-433E-85A6-87C764596824}" type="presParOf" srcId="{CD2F4A51-4E20-4B92-8F56-ED26D8A3586D}" destId="{C2EEBD1C-69E3-45F5-AE69-297BBB14C2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31023D-BCC8-4FCE-959C-9155030D3A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F7914184-D112-4C97-BAA6-4165D3369758}">
      <dgm:prSet/>
      <dgm:spPr/>
      <dgm:t>
        <a:bodyPr/>
        <a:lstStyle/>
        <a:p>
          <a:pPr rtl="0"/>
          <a:r>
            <a:rPr lang="pt-BR" b="1" smtClean="0"/>
            <a:t>Como funciona a instrução if? </a:t>
          </a:r>
          <a:endParaRPr lang="pt-BR"/>
        </a:p>
      </dgm:t>
    </dgm:pt>
    <dgm:pt modelId="{D8477910-22A2-4A26-86C6-323DAF048B18}" type="parTrans" cxnId="{2B4CEFD7-C401-4F00-949C-3A92B51A8DA2}">
      <dgm:prSet/>
      <dgm:spPr/>
      <dgm:t>
        <a:bodyPr/>
        <a:lstStyle/>
        <a:p>
          <a:endParaRPr lang="pt-BR"/>
        </a:p>
      </dgm:t>
    </dgm:pt>
    <dgm:pt modelId="{CBF75D2C-437E-4018-B391-EBB6F5D7FDA6}" type="sibTrans" cxnId="{2B4CEFD7-C401-4F00-949C-3A92B51A8DA2}">
      <dgm:prSet/>
      <dgm:spPr/>
      <dgm:t>
        <a:bodyPr/>
        <a:lstStyle/>
        <a:p>
          <a:endParaRPr lang="pt-BR"/>
        </a:p>
      </dgm:t>
    </dgm:pt>
    <dgm:pt modelId="{20A77D5E-6733-4786-9812-7964466CE2C9}">
      <dgm:prSet/>
      <dgm:spPr/>
      <dgm:t>
        <a:bodyPr/>
        <a:lstStyle/>
        <a:p>
          <a:pPr algn="just" rtl="0"/>
          <a:r>
            <a:rPr lang="pt-BR" dirty="0" smtClean="0"/>
            <a:t>Se a condição dentro do </a:t>
          </a:r>
          <a:r>
            <a:rPr lang="pt-BR" dirty="0" err="1" smtClean="0"/>
            <a:t>if</a:t>
          </a:r>
          <a:r>
            <a:rPr lang="pt-BR" dirty="0" smtClean="0"/>
            <a:t> for verdadeira, os comandos das linhas que estão no escopo serão executadas e depois o fluxo de execução do programa segue normalmente e executa a partir da linha 6 em diante. Por outro lado, se a condição for falsa, as linhas dentro do escopo não serão executadas e o fluxo de execução do programa “pula” direto para fora do escopo.</a:t>
          </a:r>
          <a:endParaRPr lang="pt-BR" dirty="0"/>
        </a:p>
      </dgm:t>
    </dgm:pt>
    <dgm:pt modelId="{527B9C98-6936-432B-B24A-22300EA1248F}" type="parTrans" cxnId="{83B06942-6052-471D-9990-2D093CE998F4}">
      <dgm:prSet/>
      <dgm:spPr/>
      <dgm:t>
        <a:bodyPr/>
        <a:lstStyle/>
        <a:p>
          <a:endParaRPr lang="pt-BR"/>
        </a:p>
      </dgm:t>
    </dgm:pt>
    <dgm:pt modelId="{3F81F9DE-C597-41BB-8DB0-662F9199B157}" type="sibTrans" cxnId="{83B06942-6052-471D-9990-2D093CE998F4}">
      <dgm:prSet/>
      <dgm:spPr/>
      <dgm:t>
        <a:bodyPr/>
        <a:lstStyle/>
        <a:p>
          <a:endParaRPr lang="pt-BR"/>
        </a:p>
      </dgm:t>
    </dgm:pt>
    <dgm:pt modelId="{61AD71F1-EEB6-4BB9-8370-C2DD99C09704}" type="pres">
      <dgm:prSet presAssocID="{2B31023D-BCC8-4FCE-959C-9155030D3ABC}" presName="linear" presStyleCnt="0">
        <dgm:presLayoutVars>
          <dgm:animLvl val="lvl"/>
          <dgm:resizeHandles val="exact"/>
        </dgm:presLayoutVars>
      </dgm:prSet>
      <dgm:spPr/>
      <dgm:t>
        <a:bodyPr/>
        <a:lstStyle/>
        <a:p>
          <a:endParaRPr lang="pt-BR"/>
        </a:p>
      </dgm:t>
    </dgm:pt>
    <dgm:pt modelId="{221924C4-ADBB-4D82-A5D0-284A817D1987}" type="pres">
      <dgm:prSet presAssocID="{F7914184-D112-4C97-BAA6-4165D3369758}" presName="parentText" presStyleLbl="node1" presStyleIdx="0" presStyleCnt="1">
        <dgm:presLayoutVars>
          <dgm:chMax val="0"/>
          <dgm:bulletEnabled val="1"/>
        </dgm:presLayoutVars>
      </dgm:prSet>
      <dgm:spPr/>
      <dgm:t>
        <a:bodyPr/>
        <a:lstStyle/>
        <a:p>
          <a:endParaRPr lang="pt-BR"/>
        </a:p>
      </dgm:t>
    </dgm:pt>
    <dgm:pt modelId="{A9EE40C7-CD71-4E9C-8B81-03F5C98AE636}" type="pres">
      <dgm:prSet presAssocID="{F7914184-D112-4C97-BAA6-4165D3369758}" presName="childText" presStyleLbl="revTx" presStyleIdx="0" presStyleCnt="1">
        <dgm:presLayoutVars>
          <dgm:bulletEnabled val="1"/>
        </dgm:presLayoutVars>
      </dgm:prSet>
      <dgm:spPr/>
      <dgm:t>
        <a:bodyPr/>
        <a:lstStyle/>
        <a:p>
          <a:endParaRPr lang="pt-BR"/>
        </a:p>
      </dgm:t>
    </dgm:pt>
  </dgm:ptLst>
  <dgm:cxnLst>
    <dgm:cxn modelId="{2B4CEFD7-C401-4F00-949C-3A92B51A8DA2}" srcId="{2B31023D-BCC8-4FCE-959C-9155030D3ABC}" destId="{F7914184-D112-4C97-BAA6-4165D3369758}" srcOrd="0" destOrd="0" parTransId="{D8477910-22A2-4A26-86C6-323DAF048B18}" sibTransId="{CBF75D2C-437E-4018-B391-EBB6F5D7FDA6}"/>
    <dgm:cxn modelId="{EB943ECA-ADE7-485D-8745-09F52595A56E}" type="presOf" srcId="{2B31023D-BCC8-4FCE-959C-9155030D3ABC}" destId="{61AD71F1-EEB6-4BB9-8370-C2DD99C09704}" srcOrd="0" destOrd="0" presId="urn:microsoft.com/office/officeart/2005/8/layout/vList2"/>
    <dgm:cxn modelId="{DD112E19-EECA-4463-9D6A-F0745E39339E}" type="presOf" srcId="{20A77D5E-6733-4786-9812-7964466CE2C9}" destId="{A9EE40C7-CD71-4E9C-8B81-03F5C98AE636}" srcOrd="0" destOrd="0" presId="urn:microsoft.com/office/officeart/2005/8/layout/vList2"/>
    <dgm:cxn modelId="{83B06942-6052-471D-9990-2D093CE998F4}" srcId="{F7914184-D112-4C97-BAA6-4165D3369758}" destId="{20A77D5E-6733-4786-9812-7964466CE2C9}" srcOrd="0" destOrd="0" parTransId="{527B9C98-6936-432B-B24A-22300EA1248F}" sibTransId="{3F81F9DE-C597-41BB-8DB0-662F9199B157}"/>
    <dgm:cxn modelId="{60F1C1F9-DAF1-46B3-A814-009798F8E7F4}" type="presOf" srcId="{F7914184-D112-4C97-BAA6-4165D3369758}" destId="{221924C4-ADBB-4D82-A5D0-284A817D1987}" srcOrd="0" destOrd="0" presId="urn:microsoft.com/office/officeart/2005/8/layout/vList2"/>
    <dgm:cxn modelId="{4B0617CD-12AF-4816-8CB1-254533B0CF13}" type="presParOf" srcId="{61AD71F1-EEB6-4BB9-8370-C2DD99C09704}" destId="{221924C4-ADBB-4D82-A5D0-284A817D1987}" srcOrd="0" destOrd="0" presId="urn:microsoft.com/office/officeart/2005/8/layout/vList2"/>
    <dgm:cxn modelId="{4AE424DD-4537-4B5E-88D4-4CB8EF35DF89}" type="presParOf" srcId="{61AD71F1-EEB6-4BB9-8370-C2DD99C09704}" destId="{A9EE40C7-CD71-4E9C-8B81-03F5C98AE63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O que é essa tal condição?</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14C13ABA-853E-4609-B1B3-46601BBB6D7F}" type="presOf" srcId="{4275232B-7455-4F10-AE58-E47136142790}" destId="{52D496A4-AA7C-4AB3-815D-B840E77E4A34}" srcOrd="0" destOrd="0" presId="urn:microsoft.com/office/officeart/2005/8/layout/hList1"/>
    <dgm:cxn modelId="{CDFC3197-0F71-45E4-9CD4-BDEC48760603}" type="presOf" srcId="{32290756-A711-43BC-A08D-916DED16EFC9}" destId="{6EBC2652-20EB-40D6-AB17-404138CDA6D0}" srcOrd="0" destOrd="0" presId="urn:microsoft.com/office/officeart/2005/8/layout/hList1"/>
    <dgm:cxn modelId="{831ED0AD-9C64-431D-842A-575767FD633A}" type="presOf" srcId="{2282E7AB-E22C-4B00-970C-52DB919CAB9D}" destId="{512A7BB3-C3C1-428C-BF99-F2A7DF689F83}" srcOrd="0" destOrd="0" presId="urn:microsoft.com/office/officeart/2005/8/layout/hList1"/>
    <dgm:cxn modelId="{C30F72DA-DCC6-4D96-82A9-8B7B579708CC}" type="presParOf" srcId="{52D496A4-AA7C-4AB3-815D-B840E77E4A34}" destId="{843B4BDD-B1A3-4D32-8000-A56D54FBB1A1}" srcOrd="0" destOrd="0" presId="urn:microsoft.com/office/officeart/2005/8/layout/hList1"/>
    <dgm:cxn modelId="{C680053D-5E63-4A14-9B61-A59A00E0D660}" type="presParOf" srcId="{843B4BDD-B1A3-4D32-8000-A56D54FBB1A1}" destId="{512A7BB3-C3C1-428C-BF99-F2A7DF689F83}" srcOrd="0" destOrd="0" presId="urn:microsoft.com/office/officeart/2005/8/layout/hList1"/>
    <dgm:cxn modelId="{DC9CF645-0E07-44EB-A2F5-2E8EEFE68984}"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A condição é qualquer expressão válida em C# que devolva um valor booleano. Por exemplo, a expressão “1 &lt; 2” é uma expressão que devolve o valor </a:t>
          </a:r>
          <a:r>
            <a:rPr lang="pt-BR" dirty="0" err="1" smtClean="0"/>
            <a:t>true</a:t>
          </a:r>
          <a:r>
            <a:rPr lang="pt-BR" dirty="0" smtClean="0"/>
            <a:t>. Já a expressão “8%3 == 0” devolve o valor false</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217C6181-B59C-4956-BA89-B9846AF2EAEA}" type="presOf" srcId="{2282E7AB-E22C-4B00-970C-52DB919CAB9D}" destId="{512A7BB3-C3C1-428C-BF99-F2A7DF689F83}" srcOrd="0" destOrd="0" presId="urn:microsoft.com/office/officeart/2005/8/layout/hList1"/>
    <dgm:cxn modelId="{7505B090-718B-4C81-9216-B16BECB12F10}" type="presOf" srcId="{32290756-A711-43BC-A08D-916DED16EFC9}" destId="{6EBC2652-20EB-40D6-AB17-404138CDA6D0}" srcOrd="0" destOrd="0" presId="urn:microsoft.com/office/officeart/2005/8/layout/hList1"/>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966073E7-EF16-47EF-9321-FBA322A24AE4}" type="presOf" srcId="{4275232B-7455-4F10-AE58-E47136142790}" destId="{52D496A4-AA7C-4AB3-815D-B840E77E4A34}" srcOrd="0" destOrd="0" presId="urn:microsoft.com/office/officeart/2005/8/layout/hList1"/>
    <dgm:cxn modelId="{5A423123-650B-4C5C-B37A-094D09ECE913}" type="presParOf" srcId="{52D496A4-AA7C-4AB3-815D-B840E77E4A34}" destId="{843B4BDD-B1A3-4D32-8000-A56D54FBB1A1}" srcOrd="0" destOrd="0" presId="urn:microsoft.com/office/officeart/2005/8/layout/hList1"/>
    <dgm:cxn modelId="{04D292C3-8D66-441B-AC3E-5CC32053AD94}" type="presParOf" srcId="{843B4BDD-B1A3-4D32-8000-A56D54FBB1A1}" destId="{512A7BB3-C3C1-428C-BF99-F2A7DF689F83}" srcOrd="0" destOrd="0" presId="urn:microsoft.com/office/officeart/2005/8/layout/hList1"/>
    <dgm:cxn modelId="{BA1AD372-85D5-4967-83C0-28F24684A7B7}"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769BE-A137-4704-B180-4020520F2F7D}">
      <dsp:nvSpPr>
        <dsp:cNvPr id="0" name=""/>
        <dsp:cNvSpPr/>
      </dsp:nvSpPr>
      <dsp:spPr>
        <a:xfrm>
          <a:off x="0" y="189699"/>
          <a:ext cx="9487917" cy="7488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b="1" kern="1200" dirty="0" smtClean="0"/>
            <a:t>Instrução </a:t>
          </a:r>
          <a:r>
            <a:rPr lang="pt-BR" sz="2600" b="1" kern="1200" dirty="0" err="1" smtClean="0"/>
            <a:t>else</a:t>
          </a:r>
          <a:endParaRPr lang="pt-BR" sz="2600" kern="1200" dirty="0"/>
        </a:p>
      </dsp:txBody>
      <dsp:txXfrm>
        <a:off x="0" y="189699"/>
        <a:ext cx="9487917" cy="748800"/>
      </dsp:txXfrm>
    </dsp:sp>
    <dsp:sp modelId="{C2EEBD1C-69E3-45F5-AE69-297BBB14C237}">
      <dsp:nvSpPr>
        <dsp:cNvPr id="0" name=""/>
        <dsp:cNvSpPr/>
      </dsp:nvSpPr>
      <dsp:spPr>
        <a:xfrm>
          <a:off x="0" y="938499"/>
          <a:ext cx="9487917" cy="1819935"/>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just" defTabSz="1155700" rtl="0">
            <a:lnSpc>
              <a:spcPct val="90000"/>
            </a:lnSpc>
            <a:spcBef>
              <a:spcPct val="0"/>
            </a:spcBef>
            <a:spcAft>
              <a:spcPct val="15000"/>
            </a:spcAft>
            <a:buChar char="••"/>
          </a:pPr>
          <a:r>
            <a:rPr lang="pt-BR" sz="2600" kern="1200" dirty="0" smtClean="0"/>
            <a:t>Muitas vezes, queremos executar um bloco de comandos caso uma condição seja verdadeira e outro bloco de comandos caso essa condição seja falsa. Para isso, podemos utilizar as instruções </a:t>
          </a:r>
          <a:r>
            <a:rPr lang="pt-BR" sz="2600" b="1" kern="1200" dirty="0" err="1" smtClean="0"/>
            <a:t>if</a:t>
          </a:r>
          <a:r>
            <a:rPr lang="pt-BR" sz="2600" kern="1200" dirty="0" smtClean="0"/>
            <a:t> e </a:t>
          </a:r>
          <a:r>
            <a:rPr lang="pt-BR" sz="2600" b="1" kern="1200" dirty="0" err="1" smtClean="0"/>
            <a:t>else</a:t>
          </a:r>
          <a:r>
            <a:rPr lang="pt-BR" sz="2600" kern="1200" dirty="0" smtClean="0"/>
            <a:t>. Veja no próximo slide, a estrutura dessas instruções.</a:t>
          </a:r>
          <a:endParaRPr lang="pt-BR" sz="2600" kern="1200" dirty="0"/>
        </a:p>
      </dsp:txBody>
      <dsp:txXfrm>
        <a:off x="0" y="938499"/>
        <a:ext cx="9487917" cy="1819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6C2AA-B955-4C9D-ABFD-FFAE2429B1B5}">
      <dsp:nvSpPr>
        <dsp:cNvPr id="0" name=""/>
        <dsp:cNvSpPr/>
      </dsp:nvSpPr>
      <dsp:spPr>
        <a:xfrm>
          <a:off x="0" y="47573"/>
          <a:ext cx="8910133" cy="662400"/>
        </a:xfrm>
        <a:prstGeom prst="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pt-BR" sz="2300" b="1" kern="1200" dirty="0" smtClean="0"/>
            <a:t>Instrução </a:t>
          </a:r>
          <a:r>
            <a:rPr lang="pt-BR" sz="2300" b="1" kern="1200" dirty="0" err="1" smtClean="0"/>
            <a:t>else</a:t>
          </a:r>
          <a:endParaRPr lang="pt-BR" sz="2300" b="1" kern="1200" dirty="0"/>
        </a:p>
      </dsp:txBody>
      <dsp:txXfrm>
        <a:off x="0" y="47573"/>
        <a:ext cx="8910133" cy="662400"/>
      </dsp:txXfrm>
    </dsp:sp>
    <dsp:sp modelId="{91054F21-3556-4006-8329-1DAB790A0FD2}">
      <dsp:nvSpPr>
        <dsp:cNvPr id="0" name=""/>
        <dsp:cNvSpPr/>
      </dsp:nvSpPr>
      <dsp:spPr>
        <a:xfrm>
          <a:off x="0" y="757547"/>
          <a:ext cx="8910133" cy="1925617"/>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just" defTabSz="1022350" rtl="0">
            <a:lnSpc>
              <a:spcPct val="90000"/>
            </a:lnSpc>
            <a:spcBef>
              <a:spcPct val="0"/>
            </a:spcBef>
            <a:spcAft>
              <a:spcPct val="15000"/>
            </a:spcAft>
            <a:buChar char="••"/>
          </a:pPr>
          <a:r>
            <a:rPr lang="pt-BR" sz="2300" kern="1200" dirty="0" smtClean="0"/>
            <a:t>No slide anterior, se a condição do </a:t>
          </a:r>
          <a:r>
            <a:rPr lang="pt-BR" sz="2300" kern="1200" dirty="0" err="1" smtClean="0"/>
            <a:t>if</a:t>
          </a:r>
          <a:r>
            <a:rPr lang="pt-BR" sz="2300" kern="1200" dirty="0" smtClean="0"/>
            <a:t> for verdadeira, os comandos 1,2,3 serão executadas e depois o fluxo de execução do programa segue para o comando 7 fora dos escopos. Por outro lado, se a condição for falsa, os comandos 4,5,6 serão executadas e depois o fluxo de execução do programa segue para o comando 7.</a:t>
          </a:r>
          <a:endParaRPr lang="pt-BR" sz="2300" kern="1200" dirty="0"/>
        </a:p>
      </dsp:txBody>
      <dsp:txXfrm>
        <a:off x="0" y="757547"/>
        <a:ext cx="8910133" cy="19256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B08E6-778C-429A-8E3C-623ACC4FB33E}">
      <dsp:nvSpPr>
        <dsp:cNvPr id="0" name=""/>
        <dsp:cNvSpPr/>
      </dsp:nvSpPr>
      <dsp:spPr>
        <a:xfrm>
          <a:off x="0" y="17690"/>
          <a:ext cx="9130712" cy="695565"/>
        </a:xfrm>
        <a:prstGeom prst="roundRect">
          <a:avLst/>
        </a:prstGeom>
        <a:solidFill>
          <a:srgbClr val="FF0000"/>
        </a:solidFill>
        <a:ln w="15875"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pt-BR" sz="2900" kern="1200" dirty="0" smtClean="0"/>
            <a:t>Importante</a:t>
          </a:r>
          <a:endParaRPr lang="pt-BR" sz="2900" kern="1200" dirty="0"/>
        </a:p>
      </dsp:txBody>
      <dsp:txXfrm>
        <a:off x="33955" y="51645"/>
        <a:ext cx="9062802" cy="627655"/>
      </dsp:txXfrm>
    </dsp:sp>
    <dsp:sp modelId="{5250C1F8-B06B-465F-9398-4501A5B43D01}">
      <dsp:nvSpPr>
        <dsp:cNvPr id="0" name=""/>
        <dsp:cNvSpPr/>
      </dsp:nvSpPr>
      <dsp:spPr>
        <a:xfrm>
          <a:off x="0" y="713255"/>
          <a:ext cx="9130712"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00" tIns="36830" rIns="206248" bIns="36830" numCol="1" spcCol="1270" anchor="t" anchorCtr="0">
          <a:noAutofit/>
        </a:bodyPr>
        <a:lstStyle/>
        <a:p>
          <a:pPr marL="228600" lvl="1" indent="-228600" algn="just" defTabSz="1022350" rtl="0">
            <a:lnSpc>
              <a:spcPct val="90000"/>
            </a:lnSpc>
            <a:spcBef>
              <a:spcPct val="0"/>
            </a:spcBef>
            <a:spcAft>
              <a:spcPct val="20000"/>
            </a:spcAft>
            <a:buChar char="••"/>
          </a:pPr>
          <a:r>
            <a:rPr lang="pt-BR" sz="2300" kern="1200" dirty="0" smtClean="0"/>
            <a:t>A instrução </a:t>
          </a:r>
          <a:r>
            <a:rPr lang="pt-BR" sz="2300" b="1" kern="1200" dirty="0" err="1" smtClean="0"/>
            <a:t>else</a:t>
          </a:r>
          <a:r>
            <a:rPr lang="pt-BR" sz="2300" kern="1200" dirty="0" smtClean="0"/>
            <a:t> não pode aparecer sozinha no código sem estar vinculada a uma instrução </a:t>
          </a:r>
          <a:r>
            <a:rPr lang="pt-BR" sz="2300" b="1" kern="1200" dirty="0" err="1" smtClean="0"/>
            <a:t>if</a:t>
          </a:r>
          <a:r>
            <a:rPr lang="pt-BR" sz="2300" kern="1200" dirty="0" smtClean="0"/>
            <a:t>. A instrução </a:t>
          </a:r>
          <a:r>
            <a:rPr lang="pt-BR" sz="2300" b="1" kern="1200" dirty="0" err="1" smtClean="0"/>
            <a:t>else</a:t>
          </a:r>
          <a:r>
            <a:rPr lang="pt-BR" sz="2300" kern="1200" dirty="0" smtClean="0"/>
            <a:t> pode ser traduzida em português para “senão”. Em português, no C#, não podemos dizer “senão” sem antes ter dito “se”. Por isso, não podemos utilizar a instrução </a:t>
          </a:r>
          <a:r>
            <a:rPr lang="pt-BR" sz="2300" b="1" kern="1200" dirty="0" err="1" smtClean="0"/>
            <a:t>else</a:t>
          </a:r>
          <a:r>
            <a:rPr lang="pt-BR" sz="2300" kern="1200" dirty="0" smtClean="0"/>
            <a:t> sem antes ter utilizado a instrução </a:t>
          </a:r>
          <a:r>
            <a:rPr lang="pt-BR" sz="2300" b="1" kern="1200" dirty="0" err="1" smtClean="0"/>
            <a:t>if</a:t>
          </a:r>
          <a:r>
            <a:rPr lang="pt-BR" sz="2300" kern="1200" dirty="0" smtClean="0"/>
            <a:t>.</a:t>
          </a:r>
          <a:endParaRPr lang="pt-BR" sz="2300" kern="1200" dirty="0"/>
        </a:p>
      </dsp:txBody>
      <dsp:txXfrm>
        <a:off x="0" y="713255"/>
        <a:ext cx="9130712" cy="1680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ED0B4-C05B-4509-BC93-176A333B482B}">
      <dsp:nvSpPr>
        <dsp:cNvPr id="0" name=""/>
        <dsp:cNvSpPr/>
      </dsp:nvSpPr>
      <dsp:spPr>
        <a:xfrm rot="5400000">
          <a:off x="5259489" y="-1675214"/>
          <a:ext cx="2052418" cy="591595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rtl="0">
            <a:lnSpc>
              <a:spcPct val="90000"/>
            </a:lnSpc>
            <a:spcBef>
              <a:spcPct val="0"/>
            </a:spcBef>
            <a:spcAft>
              <a:spcPct val="15000"/>
            </a:spcAft>
            <a:buChar char="••"/>
          </a:pPr>
          <a:r>
            <a:rPr lang="pt-BR" sz="1600" kern="1200" dirty="0" smtClean="0"/>
            <a:t>Considere um programa de computador que controla os saques efetuados nos caixas eletrônicos de um banco. Nesse banco, os saques efetuados das 6 horas até as 22 horas não podem ser superiores a R$ 1.000,00. Por outro lado, os saques efetuados depois das 22 horas e antes das 6 horas não podem ser superiores a R$ 400,00. Podemos  implementar essa lógica utilizando as instruções de decisão oferecidas pelas linguagens de programação.</a:t>
          </a:r>
          <a:endParaRPr lang="pt-BR" sz="1600" kern="1200" dirty="0"/>
        </a:p>
      </dsp:txBody>
      <dsp:txXfrm rot="-5400000">
        <a:off x="3327723" y="356743"/>
        <a:ext cx="5815761" cy="1852036"/>
      </dsp:txXfrm>
    </dsp:sp>
    <dsp:sp modelId="{E9FD6A91-2DE4-498F-9E7A-6249327B81B9}">
      <dsp:nvSpPr>
        <dsp:cNvPr id="0" name=""/>
        <dsp:cNvSpPr/>
      </dsp:nvSpPr>
      <dsp:spPr>
        <a:xfrm>
          <a:off x="0" y="0"/>
          <a:ext cx="3327723" cy="2565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pt-BR" sz="4400" kern="1200" smtClean="0"/>
            <a:t>Instruções encadeadas</a:t>
          </a:r>
          <a:endParaRPr lang="pt-BR" sz="4400" kern="1200"/>
        </a:p>
      </dsp:txBody>
      <dsp:txXfrm>
        <a:off x="125238" y="125238"/>
        <a:ext cx="3077247" cy="23150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53831"/>
          <a:ext cx="8845097" cy="15592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l" defTabSz="977900" rtl="0">
            <a:lnSpc>
              <a:spcPct val="90000"/>
            </a:lnSpc>
            <a:spcBef>
              <a:spcPct val="0"/>
            </a:spcBef>
            <a:spcAft>
              <a:spcPct val="15000"/>
            </a:spcAft>
            <a:buChar char="••"/>
          </a:pPr>
          <a:r>
            <a:rPr lang="pt-BR" sz="2200" kern="1200" dirty="0" smtClean="0"/>
            <a:t>1) Crie uma pasta no seu repositório no </a:t>
          </a:r>
          <a:r>
            <a:rPr lang="pt-BR" sz="2200" b="1" kern="1200" dirty="0" err="1" smtClean="0"/>
            <a:t>Github</a:t>
          </a:r>
          <a:r>
            <a:rPr lang="pt-BR" sz="2200" kern="1200" dirty="0" smtClean="0"/>
            <a:t> com o nome de </a:t>
          </a:r>
          <a:r>
            <a:rPr lang="pt-BR" sz="2200" b="1" kern="1200" dirty="0" smtClean="0"/>
            <a:t>Unidade VIII</a:t>
          </a:r>
          <a:r>
            <a:rPr lang="pt-BR" sz="2200" kern="1200" dirty="0" smtClean="0"/>
            <a:t>. E em seguida crie um projeto onde você implementará os exercícios de fixação. “</a:t>
          </a:r>
          <a:r>
            <a:rPr lang="pt-BR" sz="2200" kern="1200" dirty="0" err="1" smtClean="0"/>
            <a:t>ExerciciosSlide</a:t>
          </a:r>
          <a:r>
            <a:rPr lang="pt-BR" sz="2200" kern="1200" dirty="0" smtClean="0"/>
            <a:t>”</a:t>
          </a:r>
          <a:endParaRPr lang="pt-BR" sz="2200" kern="1200" dirty="0"/>
        </a:p>
      </dsp:txBody>
      <dsp:txXfrm>
        <a:off x="0" y="353831"/>
        <a:ext cx="8845097" cy="1559250"/>
      </dsp:txXfrm>
    </dsp:sp>
    <dsp:sp modelId="{08DC6E8E-EABE-4768-9958-FE6E39B12118}">
      <dsp:nvSpPr>
        <dsp:cNvPr id="0" name=""/>
        <dsp:cNvSpPr/>
      </dsp:nvSpPr>
      <dsp:spPr>
        <a:xfrm>
          <a:off x="442254" y="29111"/>
          <a:ext cx="6191567"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03341"/>
          <a:ext cx="8845097" cy="1615950"/>
        </a:xfrm>
        <a:prstGeom prst="rect">
          <a:avLst/>
        </a:prstGeom>
        <a:solidFill>
          <a:schemeClr val="lt1">
            <a:alpha val="90000"/>
            <a:hueOff val="0"/>
            <a:satOff val="0"/>
            <a:lumOff val="0"/>
            <a:alphaOff val="0"/>
          </a:schemeClr>
        </a:solidFill>
        <a:ln w="15875"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395732" rIns="686478" bIns="135128" numCol="1" spcCol="1270" anchor="t" anchorCtr="0">
          <a:noAutofit/>
        </a:bodyPr>
        <a:lstStyle/>
        <a:p>
          <a:pPr marL="171450" lvl="1" indent="-171450" algn="just" defTabSz="844550" rtl="0">
            <a:lnSpc>
              <a:spcPct val="90000"/>
            </a:lnSpc>
            <a:spcBef>
              <a:spcPct val="0"/>
            </a:spcBef>
            <a:spcAft>
              <a:spcPct val="15000"/>
            </a:spcAft>
            <a:buChar char="••"/>
          </a:pPr>
          <a:r>
            <a:rPr lang="pt-BR" sz="1900" kern="1200" dirty="0" smtClean="0"/>
            <a:t>2) Na projeto UNIDADE VIII, crie um arquivo chamado Controle de fluxo e crie seu primeiro exercício como o nome de </a:t>
          </a:r>
          <a:r>
            <a:rPr lang="pt-BR" sz="1900" b="1" kern="1200" dirty="0" err="1" smtClean="0"/>
            <a:t>AprovadoReprovado</a:t>
          </a:r>
          <a:r>
            <a:rPr lang="pt-BR" sz="1900" kern="1200" dirty="0" smtClean="0"/>
            <a:t>. Se o valor da Nota for maior que 0.7 o aluno está aprovado, caso menor está reprovado. (</a:t>
          </a:r>
          <a:r>
            <a:rPr lang="pt-BR" sz="1900" kern="1200" dirty="0" err="1" smtClean="0"/>
            <a:t>Random</a:t>
          </a:r>
          <a:r>
            <a:rPr lang="pt-BR" sz="1900" kern="1200" dirty="0" smtClean="0"/>
            <a:t>)</a:t>
          </a:r>
          <a:endParaRPr lang="pt-BR" sz="1900" kern="1200" dirty="0"/>
        </a:p>
      </dsp:txBody>
      <dsp:txXfrm>
        <a:off x="0" y="303341"/>
        <a:ext cx="8845097" cy="1615950"/>
      </dsp:txXfrm>
    </dsp:sp>
    <dsp:sp modelId="{08DC6E8E-EABE-4768-9958-FE6E39B12118}">
      <dsp:nvSpPr>
        <dsp:cNvPr id="0" name=""/>
        <dsp:cNvSpPr/>
      </dsp:nvSpPr>
      <dsp:spPr>
        <a:xfrm>
          <a:off x="442254" y="22901"/>
          <a:ext cx="6191567" cy="560880"/>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844550" rtl="0">
            <a:lnSpc>
              <a:spcPct val="90000"/>
            </a:lnSpc>
            <a:spcBef>
              <a:spcPct val="0"/>
            </a:spcBef>
            <a:spcAft>
              <a:spcPct val="35000"/>
            </a:spcAft>
          </a:pPr>
          <a:r>
            <a:rPr lang="pt-BR" sz="1900" kern="1200" dirty="0" smtClean="0"/>
            <a:t>Exercícios de Fixação</a:t>
          </a:r>
          <a:endParaRPr lang="pt-BR" sz="1900" kern="1200" dirty="0"/>
        </a:p>
      </dsp:txBody>
      <dsp:txXfrm>
        <a:off x="469634" y="50281"/>
        <a:ext cx="6136807" cy="5061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53831"/>
          <a:ext cx="8845097" cy="1559250"/>
        </a:xfrm>
        <a:prstGeom prst="rect">
          <a:avLst/>
        </a:prstGeom>
        <a:solidFill>
          <a:schemeClr val="lt1">
            <a:alpha val="90000"/>
            <a:hueOff val="0"/>
            <a:satOff val="0"/>
            <a:lumOff val="0"/>
            <a:alphaOff val="0"/>
          </a:schemeClr>
        </a:soli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3) Ainda no projeto UNIDADE VIII, crie um exercício chamado </a:t>
          </a:r>
          <a:r>
            <a:rPr lang="pt-BR" sz="2200" kern="1200" dirty="0" err="1" smtClean="0"/>
            <a:t>VerificaValorProduto</a:t>
          </a:r>
          <a:r>
            <a:rPr lang="pt-BR" sz="2200" kern="1200" dirty="0" smtClean="0"/>
            <a:t>. Se o valor for maio que 0.5 o preço é caro, caso menor o preço está em conta. (</a:t>
          </a:r>
          <a:r>
            <a:rPr lang="pt-BR" sz="2200" kern="1200" dirty="0" err="1" smtClean="0"/>
            <a:t>Random</a:t>
          </a:r>
          <a:r>
            <a:rPr lang="pt-BR" sz="2200" kern="1200" dirty="0" smtClean="0"/>
            <a:t>)</a:t>
          </a:r>
          <a:endParaRPr lang="pt-BR" sz="2200" kern="1200" dirty="0"/>
        </a:p>
      </dsp:txBody>
      <dsp:txXfrm>
        <a:off x="0" y="353831"/>
        <a:ext cx="8845097" cy="1559250"/>
      </dsp:txXfrm>
    </dsp:sp>
    <dsp:sp modelId="{08DC6E8E-EABE-4768-9958-FE6E39B12118}">
      <dsp:nvSpPr>
        <dsp:cNvPr id="0" name=""/>
        <dsp:cNvSpPr/>
      </dsp:nvSpPr>
      <dsp:spPr>
        <a:xfrm>
          <a:off x="442254" y="29111"/>
          <a:ext cx="6191567" cy="649440"/>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53831"/>
          <a:ext cx="8845097" cy="1559250"/>
        </a:xfrm>
        <a:prstGeom prst="rect">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4) Ainda no projeto UNIDADE VIII, crie um exercício chamado </a:t>
          </a:r>
          <a:r>
            <a:rPr lang="pt-BR" sz="2200" kern="1200" dirty="0" err="1" smtClean="0"/>
            <a:t>EscolheCaminho</a:t>
          </a:r>
          <a:r>
            <a:rPr lang="pt-BR" sz="2200" kern="1200" dirty="0" smtClean="0"/>
            <a:t>. Se o valor for maior que 0.5 siga para direita, caso contrário siga para esquerda. (</a:t>
          </a:r>
          <a:r>
            <a:rPr lang="pt-BR" sz="2200" kern="1200" dirty="0" err="1" smtClean="0"/>
            <a:t>Random</a:t>
          </a:r>
          <a:r>
            <a:rPr lang="pt-BR" sz="2200" kern="1200" dirty="0" smtClean="0"/>
            <a:t>)</a:t>
          </a:r>
          <a:endParaRPr lang="pt-BR" sz="2200" kern="1200" dirty="0"/>
        </a:p>
      </dsp:txBody>
      <dsp:txXfrm>
        <a:off x="0" y="353831"/>
        <a:ext cx="8845097" cy="1559250"/>
      </dsp:txXfrm>
    </dsp:sp>
    <dsp:sp modelId="{08DC6E8E-EABE-4768-9958-FE6E39B12118}">
      <dsp:nvSpPr>
        <dsp:cNvPr id="0" name=""/>
        <dsp:cNvSpPr/>
      </dsp:nvSpPr>
      <dsp:spPr>
        <a:xfrm>
          <a:off x="442254" y="29111"/>
          <a:ext cx="6191567" cy="64944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82943"/>
          <a:ext cx="8845097" cy="1559250"/>
        </a:xfrm>
        <a:prstGeom prst="rect">
          <a:avLst/>
        </a:prstGeom>
        <a:solidFill>
          <a:schemeClr val="lt1">
            <a:alpha val="90000"/>
            <a:hueOff val="0"/>
            <a:satOff val="0"/>
            <a:lumOff val="0"/>
            <a:alphaOff val="0"/>
          </a:schemeClr>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5) Ainda no projeto UNIDADE VIII, crie um exercício chamado </a:t>
          </a:r>
          <a:r>
            <a:rPr lang="pt-BR" sz="2200" kern="1200" dirty="0" err="1" smtClean="0"/>
            <a:t>EscolheRoupa</a:t>
          </a:r>
          <a:r>
            <a:rPr lang="pt-BR" sz="2200" kern="1200" dirty="0" smtClean="0"/>
            <a:t>. Se valor for maior que 0.5 veste uma camisa vermelha, se não veste uma blusa azul. (</a:t>
          </a:r>
          <a:r>
            <a:rPr lang="pt-BR" sz="2200" kern="1200" dirty="0" err="1" smtClean="0"/>
            <a:t>Random</a:t>
          </a:r>
          <a:r>
            <a:rPr lang="pt-BR" sz="2200" kern="1200" dirty="0" smtClean="0"/>
            <a:t>)</a:t>
          </a:r>
          <a:endParaRPr lang="pt-BR" sz="2200" kern="1200" dirty="0"/>
        </a:p>
      </dsp:txBody>
      <dsp:txXfrm>
        <a:off x="0" y="382943"/>
        <a:ext cx="8845097" cy="1559250"/>
      </dsp:txXfrm>
    </dsp:sp>
    <dsp:sp modelId="{08DC6E8E-EABE-4768-9958-FE6E39B12118}">
      <dsp:nvSpPr>
        <dsp:cNvPr id="0" name=""/>
        <dsp:cNvSpPr/>
      </dsp:nvSpPr>
      <dsp:spPr>
        <a:xfrm>
          <a:off x="442254" y="29111"/>
          <a:ext cx="6191567" cy="64944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03341"/>
          <a:ext cx="8845097" cy="1615950"/>
        </a:xfrm>
        <a:prstGeom prst="rect">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395732" rIns="686478" bIns="135128" numCol="1" spcCol="1270" anchor="t" anchorCtr="0">
          <a:noAutofit/>
        </a:bodyPr>
        <a:lstStyle/>
        <a:p>
          <a:pPr marL="171450" lvl="1" indent="-171450" algn="just" defTabSz="844550" rtl="0">
            <a:lnSpc>
              <a:spcPct val="90000"/>
            </a:lnSpc>
            <a:spcBef>
              <a:spcPct val="0"/>
            </a:spcBef>
            <a:spcAft>
              <a:spcPct val="15000"/>
            </a:spcAft>
            <a:buChar char="••"/>
          </a:pPr>
          <a:r>
            <a:rPr lang="pt-BR" sz="1900" kern="1200" dirty="0" smtClean="0"/>
            <a:t>6) Ainda no projeto UNIDADE VIII, crie um exercício chamado </a:t>
          </a:r>
          <a:r>
            <a:rPr lang="pt-BR" sz="1900" kern="1200" dirty="0" err="1" smtClean="0"/>
            <a:t>ADivididoPorB</a:t>
          </a:r>
          <a:r>
            <a:rPr lang="pt-BR" sz="1900" kern="1200" dirty="0" smtClean="0"/>
            <a:t>. Implemente um programa em C# que guarde dois valores numéricos: </a:t>
          </a:r>
          <a:r>
            <a:rPr lang="pt-BR" sz="1900" b="1" kern="1200" dirty="0" smtClean="0"/>
            <a:t>a</a:t>
          </a:r>
          <a:r>
            <a:rPr lang="pt-BR" sz="1900" kern="1200" dirty="0" smtClean="0"/>
            <a:t> e </a:t>
          </a:r>
          <a:r>
            <a:rPr lang="pt-BR" sz="1900" b="1" kern="1200" dirty="0" smtClean="0"/>
            <a:t>b</a:t>
          </a:r>
          <a:r>
            <a:rPr lang="pt-BR" sz="1900" kern="1200" dirty="0" smtClean="0"/>
            <a:t>. Imprima na tela a mensagem “É divisível” quando a for divisível por b ou </a:t>
          </a:r>
          <a:r>
            <a:rPr lang="pt-BR" sz="1900" kern="1200" dirty="0" err="1" smtClean="0"/>
            <a:t>amensagem</a:t>
          </a:r>
          <a:r>
            <a:rPr lang="pt-BR" sz="1900" kern="1200" dirty="0" smtClean="0"/>
            <a:t> “Não é divisível”, caso contrário. (</a:t>
          </a:r>
          <a:r>
            <a:rPr lang="pt-BR" sz="1900" kern="1200" dirty="0" err="1" smtClean="0"/>
            <a:t>Random</a:t>
          </a:r>
          <a:r>
            <a:rPr lang="pt-BR" sz="1900" kern="1200" dirty="0" smtClean="0"/>
            <a:t>)</a:t>
          </a:r>
          <a:endParaRPr lang="pt-BR" sz="1900" kern="1200" dirty="0"/>
        </a:p>
      </dsp:txBody>
      <dsp:txXfrm>
        <a:off x="0" y="303341"/>
        <a:ext cx="8845097" cy="1615950"/>
      </dsp:txXfrm>
    </dsp:sp>
    <dsp:sp modelId="{08DC6E8E-EABE-4768-9958-FE6E39B12118}">
      <dsp:nvSpPr>
        <dsp:cNvPr id="0" name=""/>
        <dsp:cNvSpPr/>
      </dsp:nvSpPr>
      <dsp:spPr>
        <a:xfrm>
          <a:off x="442254" y="22901"/>
          <a:ext cx="6191567" cy="56088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844550" rtl="0">
            <a:lnSpc>
              <a:spcPct val="90000"/>
            </a:lnSpc>
            <a:spcBef>
              <a:spcPct val="0"/>
            </a:spcBef>
            <a:spcAft>
              <a:spcPct val="35000"/>
            </a:spcAft>
          </a:pPr>
          <a:r>
            <a:rPr lang="pt-BR" sz="1900" kern="1200" dirty="0" smtClean="0"/>
            <a:t>Exercícios de Fixação</a:t>
          </a:r>
          <a:endParaRPr lang="pt-BR" sz="1900" kern="1200" dirty="0"/>
        </a:p>
      </dsp:txBody>
      <dsp:txXfrm>
        <a:off x="469634" y="50281"/>
        <a:ext cx="6136807"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14DA7-A0DD-4F0B-8BD7-B7AE0B431F52}">
      <dsp:nvSpPr>
        <dsp:cNvPr id="0" name=""/>
        <dsp:cNvSpPr/>
      </dsp:nvSpPr>
      <dsp:spPr>
        <a:xfrm rot="5400000">
          <a:off x="5268633" y="-1794340"/>
          <a:ext cx="1757778" cy="5785904"/>
        </a:xfrm>
        <a:prstGeom prst="round2SameRect">
          <a:avLst/>
        </a:prstGeom>
        <a:solidFill>
          <a:schemeClr val="accent2">
            <a:alpha val="90000"/>
            <a:tint val="55000"/>
            <a:hueOff val="0"/>
            <a:satOff val="0"/>
            <a:lumOff val="0"/>
            <a:alphaOff val="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rtl="0">
            <a:lnSpc>
              <a:spcPct val="90000"/>
            </a:lnSpc>
            <a:spcBef>
              <a:spcPct val="0"/>
            </a:spcBef>
            <a:spcAft>
              <a:spcPct val="15000"/>
            </a:spcAft>
            <a:buChar char="••"/>
          </a:pPr>
          <a:r>
            <a:rPr lang="pt-BR" sz="1800" kern="1200" dirty="0" smtClean="0"/>
            <a:t>Considere um programa que gera bilhetes de loteria. O número do primeiro bilhete é 1000, do segundo 1001, do terceiro 1002 e assim por diante até o último bilhete numerado com 9999. Para esse tipo de tarefa, podemos utilizar as instruções de repetição oferecidas pelas linguagens de programação.</a:t>
          </a:r>
          <a:endParaRPr lang="pt-BR" sz="1800" kern="1200" dirty="0"/>
        </a:p>
      </dsp:txBody>
      <dsp:txXfrm rot="-5400000">
        <a:off x="3254570" y="305531"/>
        <a:ext cx="5700096" cy="1586162"/>
      </dsp:txXfrm>
    </dsp:sp>
    <dsp:sp modelId="{B48C85A8-EB10-4B98-8BC2-642C2AAECEDF}">
      <dsp:nvSpPr>
        <dsp:cNvPr id="0" name=""/>
        <dsp:cNvSpPr/>
      </dsp:nvSpPr>
      <dsp:spPr>
        <a:xfrm>
          <a:off x="0" y="0"/>
          <a:ext cx="3254571" cy="2197223"/>
        </a:xfrm>
        <a:prstGeom prst="roundRect">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rtl="0">
            <a:lnSpc>
              <a:spcPct val="90000"/>
            </a:lnSpc>
            <a:spcBef>
              <a:spcPct val="0"/>
            </a:spcBef>
            <a:spcAft>
              <a:spcPct val="35000"/>
            </a:spcAft>
          </a:pPr>
          <a:r>
            <a:rPr lang="pt-BR" sz="4300" b="1" kern="1200" smtClean="0"/>
            <a:t>Instruções de Repetição</a:t>
          </a:r>
          <a:endParaRPr lang="pt-BR" sz="4300" kern="1200"/>
        </a:p>
      </dsp:txBody>
      <dsp:txXfrm>
        <a:off x="107260" y="107260"/>
        <a:ext cx="3040051" cy="198270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14DA7-A0DD-4F0B-8BD7-B7AE0B431F52}">
      <dsp:nvSpPr>
        <dsp:cNvPr id="0" name=""/>
        <dsp:cNvSpPr/>
      </dsp:nvSpPr>
      <dsp:spPr>
        <a:xfrm rot="5400000">
          <a:off x="5268633" y="-1794340"/>
          <a:ext cx="1757778" cy="5785904"/>
        </a:xfrm>
        <a:prstGeom prst="round2SameRect">
          <a:avLst/>
        </a:prstGeom>
        <a:solidFill>
          <a:schemeClr val="accent6">
            <a:alpha val="90000"/>
            <a:tint val="55000"/>
            <a:hueOff val="0"/>
            <a:satOff val="0"/>
            <a:lumOff val="0"/>
            <a:alphaOff val="0"/>
          </a:schemeClr>
        </a:solidFill>
        <a:ln w="15875" cap="flat"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rtl="0">
            <a:lnSpc>
              <a:spcPct val="90000"/>
            </a:lnSpc>
            <a:spcBef>
              <a:spcPct val="0"/>
            </a:spcBef>
            <a:spcAft>
              <a:spcPct val="15000"/>
            </a:spcAft>
            <a:buChar char="••"/>
          </a:pPr>
          <a:r>
            <a:rPr lang="pt-BR" sz="1800" kern="1200" dirty="0" smtClean="0"/>
            <a:t>Basicamente, as instruções de decisão permitem que um determinado trecho de código seja executado ou não. Em algumas situações, é necessário repetir a execução de um determinado trecho de código. Nessas situações, devemos utilizar as instruções de repetição.</a:t>
          </a:r>
          <a:endParaRPr lang="pt-BR" sz="1800" kern="1200" dirty="0"/>
        </a:p>
      </dsp:txBody>
      <dsp:txXfrm rot="-5400000">
        <a:off x="3254570" y="305531"/>
        <a:ext cx="5700096" cy="1586162"/>
      </dsp:txXfrm>
    </dsp:sp>
    <dsp:sp modelId="{B48C85A8-EB10-4B98-8BC2-642C2AAECEDF}">
      <dsp:nvSpPr>
        <dsp:cNvPr id="0" name=""/>
        <dsp:cNvSpPr/>
      </dsp:nvSpPr>
      <dsp:spPr>
        <a:xfrm>
          <a:off x="0" y="0"/>
          <a:ext cx="3254571" cy="2197223"/>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rtl="0">
            <a:lnSpc>
              <a:spcPct val="90000"/>
            </a:lnSpc>
            <a:spcBef>
              <a:spcPct val="0"/>
            </a:spcBef>
            <a:spcAft>
              <a:spcPct val="35000"/>
            </a:spcAft>
          </a:pPr>
          <a:r>
            <a:rPr lang="pt-BR" sz="4300" b="1" kern="1200" smtClean="0"/>
            <a:t>Instruções de Repetição</a:t>
          </a:r>
          <a:endParaRPr lang="pt-BR" sz="4300" kern="1200"/>
        </a:p>
      </dsp:txBody>
      <dsp:txXfrm>
        <a:off x="107260" y="107260"/>
        <a:ext cx="3040051" cy="198270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8F635-C1C4-448C-BF3F-56770E8B2E02}">
      <dsp:nvSpPr>
        <dsp:cNvPr id="0" name=""/>
        <dsp:cNvSpPr/>
      </dsp:nvSpPr>
      <dsp:spPr>
        <a:xfrm>
          <a:off x="0" y="73316"/>
          <a:ext cx="9142075"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pt-BR" sz="3900" kern="1200" smtClean="0"/>
            <a:t>Instrução While</a:t>
          </a:r>
          <a:endParaRPr lang="pt-BR" sz="3900" kern="1200"/>
        </a:p>
      </dsp:txBody>
      <dsp:txXfrm>
        <a:off x="45663" y="118979"/>
        <a:ext cx="9050749" cy="844089"/>
      </dsp:txXfrm>
    </dsp:sp>
    <dsp:sp modelId="{2F503AA5-8F50-44B2-A65D-8F32C23C7D15}">
      <dsp:nvSpPr>
        <dsp:cNvPr id="0" name=""/>
        <dsp:cNvSpPr/>
      </dsp:nvSpPr>
      <dsp:spPr>
        <a:xfrm>
          <a:off x="0" y="1008731"/>
          <a:ext cx="9142075" cy="222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261" tIns="49530" rIns="277368" bIns="49530" numCol="1" spcCol="1270" anchor="t" anchorCtr="0">
          <a:noAutofit/>
        </a:bodyPr>
        <a:lstStyle/>
        <a:p>
          <a:pPr marL="285750" lvl="1" indent="-285750" algn="just" defTabSz="1333500" rtl="0">
            <a:lnSpc>
              <a:spcPct val="90000"/>
            </a:lnSpc>
            <a:spcBef>
              <a:spcPct val="0"/>
            </a:spcBef>
            <a:spcAft>
              <a:spcPct val="20000"/>
            </a:spcAft>
            <a:buChar char="••"/>
          </a:pPr>
          <a:r>
            <a:rPr lang="pt-BR" sz="3000" kern="1200" dirty="0" smtClean="0"/>
            <a:t>A instrução </a:t>
          </a:r>
          <a:r>
            <a:rPr lang="pt-BR" sz="3000" kern="1200" dirty="0" err="1" smtClean="0"/>
            <a:t>while</a:t>
          </a:r>
          <a:r>
            <a:rPr lang="pt-BR" sz="3000" kern="1200" dirty="0" smtClean="0"/>
            <a:t> indica o início de um laço e recebe como parâmetro uma condição. Essa condição é chamada de condição de parada, pois quando ela for falsa, o laço é interrompido. A estrutura ou sintaxe da instrução </a:t>
          </a:r>
          <a:r>
            <a:rPr lang="pt-BR" sz="3000" kern="1200" dirty="0" err="1" smtClean="0"/>
            <a:t>while</a:t>
          </a:r>
          <a:r>
            <a:rPr lang="pt-BR" sz="3000" kern="1200" dirty="0" smtClean="0"/>
            <a:t> é a seguinte:</a:t>
          </a:r>
          <a:endParaRPr lang="pt-BR" sz="3000" kern="1200" dirty="0"/>
        </a:p>
      </dsp:txBody>
      <dsp:txXfrm>
        <a:off x="0" y="1008731"/>
        <a:ext cx="9142075" cy="22200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8F635-C1C4-448C-BF3F-56770E8B2E02}">
      <dsp:nvSpPr>
        <dsp:cNvPr id="0" name=""/>
        <dsp:cNvSpPr/>
      </dsp:nvSpPr>
      <dsp:spPr>
        <a:xfrm>
          <a:off x="0" y="194681"/>
          <a:ext cx="9142075" cy="863460"/>
        </a:xfrm>
        <a:prstGeom prst="round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pt-BR" sz="3600" kern="1200" dirty="0" smtClean="0"/>
            <a:t>Instrução </a:t>
          </a:r>
          <a:r>
            <a:rPr lang="pt-BR" sz="3600" kern="1200" dirty="0" err="1" smtClean="0"/>
            <a:t>While</a:t>
          </a:r>
          <a:endParaRPr lang="pt-BR" sz="3600" kern="1200" dirty="0"/>
        </a:p>
      </dsp:txBody>
      <dsp:txXfrm>
        <a:off x="42151" y="236832"/>
        <a:ext cx="9057773" cy="779158"/>
      </dsp:txXfrm>
    </dsp:sp>
    <dsp:sp modelId="{2F503AA5-8F50-44B2-A65D-8F32C23C7D15}">
      <dsp:nvSpPr>
        <dsp:cNvPr id="0" name=""/>
        <dsp:cNvSpPr/>
      </dsp:nvSpPr>
      <dsp:spPr>
        <a:xfrm>
          <a:off x="0" y="1058141"/>
          <a:ext cx="9142075"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261" tIns="45720" rIns="256032" bIns="45720" numCol="1" spcCol="1270" anchor="t" anchorCtr="0">
          <a:noAutofit/>
        </a:bodyPr>
        <a:lstStyle/>
        <a:p>
          <a:pPr marL="285750" lvl="1" indent="-285750" algn="just" defTabSz="1244600" rtl="0">
            <a:lnSpc>
              <a:spcPct val="90000"/>
            </a:lnSpc>
            <a:spcBef>
              <a:spcPct val="0"/>
            </a:spcBef>
            <a:spcAft>
              <a:spcPct val="20000"/>
            </a:spcAft>
            <a:buChar char="••"/>
          </a:pPr>
          <a:r>
            <a:rPr lang="pt-BR" sz="2800" kern="1200" dirty="0" smtClean="0"/>
            <a:t>Se traduzirmos para o português a instrução </a:t>
          </a:r>
          <a:r>
            <a:rPr lang="pt-BR" sz="2800" kern="1200" dirty="0" err="1" smtClean="0"/>
            <a:t>while</a:t>
          </a:r>
          <a:r>
            <a:rPr lang="pt-BR" sz="2800" kern="1200" dirty="0" smtClean="0"/>
            <a:t> como enquanto, fica mais fácil entender o seu funcionamento. O código acima poderia ser lido da seguinte forma: “Enquanto a condição de parada for verdadeira, execute comando 1, comando 2 e comando 3.”</a:t>
          </a:r>
          <a:endParaRPr lang="pt-BR" sz="2800" kern="1200" dirty="0"/>
        </a:p>
      </dsp:txBody>
      <dsp:txXfrm>
        <a:off x="0" y="1058141"/>
        <a:ext cx="9142075" cy="20493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8F635-C1C4-448C-BF3F-56770E8B2E02}">
      <dsp:nvSpPr>
        <dsp:cNvPr id="0" name=""/>
        <dsp:cNvSpPr/>
      </dsp:nvSpPr>
      <dsp:spPr>
        <a:xfrm>
          <a:off x="0" y="10565"/>
          <a:ext cx="8976975" cy="93541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pt-BR" sz="3900" kern="1200" dirty="0" smtClean="0"/>
            <a:t>Instrução </a:t>
          </a:r>
          <a:r>
            <a:rPr lang="pt-BR" sz="3900" kern="1200" dirty="0" err="1" smtClean="0"/>
            <a:t>While</a:t>
          </a:r>
          <a:endParaRPr lang="pt-BR" sz="3900" kern="1200" dirty="0"/>
        </a:p>
      </dsp:txBody>
      <dsp:txXfrm>
        <a:off x="45663" y="56228"/>
        <a:ext cx="8885649" cy="844089"/>
      </dsp:txXfrm>
    </dsp:sp>
    <dsp:sp modelId="{2F503AA5-8F50-44B2-A65D-8F32C23C7D15}">
      <dsp:nvSpPr>
        <dsp:cNvPr id="0" name=""/>
        <dsp:cNvSpPr/>
      </dsp:nvSpPr>
      <dsp:spPr>
        <a:xfrm>
          <a:off x="0" y="945980"/>
          <a:ext cx="8976975"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019" tIns="49530" rIns="277368" bIns="49530" numCol="1" spcCol="1270" anchor="t" anchorCtr="0">
          <a:noAutofit/>
        </a:bodyPr>
        <a:lstStyle/>
        <a:p>
          <a:pPr marL="285750" lvl="1" indent="-285750" algn="just" defTabSz="1333500" rtl="0">
            <a:lnSpc>
              <a:spcPct val="90000"/>
            </a:lnSpc>
            <a:spcBef>
              <a:spcPct val="0"/>
            </a:spcBef>
            <a:spcAft>
              <a:spcPct val="20000"/>
            </a:spcAft>
            <a:buChar char="••"/>
          </a:pPr>
          <a:r>
            <a:rPr lang="pt-BR" sz="3000" kern="1200" dirty="0" smtClean="0"/>
            <a:t>Esse programa poderia ser implementado em C# de uma forma não prática. Veja os exemplos abaixo.</a:t>
          </a:r>
          <a:endParaRPr lang="pt-BR" sz="3000" kern="1200" dirty="0"/>
        </a:p>
      </dsp:txBody>
      <dsp:txXfrm>
        <a:off x="0" y="945980"/>
        <a:ext cx="8976975" cy="94857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8F635-C1C4-448C-BF3F-56770E8B2E02}">
      <dsp:nvSpPr>
        <dsp:cNvPr id="0" name=""/>
        <dsp:cNvSpPr/>
      </dsp:nvSpPr>
      <dsp:spPr>
        <a:xfrm>
          <a:off x="0" y="10565"/>
          <a:ext cx="8976975" cy="935415"/>
        </a:xfrm>
        <a:prstGeom prst="roundRect">
          <a:avLst/>
        </a:prstGeom>
        <a:solidFill>
          <a:srgbClr val="0070C0"/>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pt-BR" sz="3900" kern="1200" dirty="0" smtClean="0"/>
            <a:t>Instrução </a:t>
          </a:r>
          <a:r>
            <a:rPr lang="pt-BR" sz="3900" kern="1200" dirty="0" err="1" smtClean="0"/>
            <a:t>While</a:t>
          </a:r>
          <a:endParaRPr lang="pt-BR" sz="3900" kern="1200" dirty="0"/>
        </a:p>
      </dsp:txBody>
      <dsp:txXfrm>
        <a:off x="45663" y="56228"/>
        <a:ext cx="8885649" cy="844089"/>
      </dsp:txXfrm>
    </dsp:sp>
    <dsp:sp modelId="{2F503AA5-8F50-44B2-A65D-8F32C23C7D15}">
      <dsp:nvSpPr>
        <dsp:cNvPr id="0" name=""/>
        <dsp:cNvSpPr/>
      </dsp:nvSpPr>
      <dsp:spPr>
        <a:xfrm>
          <a:off x="0" y="945980"/>
          <a:ext cx="8976975"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019" tIns="49530" rIns="277368" bIns="49530" numCol="1" spcCol="1270" anchor="t" anchorCtr="0">
          <a:noAutofit/>
        </a:bodyPr>
        <a:lstStyle/>
        <a:p>
          <a:pPr marL="285750" lvl="1" indent="-285750" algn="just" defTabSz="1333500" rtl="0">
            <a:lnSpc>
              <a:spcPct val="90000"/>
            </a:lnSpc>
            <a:spcBef>
              <a:spcPct val="0"/>
            </a:spcBef>
            <a:spcAft>
              <a:spcPct val="20000"/>
            </a:spcAft>
            <a:buChar char="••"/>
          </a:pPr>
          <a:r>
            <a:rPr lang="pt-BR" sz="3000" kern="1200" dirty="0" smtClean="0"/>
            <a:t>Contudo, utilizando a instrução </a:t>
          </a:r>
          <a:r>
            <a:rPr lang="pt-BR" sz="3000" kern="1200" dirty="0" err="1" smtClean="0"/>
            <a:t>while</a:t>
          </a:r>
          <a:r>
            <a:rPr lang="pt-BR" sz="3000" kern="1200" dirty="0" smtClean="0"/>
            <a:t> o código fica bem mais simples. Observe.</a:t>
          </a:r>
          <a:endParaRPr lang="pt-BR" sz="3000" kern="1200" dirty="0"/>
        </a:p>
      </dsp:txBody>
      <dsp:txXfrm>
        <a:off x="0" y="945980"/>
        <a:ext cx="8976975" cy="94857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C0A-7223-4CA8-AC0F-D335C666D6C8}">
      <dsp:nvSpPr>
        <dsp:cNvPr id="0" name=""/>
        <dsp:cNvSpPr/>
      </dsp:nvSpPr>
      <dsp:spPr>
        <a:xfrm>
          <a:off x="0" y="24991"/>
          <a:ext cx="9421475"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pt-BR" sz="2200" b="1" kern="1200" dirty="0" smtClean="0"/>
            <a:t>Instrução for</a:t>
          </a:r>
          <a:endParaRPr lang="pt-BR" sz="2200" b="1" kern="1200" dirty="0"/>
        </a:p>
      </dsp:txBody>
      <dsp:txXfrm>
        <a:off x="0" y="24991"/>
        <a:ext cx="9421475" cy="633600"/>
      </dsp:txXfrm>
    </dsp:sp>
    <dsp:sp modelId="{8067408B-E6D8-4648-92D2-8FAB9F697899}">
      <dsp:nvSpPr>
        <dsp:cNvPr id="0" name=""/>
        <dsp:cNvSpPr/>
      </dsp:nvSpPr>
      <dsp:spPr>
        <a:xfrm>
          <a:off x="0" y="658591"/>
          <a:ext cx="9421475" cy="217403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A instrução for é uma outra instrução de repetição e tem a mesma finalidade da instrução </a:t>
          </a:r>
          <a:r>
            <a:rPr lang="pt-BR" sz="2200" b="1" kern="1200" dirty="0" err="1" smtClean="0"/>
            <a:t>while</a:t>
          </a:r>
          <a:r>
            <a:rPr lang="pt-BR" sz="2200" kern="1200" dirty="0" smtClean="0"/>
            <a:t>. Na maioria dos casos, podemos resolver questões que envolvem repetições com </a:t>
          </a:r>
          <a:r>
            <a:rPr lang="pt-BR" sz="2200" b="1" kern="1200" dirty="0" err="1" smtClean="0"/>
            <a:t>while</a:t>
          </a:r>
          <a:r>
            <a:rPr lang="pt-BR" sz="2200" kern="1200" dirty="0" smtClean="0"/>
            <a:t> ou </a:t>
          </a:r>
          <a:r>
            <a:rPr lang="pt-BR" sz="2200" b="1" kern="1200" dirty="0" smtClean="0"/>
            <a:t>for</a:t>
          </a:r>
          <a:r>
            <a:rPr lang="pt-BR" sz="2200" kern="1200" dirty="0" smtClean="0"/>
            <a:t>. A diferença é que, geralmente, utilizamos a instrução for nos casos em que precisamos de um contador em nossa condição de parada. Para ficar mais claro, veja a estrutura ou sintaxe da instrução for:</a:t>
          </a:r>
          <a:endParaRPr lang="pt-BR" sz="2200" kern="1200" dirty="0"/>
        </a:p>
      </dsp:txBody>
      <dsp:txXfrm>
        <a:off x="0" y="658591"/>
        <a:ext cx="9421475" cy="217403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6112-1C8A-4817-AD2A-0A2B93396517}">
      <dsp:nvSpPr>
        <dsp:cNvPr id="0" name=""/>
        <dsp:cNvSpPr/>
      </dsp:nvSpPr>
      <dsp:spPr>
        <a:xfrm>
          <a:off x="0" y="19620"/>
          <a:ext cx="9959339" cy="2510819"/>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pt-BR" sz="2900" kern="1200" baseline="0" dirty="0" smtClean="0"/>
            <a:t>No lugar da </a:t>
          </a:r>
          <a:r>
            <a:rPr lang="pt-BR" sz="2900" b="1" kern="1200" baseline="0" dirty="0" smtClean="0"/>
            <a:t>inicialização</a:t>
          </a:r>
          <a:r>
            <a:rPr lang="pt-BR" sz="2900" kern="1200" baseline="0" dirty="0" smtClean="0"/>
            <a:t>, devemos inserir os comandos que serão executados antes do início do laço. No lugar da </a:t>
          </a:r>
          <a:r>
            <a:rPr lang="pt-BR" sz="2900" b="1" kern="1200" baseline="0" dirty="0" smtClean="0"/>
            <a:t>atualização</a:t>
          </a:r>
          <a:r>
            <a:rPr lang="pt-BR" sz="2900" kern="1200" baseline="0" dirty="0" smtClean="0"/>
            <a:t>, devemos inserir os comandos que serão executadas ao final de cada iteração(repetição).</a:t>
          </a:r>
          <a:br>
            <a:rPr lang="pt-BR" sz="2900" kern="1200" baseline="0" dirty="0" smtClean="0"/>
          </a:br>
          <a:endParaRPr lang="pt-BR" sz="2900" kern="1200" dirty="0"/>
        </a:p>
      </dsp:txBody>
      <dsp:txXfrm>
        <a:off x="122568" y="142188"/>
        <a:ext cx="9714203" cy="226568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B08E6-778C-429A-8E3C-623ACC4FB33E}">
      <dsp:nvSpPr>
        <dsp:cNvPr id="0" name=""/>
        <dsp:cNvSpPr/>
      </dsp:nvSpPr>
      <dsp:spPr>
        <a:xfrm>
          <a:off x="0" y="112213"/>
          <a:ext cx="9130712" cy="743535"/>
        </a:xfrm>
        <a:prstGeom prst="roundRect">
          <a:avLst/>
        </a:prstGeom>
        <a:solidFill>
          <a:srgbClr val="FF0000"/>
        </a:solidFill>
        <a:ln w="15875"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pt-BR" sz="3100" kern="1200" dirty="0" smtClean="0"/>
            <a:t>Importante</a:t>
          </a:r>
          <a:endParaRPr lang="pt-BR" sz="3100" kern="1200" dirty="0"/>
        </a:p>
      </dsp:txBody>
      <dsp:txXfrm>
        <a:off x="36296" y="148509"/>
        <a:ext cx="9058120" cy="670943"/>
      </dsp:txXfrm>
    </dsp:sp>
    <dsp:sp modelId="{5250C1F8-B06B-465F-9398-4501A5B43D01}">
      <dsp:nvSpPr>
        <dsp:cNvPr id="0" name=""/>
        <dsp:cNvSpPr/>
      </dsp:nvSpPr>
      <dsp:spPr>
        <a:xfrm>
          <a:off x="0" y="855748"/>
          <a:ext cx="9130712"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00" tIns="39370" rIns="220472" bIns="39370" numCol="1" spcCol="1270" anchor="t" anchorCtr="0">
          <a:noAutofit/>
        </a:bodyPr>
        <a:lstStyle/>
        <a:p>
          <a:pPr marL="228600" lvl="1" indent="-228600" algn="just" defTabSz="1066800" rtl="0">
            <a:lnSpc>
              <a:spcPct val="90000"/>
            </a:lnSpc>
            <a:spcBef>
              <a:spcPct val="0"/>
            </a:spcBef>
            <a:spcAft>
              <a:spcPct val="20000"/>
            </a:spcAft>
            <a:buChar char="••"/>
          </a:pPr>
          <a:r>
            <a:rPr lang="pt-BR" sz="2400" kern="1200" dirty="0" smtClean="0"/>
            <a:t>O termo iteração é utilizado quando nos referimos à repetição de uma ou mais ações. Portanto, quando dizemos que “algo deve ser executado a cada iteração de um laço” estamos querendo dizer que “a cada rodada desse laço algo deve ser executado”.</a:t>
          </a:r>
          <a:endParaRPr lang="pt-BR" sz="2400" kern="1200" dirty="0"/>
        </a:p>
      </dsp:txBody>
      <dsp:txXfrm>
        <a:off x="0" y="855748"/>
        <a:ext cx="9130712" cy="144382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C0A-7223-4CA8-AC0F-D335C666D6C8}">
      <dsp:nvSpPr>
        <dsp:cNvPr id="0" name=""/>
        <dsp:cNvSpPr/>
      </dsp:nvSpPr>
      <dsp:spPr>
        <a:xfrm>
          <a:off x="0" y="11811"/>
          <a:ext cx="8913475" cy="720000"/>
        </a:xfrm>
        <a:prstGeom prst="rect">
          <a:avLst/>
        </a:prstGeom>
        <a:solidFill>
          <a:srgbClr val="00206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pt-BR" sz="2500" b="1" kern="1200" dirty="0" smtClean="0"/>
            <a:t>Instrução for</a:t>
          </a:r>
          <a:endParaRPr lang="pt-BR" sz="2500" b="1" kern="1200" dirty="0"/>
        </a:p>
      </dsp:txBody>
      <dsp:txXfrm>
        <a:off x="0" y="11811"/>
        <a:ext cx="8913475" cy="720000"/>
      </dsp:txXfrm>
    </dsp:sp>
    <dsp:sp modelId="{8067408B-E6D8-4648-92D2-8FAB9F697899}">
      <dsp:nvSpPr>
        <dsp:cNvPr id="0" name=""/>
        <dsp:cNvSpPr/>
      </dsp:nvSpPr>
      <dsp:spPr>
        <a:xfrm>
          <a:off x="0" y="723455"/>
          <a:ext cx="8913475" cy="1098000"/>
        </a:xfrm>
        <a:prstGeom prst="rect">
          <a:avLst/>
        </a:prstGeom>
        <a:solidFill>
          <a:schemeClr val="bg1">
            <a:lumMod val="85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just" defTabSz="1111250" rtl="0">
            <a:lnSpc>
              <a:spcPct val="90000"/>
            </a:lnSpc>
            <a:spcBef>
              <a:spcPct val="0"/>
            </a:spcBef>
            <a:spcAft>
              <a:spcPct val="15000"/>
            </a:spcAft>
            <a:buChar char="••"/>
          </a:pPr>
          <a:r>
            <a:rPr lang="pt-BR" sz="2500" kern="1200" dirty="0" smtClean="0"/>
            <a:t>Considere o seguinte trecho de código que utiliza a instrução de repetição </a:t>
          </a:r>
          <a:r>
            <a:rPr lang="pt-BR" sz="2500" kern="1200" dirty="0" err="1" smtClean="0"/>
            <a:t>while</a:t>
          </a:r>
          <a:r>
            <a:rPr lang="pt-BR" sz="2500" kern="1200" dirty="0" smtClean="0"/>
            <a:t>.</a:t>
          </a:r>
          <a:endParaRPr lang="pt-BR" sz="2500" kern="1200" dirty="0"/>
        </a:p>
      </dsp:txBody>
      <dsp:txXfrm>
        <a:off x="0" y="723455"/>
        <a:ext cx="8913475" cy="109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372059"/>
          <a:ext cx="8736555" cy="22680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t>Nessa unidade daremos continuidade a linguagem de programação C#, mostraremos instruções que permitem controlar o fluxo de um programa. Essas instruções aumentam a “inteligência” do código. Basicamente, as linguagens de programação oferecem dois tipos de instruções para controlar o fluxo de execução dos programas: instruções de </a:t>
          </a:r>
          <a:r>
            <a:rPr lang="pt-BR" sz="2000" b="1" kern="1200" dirty="0" smtClean="0"/>
            <a:t>decisão</a:t>
          </a:r>
          <a:r>
            <a:rPr lang="pt-BR" sz="2000" kern="1200" dirty="0" smtClean="0"/>
            <a:t> e de </a:t>
          </a:r>
          <a:r>
            <a:rPr lang="pt-BR" sz="2000" b="1" kern="1200" dirty="0" smtClean="0"/>
            <a:t>repetição</a:t>
          </a:r>
          <a:r>
            <a:rPr lang="pt-BR" sz="2000" kern="1200" dirty="0" smtClean="0"/>
            <a:t>.</a:t>
          </a:r>
          <a:endParaRPr lang="pt-BR" sz="2000" kern="1200" dirty="0"/>
        </a:p>
      </dsp:txBody>
      <dsp:txXfrm>
        <a:off x="0" y="372059"/>
        <a:ext cx="8736555" cy="2268000"/>
      </dsp:txXfrm>
    </dsp:sp>
    <dsp:sp modelId="{F4332DEC-168A-419B-A32D-A51C6ECDF297}">
      <dsp:nvSpPr>
        <dsp:cNvPr id="0" name=""/>
        <dsp:cNvSpPr/>
      </dsp:nvSpPr>
      <dsp:spPr>
        <a:xfrm>
          <a:off x="436827" y="7685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8 – Linguagem de programação C#	</a:t>
          </a:r>
          <a:endParaRPr lang="pt-BR" sz="2000" kern="1200" dirty="0"/>
        </a:p>
      </dsp:txBody>
      <dsp:txXfrm>
        <a:off x="465648" y="105680"/>
        <a:ext cx="6057946" cy="5327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C0A-7223-4CA8-AC0F-D335C666D6C8}">
      <dsp:nvSpPr>
        <dsp:cNvPr id="0" name=""/>
        <dsp:cNvSpPr/>
      </dsp:nvSpPr>
      <dsp:spPr>
        <a:xfrm>
          <a:off x="0" y="11811"/>
          <a:ext cx="8913475" cy="720000"/>
        </a:xfrm>
        <a:prstGeom prst="rect">
          <a:avLst/>
        </a:prstGeom>
        <a:solidFill>
          <a:schemeClr val="accent3">
            <a:lumMod val="7500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pt-BR" sz="2500" b="1" kern="1200" dirty="0" smtClean="0"/>
            <a:t>Instrução for</a:t>
          </a:r>
          <a:endParaRPr lang="pt-BR" sz="2500" b="1" kern="1200" dirty="0"/>
        </a:p>
      </dsp:txBody>
      <dsp:txXfrm>
        <a:off x="0" y="11811"/>
        <a:ext cx="8913475" cy="720000"/>
      </dsp:txXfrm>
    </dsp:sp>
    <dsp:sp modelId="{8067408B-E6D8-4648-92D2-8FAB9F697899}">
      <dsp:nvSpPr>
        <dsp:cNvPr id="0" name=""/>
        <dsp:cNvSpPr/>
      </dsp:nvSpPr>
      <dsp:spPr>
        <a:xfrm>
          <a:off x="0" y="723455"/>
          <a:ext cx="8913475" cy="1098000"/>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just" defTabSz="1111250" rtl="0">
            <a:lnSpc>
              <a:spcPct val="90000"/>
            </a:lnSpc>
            <a:spcBef>
              <a:spcPct val="0"/>
            </a:spcBef>
            <a:spcAft>
              <a:spcPct val="15000"/>
            </a:spcAft>
            <a:buChar char="••"/>
          </a:pPr>
          <a:r>
            <a:rPr lang="pt-BR" sz="2500" kern="1200" dirty="0" smtClean="0"/>
            <a:t>Podemos reescrever esse código com a instrução de repetição for.</a:t>
          </a:r>
          <a:endParaRPr lang="pt-BR" sz="2500" kern="1200" dirty="0"/>
        </a:p>
      </dsp:txBody>
      <dsp:txXfrm>
        <a:off x="0" y="723455"/>
        <a:ext cx="8913475" cy="10980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C0A-7223-4CA8-AC0F-D335C666D6C8}">
      <dsp:nvSpPr>
        <dsp:cNvPr id="0" name=""/>
        <dsp:cNvSpPr/>
      </dsp:nvSpPr>
      <dsp:spPr>
        <a:xfrm>
          <a:off x="0" y="14012"/>
          <a:ext cx="9446875" cy="662400"/>
        </a:xfrm>
        <a:prstGeom prst="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pt-BR" sz="2300" b="1" kern="1200" dirty="0" smtClean="0"/>
            <a:t>Você sabia?</a:t>
          </a:r>
          <a:endParaRPr lang="pt-BR" sz="2300" b="1" kern="1200" dirty="0"/>
        </a:p>
      </dsp:txBody>
      <dsp:txXfrm>
        <a:off x="0" y="14012"/>
        <a:ext cx="9446875" cy="662400"/>
      </dsp:txXfrm>
    </dsp:sp>
    <dsp:sp modelId="{8067408B-E6D8-4648-92D2-8FAB9F697899}">
      <dsp:nvSpPr>
        <dsp:cNvPr id="0" name=""/>
        <dsp:cNvSpPr/>
      </dsp:nvSpPr>
      <dsp:spPr>
        <a:xfrm>
          <a:off x="0" y="682485"/>
          <a:ext cx="9446875" cy="2272859"/>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just" defTabSz="1022350" rtl="0">
            <a:lnSpc>
              <a:spcPct val="90000"/>
            </a:lnSpc>
            <a:spcBef>
              <a:spcPct val="0"/>
            </a:spcBef>
            <a:spcAft>
              <a:spcPct val="15000"/>
            </a:spcAft>
            <a:buChar char="••"/>
          </a:pPr>
          <a:r>
            <a:rPr lang="pt-BR" sz="2300" kern="1200" dirty="0" smtClean="0"/>
            <a:t>Vimos que a instrução for possui 3 argumentos: </a:t>
          </a:r>
          <a:r>
            <a:rPr lang="pt-BR" sz="2300" b="1" kern="1200" dirty="0" smtClean="0"/>
            <a:t>inicialização</a:t>
          </a:r>
          <a:r>
            <a:rPr lang="pt-BR" sz="2300" kern="1200" dirty="0" smtClean="0"/>
            <a:t>, </a:t>
          </a:r>
          <a:r>
            <a:rPr lang="pt-BR" sz="2300" b="1" kern="1200" dirty="0" smtClean="0"/>
            <a:t>condição</a:t>
          </a:r>
          <a:r>
            <a:rPr lang="pt-BR" sz="2300" kern="1200" dirty="0" smtClean="0"/>
            <a:t> e </a:t>
          </a:r>
          <a:r>
            <a:rPr lang="pt-BR" sz="2300" b="1" kern="1200" dirty="0" smtClean="0"/>
            <a:t>atualização</a:t>
          </a:r>
          <a:r>
            <a:rPr lang="pt-BR" sz="2300" kern="1200" dirty="0" smtClean="0"/>
            <a:t>. Esses argumentos podem ser mais complexos do que os utilizados anteriormente. Podemos declarar e/ou inicializar diversas variáveis na inicialização. Podemos definir condições mais sofisticadas com uso dos operadores lógicos. Podemos atualizar o valor de diversas variáveis na atualização. Veja um exemplo.</a:t>
          </a:r>
          <a:endParaRPr lang="pt-BR" sz="2300" kern="1200" dirty="0"/>
        </a:p>
      </dsp:txBody>
      <dsp:txXfrm>
        <a:off x="0" y="682485"/>
        <a:ext cx="9446875" cy="227285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C0A-7223-4CA8-AC0F-D335C666D6C8}">
      <dsp:nvSpPr>
        <dsp:cNvPr id="0" name=""/>
        <dsp:cNvSpPr/>
      </dsp:nvSpPr>
      <dsp:spPr>
        <a:xfrm>
          <a:off x="0" y="72162"/>
          <a:ext cx="9292661" cy="547200"/>
        </a:xfrm>
        <a:prstGeom prst="rect">
          <a:avLst/>
        </a:prstGeom>
        <a:solidFill>
          <a:schemeClr val="accent5">
            <a:lumMod val="75000"/>
          </a:schemeClr>
        </a:solidFill>
        <a:ln w="1587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pt-BR" sz="1900" b="1" kern="1200" dirty="0" smtClean="0"/>
            <a:t>Você sabia?</a:t>
          </a:r>
          <a:endParaRPr lang="pt-BR" sz="1900" b="1" kern="1200" dirty="0"/>
        </a:p>
      </dsp:txBody>
      <dsp:txXfrm>
        <a:off x="0" y="72162"/>
        <a:ext cx="9292661" cy="547200"/>
      </dsp:txXfrm>
    </dsp:sp>
    <dsp:sp modelId="{8067408B-E6D8-4648-92D2-8FAB9F697899}">
      <dsp:nvSpPr>
        <dsp:cNvPr id="0" name=""/>
        <dsp:cNvSpPr/>
      </dsp:nvSpPr>
      <dsp:spPr>
        <a:xfrm>
          <a:off x="0" y="629936"/>
          <a:ext cx="9292661" cy="1147409"/>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0" marR="0" lvl="1" indent="0" algn="just" defTabSz="914400" rtl="0" eaLnBrk="1" fontAlgn="auto" latinLnBrk="0" hangingPunct="1">
            <a:lnSpc>
              <a:spcPct val="100000"/>
            </a:lnSpc>
            <a:spcBef>
              <a:spcPct val="0"/>
            </a:spcBef>
            <a:spcAft>
              <a:spcPts val="0"/>
            </a:spcAft>
            <a:buClrTx/>
            <a:buSzTx/>
            <a:buFontTx/>
            <a:buChar char="••"/>
            <a:tabLst/>
            <a:defRPr/>
          </a:pPr>
          <a:r>
            <a:rPr lang="pt-BR" sz="1900" kern="1200" dirty="0" smtClean="0"/>
            <a:t> Os três argumentos da instrução for (inicialização, condição e atualização) são opcionais. Consequentemente, o seguinte código é válido apesar de ser estranho no primeiro momento. (O segundo argumento do for, a condição, possui o valor padrão </a:t>
          </a:r>
          <a:r>
            <a:rPr lang="pt-BR" sz="1900" b="1" kern="1200" dirty="0" err="1" smtClean="0"/>
            <a:t>true</a:t>
          </a:r>
          <a:r>
            <a:rPr lang="pt-BR" sz="1900" kern="1200" dirty="0" smtClean="0"/>
            <a:t>.)</a:t>
          </a:r>
          <a:endParaRPr lang="pt-BR" sz="1900" kern="1200" dirty="0"/>
        </a:p>
      </dsp:txBody>
      <dsp:txXfrm>
        <a:off x="0" y="629936"/>
        <a:ext cx="9292661" cy="114740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A7BB3-C3C1-428C-BF99-F2A7DF689F83}">
      <dsp:nvSpPr>
        <dsp:cNvPr id="0" name=""/>
        <dsp:cNvSpPr/>
      </dsp:nvSpPr>
      <dsp:spPr>
        <a:xfrm>
          <a:off x="0" y="23202"/>
          <a:ext cx="9713575" cy="921600"/>
        </a:xfrm>
        <a:prstGeom prst="rect">
          <a:avLst/>
        </a:prstGeom>
        <a:solidFill>
          <a:srgbClr val="7030A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rtl="0">
            <a:lnSpc>
              <a:spcPct val="90000"/>
            </a:lnSpc>
            <a:spcBef>
              <a:spcPct val="0"/>
            </a:spcBef>
            <a:spcAft>
              <a:spcPct val="35000"/>
            </a:spcAft>
          </a:pPr>
          <a:r>
            <a:rPr lang="pt-BR" sz="3200" kern="1200" dirty="0" smtClean="0"/>
            <a:t>Matutando...</a:t>
          </a:r>
          <a:endParaRPr lang="pt-BR" sz="3200" kern="1200" dirty="0"/>
        </a:p>
      </dsp:txBody>
      <dsp:txXfrm>
        <a:off x="0" y="23202"/>
        <a:ext cx="9713575" cy="921600"/>
      </dsp:txXfrm>
    </dsp:sp>
    <dsp:sp modelId="{6EBC2652-20EB-40D6-AB17-404138CDA6D0}">
      <dsp:nvSpPr>
        <dsp:cNvPr id="0" name=""/>
        <dsp:cNvSpPr/>
      </dsp:nvSpPr>
      <dsp:spPr>
        <a:xfrm>
          <a:off x="0" y="868919"/>
          <a:ext cx="9713575" cy="1800720"/>
        </a:xfrm>
        <a:prstGeom prst="rect">
          <a:avLst/>
        </a:prstGeom>
        <a:solidFill>
          <a:schemeClr val="accent6">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pt-BR" sz="3200" kern="1200" dirty="0" smtClean="0"/>
            <a:t>Sabendo que o segundo argumento do for, a condição, possui o valor padrão </a:t>
          </a:r>
          <a:r>
            <a:rPr lang="pt-BR" sz="3200" b="1" kern="1200" dirty="0" err="1" smtClean="0"/>
            <a:t>true</a:t>
          </a:r>
          <a:r>
            <a:rPr lang="pt-BR" sz="3200" kern="1200" dirty="0" smtClean="0"/>
            <a:t>. Como podemos parar o laço do exemplo a seguir?</a:t>
          </a:r>
          <a:endParaRPr lang="pt-BR" sz="3200" kern="1200" dirty="0"/>
        </a:p>
      </dsp:txBody>
      <dsp:txXfrm>
        <a:off x="0" y="868919"/>
        <a:ext cx="9713575" cy="180072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E32EA-D68D-436C-B2C9-8756FA273B04}">
      <dsp:nvSpPr>
        <dsp:cNvPr id="0" name=""/>
        <dsp:cNvSpPr/>
      </dsp:nvSpPr>
      <dsp:spPr>
        <a:xfrm>
          <a:off x="3768590" y="0"/>
          <a:ext cx="5652885" cy="2857623"/>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rtl="0">
            <a:lnSpc>
              <a:spcPct val="90000"/>
            </a:lnSpc>
            <a:spcBef>
              <a:spcPct val="0"/>
            </a:spcBef>
            <a:spcAft>
              <a:spcPct val="15000"/>
            </a:spcAft>
            <a:buChar char="••"/>
          </a:pPr>
          <a:r>
            <a:rPr lang="pt-BR" sz="1800" kern="1200" dirty="0" smtClean="0"/>
            <a:t>Considere o programa de computador que gera os ingressos das apresentações de um determinado teatro. Esse teatro foi dividido em 4 setores com 200 cadeiras cada. Os ingressos devem conter o número do setor e o número da cadeira. Podemos utilizar laços encadeados para implementar esse programa.</a:t>
          </a:r>
          <a:endParaRPr lang="pt-BR" sz="1800" kern="1200" dirty="0"/>
        </a:p>
      </dsp:txBody>
      <dsp:txXfrm>
        <a:off x="3768590" y="357203"/>
        <a:ext cx="4581276" cy="2143217"/>
      </dsp:txXfrm>
    </dsp:sp>
    <dsp:sp modelId="{94BFEA1B-0AEB-401D-9D46-1A0A7CEB9717}">
      <dsp:nvSpPr>
        <dsp:cNvPr id="0" name=""/>
        <dsp:cNvSpPr/>
      </dsp:nvSpPr>
      <dsp:spPr>
        <a:xfrm>
          <a:off x="0" y="0"/>
          <a:ext cx="3768590" cy="285762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rtl="0">
            <a:lnSpc>
              <a:spcPct val="90000"/>
            </a:lnSpc>
            <a:spcBef>
              <a:spcPct val="0"/>
            </a:spcBef>
            <a:spcAft>
              <a:spcPct val="35000"/>
            </a:spcAft>
          </a:pPr>
          <a:r>
            <a:rPr lang="pt-BR" sz="4500" b="1" kern="1200" dirty="0" smtClean="0"/>
            <a:t>Instruções de Repetição Encadeadas</a:t>
          </a:r>
          <a:endParaRPr lang="pt-BR" sz="4500" b="1" kern="1200" dirty="0"/>
        </a:p>
      </dsp:txBody>
      <dsp:txXfrm>
        <a:off x="139498" y="139498"/>
        <a:ext cx="3489594" cy="257862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1567F-05E2-4B0E-9565-A87CCA7D74EA}">
      <dsp:nvSpPr>
        <dsp:cNvPr id="0" name=""/>
        <dsp:cNvSpPr/>
      </dsp:nvSpPr>
      <dsp:spPr>
        <a:xfrm>
          <a:off x="0" y="0"/>
          <a:ext cx="9421475" cy="28576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pt-BR" sz="3900" b="0" kern="1200" dirty="0" smtClean="0">
              <a:solidFill>
                <a:schemeClr val="tx1"/>
              </a:solidFill>
            </a:rPr>
            <a:t>Instruções de Repetição Encadeadas</a:t>
          </a:r>
          <a:endParaRPr lang="pt-BR" sz="3900" b="0" kern="1200" dirty="0">
            <a:solidFill>
              <a:schemeClr val="tx1"/>
            </a:solidFill>
          </a:endParaRPr>
        </a:p>
      </dsp:txBody>
      <dsp:txXfrm>
        <a:off x="0" y="0"/>
        <a:ext cx="9421475" cy="857286"/>
      </dsp:txXfrm>
    </dsp:sp>
    <dsp:sp modelId="{04E3ADD2-0D1C-4854-B273-B2F6D382E5AC}">
      <dsp:nvSpPr>
        <dsp:cNvPr id="0" name=""/>
        <dsp:cNvSpPr/>
      </dsp:nvSpPr>
      <dsp:spPr>
        <a:xfrm>
          <a:off x="942147" y="857286"/>
          <a:ext cx="7537180" cy="1857454"/>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just" defTabSz="977900" rtl="0">
            <a:lnSpc>
              <a:spcPct val="90000"/>
            </a:lnSpc>
            <a:spcBef>
              <a:spcPct val="0"/>
            </a:spcBef>
            <a:spcAft>
              <a:spcPct val="35000"/>
            </a:spcAft>
          </a:pPr>
          <a:r>
            <a:rPr lang="pt-BR" sz="2200" kern="1200" dirty="0" smtClean="0"/>
            <a:t>No exemplo acima, para cada iteração do laço externo, há 200 iterações do laço interno. Portanto, o corpo do laço interno executa 800 vezes. Esse valor é exatamente a quantidade de ingressos. Além de encadear </a:t>
          </a:r>
          <a:r>
            <a:rPr lang="pt-BR" sz="2200" kern="1200" dirty="0" err="1" smtClean="0"/>
            <a:t>fors</a:t>
          </a:r>
          <a:r>
            <a:rPr lang="pt-BR" sz="2200" kern="1200" dirty="0" smtClean="0"/>
            <a:t>, podemos encadear </a:t>
          </a:r>
          <a:r>
            <a:rPr lang="pt-BR" sz="2200" kern="1200" dirty="0" err="1" smtClean="0"/>
            <a:t>whiles</a:t>
          </a:r>
          <a:r>
            <a:rPr lang="pt-BR" sz="2200" kern="1200" dirty="0" smtClean="0"/>
            <a:t>. Veja algumas variações do exemplo anterior.</a:t>
          </a:r>
          <a:endParaRPr lang="pt-BR" sz="2200" kern="1200" dirty="0"/>
        </a:p>
      </dsp:txBody>
      <dsp:txXfrm>
        <a:off x="996550" y="911689"/>
        <a:ext cx="7428374" cy="174864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C8F8B-3B10-4A69-B13D-0BB18D6BC899}">
      <dsp:nvSpPr>
        <dsp:cNvPr id="0" name=""/>
        <dsp:cNvSpPr/>
      </dsp:nvSpPr>
      <dsp:spPr>
        <a:xfrm>
          <a:off x="8155" y="0"/>
          <a:ext cx="8343364" cy="4589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pt-BR" sz="2000" kern="1200" baseline="0" dirty="0" err="1" smtClean="0"/>
            <a:t>While</a:t>
          </a:r>
          <a:r>
            <a:rPr lang="pt-BR" sz="2000" kern="1200" baseline="0" dirty="0" smtClean="0"/>
            <a:t>, </a:t>
          </a:r>
          <a:r>
            <a:rPr lang="pt-BR" sz="2000" kern="1200" baseline="0" dirty="0" err="1" smtClean="0"/>
            <a:t>while</a:t>
          </a:r>
          <a:endParaRPr lang="pt-BR" sz="2000" kern="1200" dirty="0"/>
        </a:p>
      </dsp:txBody>
      <dsp:txXfrm>
        <a:off x="21598" y="13443"/>
        <a:ext cx="8316478" cy="43210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C8F8B-3B10-4A69-B13D-0BB18D6BC899}">
      <dsp:nvSpPr>
        <dsp:cNvPr id="0" name=""/>
        <dsp:cNvSpPr/>
      </dsp:nvSpPr>
      <dsp:spPr>
        <a:xfrm>
          <a:off x="8155" y="0"/>
          <a:ext cx="8343364" cy="458987"/>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pt-BR" sz="2000" kern="1200" baseline="0" dirty="0" err="1" smtClean="0"/>
            <a:t>While</a:t>
          </a:r>
          <a:r>
            <a:rPr lang="pt-BR" sz="2000" kern="1200" baseline="0" dirty="0" smtClean="0"/>
            <a:t>, for</a:t>
          </a:r>
          <a:endParaRPr lang="pt-BR" sz="2000" kern="1200" dirty="0"/>
        </a:p>
      </dsp:txBody>
      <dsp:txXfrm>
        <a:off x="21598" y="13443"/>
        <a:ext cx="8316478" cy="43210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C8F8B-3B10-4A69-B13D-0BB18D6BC899}">
      <dsp:nvSpPr>
        <dsp:cNvPr id="0" name=""/>
        <dsp:cNvSpPr/>
      </dsp:nvSpPr>
      <dsp:spPr>
        <a:xfrm>
          <a:off x="8155" y="0"/>
          <a:ext cx="8343364" cy="458987"/>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pt-BR" sz="2000" kern="1200" baseline="0" dirty="0" smtClean="0"/>
            <a:t>For, </a:t>
          </a:r>
          <a:r>
            <a:rPr lang="pt-BR" sz="2000" kern="1200" baseline="0" dirty="0" err="1" smtClean="0"/>
            <a:t>while</a:t>
          </a:r>
          <a:endParaRPr lang="pt-BR" sz="2000" kern="1200" dirty="0"/>
        </a:p>
      </dsp:txBody>
      <dsp:txXfrm>
        <a:off x="21598" y="13443"/>
        <a:ext cx="8316478" cy="43210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82943"/>
          <a:ext cx="8845097" cy="1559250"/>
        </a:xfrm>
        <a:prstGeom prst="rect">
          <a:avLst/>
        </a:prstGeom>
        <a:solidFill>
          <a:schemeClr val="lt1">
            <a:alpha val="90000"/>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7) Ainda no projeto UNIDADE VIII, crie um arquivo chamado </a:t>
          </a:r>
          <a:r>
            <a:rPr lang="pt-BR" sz="2200" kern="1200" dirty="0" err="1" smtClean="0"/>
            <a:t>InstrocoesRepeticoes</a:t>
          </a:r>
          <a:r>
            <a:rPr lang="pt-BR" sz="2200" kern="1200" dirty="0" smtClean="0"/>
            <a:t>. E crie um exercício chamado Repita5Vezes que repita uma mensagem 5 vezes.</a:t>
          </a:r>
          <a:endParaRPr lang="pt-BR" sz="2200" kern="1200" dirty="0"/>
        </a:p>
      </dsp:txBody>
      <dsp:txXfrm>
        <a:off x="0" y="382943"/>
        <a:ext cx="8845097" cy="1559250"/>
      </dsp:txXfrm>
    </dsp:sp>
    <dsp:sp modelId="{08DC6E8E-EABE-4768-9958-FE6E39B12118}">
      <dsp:nvSpPr>
        <dsp:cNvPr id="0" name=""/>
        <dsp:cNvSpPr/>
      </dsp:nvSpPr>
      <dsp:spPr>
        <a:xfrm>
          <a:off x="442254" y="29111"/>
          <a:ext cx="6191567" cy="649440"/>
        </a:xfrm>
        <a:prstGeom prst="round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3A31C-20FA-4F04-9627-E35AC84C5820}">
      <dsp:nvSpPr>
        <dsp:cNvPr id="0" name=""/>
        <dsp:cNvSpPr/>
      </dsp:nvSpPr>
      <dsp:spPr>
        <a:xfrm rot="5400000">
          <a:off x="5177505" y="-1455921"/>
          <a:ext cx="2512194" cy="6055155"/>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90000"/>
            </a:lnSpc>
            <a:spcBef>
              <a:spcPct val="0"/>
            </a:spcBef>
            <a:spcAft>
              <a:spcPct val="15000"/>
            </a:spcAft>
            <a:buChar char="••"/>
          </a:pPr>
          <a:r>
            <a:rPr lang="pt-BR" sz="1600" kern="1200" dirty="0" smtClean="0"/>
            <a:t>Considere um parque de diversões como os da </a:t>
          </a:r>
          <a:r>
            <a:rPr lang="pt-BR" sz="1600" b="1" kern="1200" dirty="0" smtClean="0"/>
            <a:t>Disney</a:t>
          </a:r>
          <a:r>
            <a:rPr lang="pt-BR" sz="1600" kern="1200" dirty="0" smtClean="0"/>
            <a:t>. Nesses parques, para garantir a segurança, alguns brinquedos possuem restrições de acesso. Em geral, essas restrições estão relacionadas à altura dos visitantes. Em alguns parques, a altura do visitante é obtida por sensores instalados na entrada dos brinquedos e um programa de computador libera ou bloqueia o acesso de acordo com altura obtida. Então, o programa deve decidir se executa um trecho de código de acordo com uma condição. Essa decisão pode ser realizada através das instruções de decisão oferecidas pelas linguagens de programação.</a:t>
          </a:r>
          <a:endParaRPr lang="pt-BR" sz="1600" kern="1200" dirty="0"/>
        </a:p>
      </dsp:txBody>
      <dsp:txXfrm rot="-5400000">
        <a:off x="3406025" y="438194"/>
        <a:ext cx="5932520" cy="2266924"/>
      </dsp:txXfrm>
    </dsp:sp>
    <dsp:sp modelId="{6094734D-7BAD-496C-B32F-9A1A9B7047A5}">
      <dsp:nvSpPr>
        <dsp:cNvPr id="0" name=""/>
        <dsp:cNvSpPr/>
      </dsp:nvSpPr>
      <dsp:spPr>
        <a:xfrm>
          <a:off x="0" y="1534"/>
          <a:ext cx="3406024" cy="314024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rtl="0">
            <a:lnSpc>
              <a:spcPct val="90000"/>
            </a:lnSpc>
            <a:spcBef>
              <a:spcPct val="0"/>
            </a:spcBef>
            <a:spcAft>
              <a:spcPct val="35000"/>
            </a:spcAft>
          </a:pPr>
          <a:r>
            <a:rPr lang="pt-BR" sz="4900" b="1" kern="1200" dirty="0" smtClean="0"/>
            <a:t>Instruções de Decisão</a:t>
          </a:r>
          <a:endParaRPr lang="pt-BR" sz="4900" kern="1200" dirty="0"/>
        </a:p>
      </dsp:txBody>
      <dsp:txXfrm>
        <a:off x="153294" y="154828"/>
        <a:ext cx="3099436" cy="283365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82943"/>
          <a:ext cx="8845097" cy="1559250"/>
        </a:xfrm>
        <a:prstGeom prst="rect">
          <a:avLst/>
        </a:prstGeom>
        <a:solidFill>
          <a:schemeClr val="lt1">
            <a:alpha val="90000"/>
            <a:hueOff val="0"/>
            <a:satOff val="0"/>
            <a:lumOff val="0"/>
            <a:alphaOff val="0"/>
          </a:schemeClr>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458216" rIns="68647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8) Ainda no projeto UNIDADE VIII, crie um exercício chamado Imprime100. Implemente um programa que exiba no terminal os números de 1 até 100.</a:t>
          </a:r>
          <a:endParaRPr lang="pt-BR" sz="2200" kern="1200" dirty="0"/>
        </a:p>
      </dsp:txBody>
      <dsp:txXfrm>
        <a:off x="0" y="382943"/>
        <a:ext cx="8845097" cy="1559250"/>
      </dsp:txXfrm>
    </dsp:sp>
    <dsp:sp modelId="{08DC6E8E-EABE-4768-9958-FE6E39B12118}">
      <dsp:nvSpPr>
        <dsp:cNvPr id="0" name=""/>
        <dsp:cNvSpPr/>
      </dsp:nvSpPr>
      <dsp:spPr>
        <a:xfrm>
          <a:off x="442254" y="29111"/>
          <a:ext cx="6191567" cy="649440"/>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977900" rtl="0">
            <a:lnSpc>
              <a:spcPct val="90000"/>
            </a:lnSpc>
            <a:spcBef>
              <a:spcPct val="0"/>
            </a:spcBef>
            <a:spcAft>
              <a:spcPct val="35000"/>
            </a:spcAft>
          </a:pPr>
          <a:r>
            <a:rPr lang="pt-BR" sz="2200" kern="1200" dirty="0" smtClean="0"/>
            <a:t>Exercícios de Fixação</a:t>
          </a:r>
          <a:endParaRPr lang="pt-BR" sz="2200" kern="1200" dirty="0"/>
        </a:p>
      </dsp:txBody>
      <dsp:txXfrm>
        <a:off x="473957" y="60814"/>
        <a:ext cx="6128161" cy="586034"/>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411293"/>
          <a:ext cx="8845097" cy="1530900"/>
        </a:xfrm>
        <a:prstGeom prst="rect">
          <a:avLst/>
        </a:prstGeom>
        <a:solidFill>
          <a:schemeClr val="lt1">
            <a:alpha val="90000"/>
            <a:hueOff val="0"/>
            <a:satOff val="0"/>
            <a:lumOff val="0"/>
            <a:alphaOff val="0"/>
          </a:schemeClr>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562356" rIns="686478" bIns="192024" numCol="1" spcCol="1270" anchor="t" anchorCtr="0">
          <a:noAutofit/>
        </a:bodyPr>
        <a:lstStyle/>
        <a:p>
          <a:pPr marL="228600" lvl="1" indent="-228600" algn="just" defTabSz="1200150" rtl="0">
            <a:lnSpc>
              <a:spcPct val="90000"/>
            </a:lnSpc>
            <a:spcBef>
              <a:spcPct val="0"/>
            </a:spcBef>
            <a:spcAft>
              <a:spcPct val="15000"/>
            </a:spcAft>
            <a:buChar char="••"/>
          </a:pPr>
          <a:r>
            <a:rPr lang="pt-BR" sz="2700" kern="1200" dirty="0" smtClean="0"/>
            <a:t>9) Ainda no projeto UNIDADE VIII, crie um exercício chamado Imprime100ExcetoMultiplo3.</a:t>
          </a:r>
          <a:endParaRPr lang="pt-BR" sz="2700" kern="1200" dirty="0"/>
        </a:p>
      </dsp:txBody>
      <dsp:txXfrm>
        <a:off x="0" y="411293"/>
        <a:ext cx="8845097" cy="1530900"/>
      </dsp:txXfrm>
    </dsp:sp>
    <dsp:sp modelId="{08DC6E8E-EABE-4768-9958-FE6E39B12118}">
      <dsp:nvSpPr>
        <dsp:cNvPr id="0" name=""/>
        <dsp:cNvSpPr/>
      </dsp:nvSpPr>
      <dsp:spPr>
        <a:xfrm>
          <a:off x="442254" y="6386"/>
          <a:ext cx="6191567" cy="79704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1200150" rtl="0">
            <a:lnSpc>
              <a:spcPct val="90000"/>
            </a:lnSpc>
            <a:spcBef>
              <a:spcPct val="0"/>
            </a:spcBef>
            <a:spcAft>
              <a:spcPct val="35000"/>
            </a:spcAft>
          </a:pPr>
          <a:r>
            <a:rPr lang="pt-BR" sz="2700" kern="1200" dirty="0" smtClean="0"/>
            <a:t>Exercícios de Fixação</a:t>
          </a:r>
          <a:endParaRPr lang="pt-BR" sz="2700" kern="1200" dirty="0"/>
        </a:p>
      </dsp:txBody>
      <dsp:txXfrm>
        <a:off x="481162" y="45294"/>
        <a:ext cx="6113751" cy="71922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255368"/>
          <a:ext cx="8845097" cy="1686825"/>
        </a:xfrm>
        <a:prstGeom prst="rect">
          <a:avLst/>
        </a:prstGeom>
        <a:solidFill>
          <a:schemeClr val="lt1">
            <a:alpha val="90000"/>
            <a:hueOff val="0"/>
            <a:satOff val="0"/>
            <a:lumOff val="0"/>
            <a:alphaOff val="0"/>
          </a:schemeClr>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354076" rIns="686478" bIns="120904" numCol="1" spcCol="1270" anchor="t" anchorCtr="0">
          <a:noAutofit/>
        </a:bodyPr>
        <a:lstStyle/>
        <a:p>
          <a:pPr marL="171450" lvl="1" indent="-171450" algn="just" defTabSz="755650" rtl="0">
            <a:lnSpc>
              <a:spcPct val="90000"/>
            </a:lnSpc>
            <a:spcBef>
              <a:spcPct val="0"/>
            </a:spcBef>
            <a:spcAft>
              <a:spcPct val="15000"/>
            </a:spcAft>
            <a:buChar char="••"/>
          </a:pPr>
          <a:r>
            <a:rPr lang="pt-BR" sz="1700" kern="1200" dirty="0" smtClean="0"/>
            <a:t>10) Ainda no projeto UNIDADE VIII, crie um exercício chamado </a:t>
          </a:r>
          <a:r>
            <a:rPr lang="pt-BR" sz="1700" kern="1200" dirty="0" err="1" smtClean="0"/>
            <a:t>DivideMaiorInteiro</a:t>
          </a:r>
          <a:r>
            <a:rPr lang="pt-BR" sz="1700" kern="1200" dirty="0" smtClean="0"/>
            <a:t>. Implemente um programa que declare e inicialize uma variável que receberá o maior número possível do tipo int. Divida o valor dessa variável por 2 até que o resultado obtido seja inferior a 100 (não inclusivo). A cada iteração imprima o </a:t>
          </a:r>
          <a:r>
            <a:rPr lang="pt-BR" sz="1700" kern="1200" dirty="0" smtClean="0"/>
            <a:t>resultado. </a:t>
          </a:r>
          <a:endParaRPr lang="pt-BR" sz="1700" kern="1200" dirty="0"/>
        </a:p>
      </dsp:txBody>
      <dsp:txXfrm>
        <a:off x="0" y="255368"/>
        <a:ext cx="8845097" cy="1686825"/>
      </dsp:txXfrm>
    </dsp:sp>
    <dsp:sp modelId="{08DC6E8E-EABE-4768-9958-FE6E39B12118}">
      <dsp:nvSpPr>
        <dsp:cNvPr id="0" name=""/>
        <dsp:cNvSpPr/>
      </dsp:nvSpPr>
      <dsp:spPr>
        <a:xfrm>
          <a:off x="442254" y="2223"/>
          <a:ext cx="6191567" cy="50184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755650" rtl="0">
            <a:lnSpc>
              <a:spcPct val="90000"/>
            </a:lnSpc>
            <a:spcBef>
              <a:spcPct val="0"/>
            </a:spcBef>
            <a:spcAft>
              <a:spcPct val="35000"/>
            </a:spcAft>
          </a:pPr>
          <a:r>
            <a:rPr lang="pt-BR" sz="1700" kern="1200" dirty="0" smtClean="0"/>
            <a:t>Exercícios de Fixação</a:t>
          </a:r>
          <a:endParaRPr lang="pt-BR" sz="1700" kern="1200" dirty="0"/>
        </a:p>
      </dsp:txBody>
      <dsp:txXfrm>
        <a:off x="466752" y="26721"/>
        <a:ext cx="6142571" cy="45284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26242"/>
          <a:ext cx="8845097" cy="1615950"/>
        </a:xfrm>
        <a:prstGeom prst="rect">
          <a:avLst/>
        </a:prstGeom>
        <a:solidFill>
          <a:schemeClr val="lt1">
            <a:alpha val="90000"/>
            <a:hueOff val="0"/>
            <a:satOff val="0"/>
            <a:lumOff val="0"/>
            <a:alphaOff val="0"/>
          </a:schemeClr>
        </a:solidFill>
        <a:ln w="15875"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395732" rIns="686478" bIns="135128" numCol="1" spcCol="1270" anchor="t" anchorCtr="0">
          <a:noAutofit/>
        </a:bodyPr>
        <a:lstStyle/>
        <a:p>
          <a:pPr marL="171450" lvl="1" indent="-171450" algn="just" defTabSz="844550" rtl="0">
            <a:lnSpc>
              <a:spcPct val="90000"/>
            </a:lnSpc>
            <a:spcBef>
              <a:spcPct val="0"/>
            </a:spcBef>
            <a:spcAft>
              <a:spcPct val="15000"/>
            </a:spcAft>
            <a:buChar char="••"/>
          </a:pPr>
          <a:r>
            <a:rPr lang="pt-BR" sz="1900" kern="1200" dirty="0" smtClean="0"/>
            <a:t>11) Ainda no projeto UNIDADE VIII, crie um exercício chamado </a:t>
          </a:r>
          <a:r>
            <a:rPr lang="pt-BR" sz="1900" kern="1200" dirty="0" err="1" smtClean="0"/>
            <a:t>GeradorDeIngressos</a:t>
          </a:r>
          <a:r>
            <a:rPr lang="pt-BR" sz="1900" kern="1200" dirty="0" smtClean="0"/>
            <a:t>. Implemente um programa para gerar os ingressos das apresentações de um teatro. Considere que esse teatro possui 4 setores e cada setor possui 20 lugares.</a:t>
          </a:r>
          <a:endParaRPr lang="pt-BR" sz="1900" kern="1200" dirty="0"/>
        </a:p>
      </dsp:txBody>
      <dsp:txXfrm>
        <a:off x="0" y="326242"/>
        <a:ext cx="8845097" cy="1615950"/>
      </dsp:txXfrm>
    </dsp:sp>
    <dsp:sp modelId="{08DC6E8E-EABE-4768-9958-FE6E39B12118}">
      <dsp:nvSpPr>
        <dsp:cNvPr id="0" name=""/>
        <dsp:cNvSpPr/>
      </dsp:nvSpPr>
      <dsp:spPr>
        <a:xfrm>
          <a:off x="442254" y="22901"/>
          <a:ext cx="6191567" cy="560880"/>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844550" rtl="0">
            <a:lnSpc>
              <a:spcPct val="90000"/>
            </a:lnSpc>
            <a:spcBef>
              <a:spcPct val="0"/>
            </a:spcBef>
            <a:spcAft>
              <a:spcPct val="35000"/>
            </a:spcAft>
          </a:pPr>
          <a:r>
            <a:rPr lang="pt-BR" sz="1900" kern="1200" dirty="0" smtClean="0"/>
            <a:t>Exercícios de Fixação</a:t>
          </a:r>
          <a:endParaRPr lang="pt-BR" sz="1900" kern="1200" dirty="0"/>
        </a:p>
      </dsp:txBody>
      <dsp:txXfrm>
        <a:off x="469634" y="50281"/>
        <a:ext cx="6136807"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3A31C-20FA-4F04-9627-E35AC84C5820}">
      <dsp:nvSpPr>
        <dsp:cNvPr id="0" name=""/>
        <dsp:cNvSpPr/>
      </dsp:nvSpPr>
      <dsp:spPr>
        <a:xfrm rot="5400000">
          <a:off x="5176277" y="-1455921"/>
          <a:ext cx="2514650" cy="6055155"/>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rtl="0">
            <a:lnSpc>
              <a:spcPct val="90000"/>
            </a:lnSpc>
            <a:spcBef>
              <a:spcPct val="0"/>
            </a:spcBef>
            <a:spcAft>
              <a:spcPct val="15000"/>
            </a:spcAft>
            <a:buChar char="••"/>
          </a:pPr>
          <a:r>
            <a:rPr lang="pt-BR" sz="1800" kern="1200" dirty="0" smtClean="0"/>
            <a:t>Nos exemplos vistos nos capítulos anteriores, a ordem da execução das linhas de um programa é exatamente a ordem na qual elas foram definidas no código fonte. As instruções de decisão proporcionarão uma forma de decidirmos se queremos executar um bloco de código ou não, ou seja, se desejamos pular um trecho de código ou não. As instruções de decisão são capazes de criar um “</a:t>
          </a:r>
          <a:r>
            <a:rPr lang="pt-BR" sz="1800" b="1" kern="1200" dirty="0" smtClean="0"/>
            <a:t>desvio</a:t>
          </a:r>
          <a:r>
            <a:rPr lang="pt-BR" sz="1800" kern="1200" dirty="0" smtClean="0"/>
            <a:t>” no fluxo de execução de um programa.</a:t>
          </a:r>
          <a:endParaRPr lang="pt-BR" sz="1800" kern="1200" dirty="0"/>
        </a:p>
      </dsp:txBody>
      <dsp:txXfrm rot="-5400000">
        <a:off x="3406025" y="437086"/>
        <a:ext cx="5932400" cy="2269140"/>
      </dsp:txXfrm>
    </dsp:sp>
    <dsp:sp modelId="{6094734D-7BAD-496C-B32F-9A1A9B7047A5}">
      <dsp:nvSpPr>
        <dsp:cNvPr id="0" name=""/>
        <dsp:cNvSpPr/>
      </dsp:nvSpPr>
      <dsp:spPr>
        <a:xfrm>
          <a:off x="0" y="0"/>
          <a:ext cx="3406024" cy="314331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rtl="0">
            <a:lnSpc>
              <a:spcPct val="90000"/>
            </a:lnSpc>
            <a:spcBef>
              <a:spcPct val="0"/>
            </a:spcBef>
            <a:spcAft>
              <a:spcPct val="35000"/>
            </a:spcAft>
          </a:pPr>
          <a:r>
            <a:rPr lang="pt-BR" sz="4900" b="1" kern="1200" dirty="0" smtClean="0"/>
            <a:t>Instruções de Decisão</a:t>
          </a:r>
          <a:endParaRPr lang="pt-BR" sz="4900" kern="1200" dirty="0"/>
        </a:p>
      </dsp:txBody>
      <dsp:txXfrm>
        <a:off x="153444" y="153444"/>
        <a:ext cx="3099136" cy="28364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769BE-A137-4704-B180-4020520F2F7D}">
      <dsp:nvSpPr>
        <dsp:cNvPr id="0" name=""/>
        <dsp:cNvSpPr/>
      </dsp:nvSpPr>
      <dsp:spPr>
        <a:xfrm>
          <a:off x="0" y="64629"/>
          <a:ext cx="9233917" cy="864000"/>
        </a:xfrm>
        <a:prstGeom prst="rect">
          <a:avLst/>
        </a:prstGeom>
        <a:solidFill>
          <a:srgbClr val="00B0F0"/>
        </a:solidFill>
        <a:ln w="1587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pt-BR" sz="3000" b="1" kern="1200" smtClean="0"/>
            <a:t>Instruções if</a:t>
          </a:r>
          <a:endParaRPr lang="pt-BR" sz="3000" kern="1200"/>
        </a:p>
      </dsp:txBody>
      <dsp:txXfrm>
        <a:off x="0" y="64629"/>
        <a:ext cx="9233917" cy="864000"/>
      </dsp:txXfrm>
    </dsp:sp>
    <dsp:sp modelId="{C2EEBD1C-69E3-45F5-AE69-297BBB14C237}">
      <dsp:nvSpPr>
        <dsp:cNvPr id="0" name=""/>
        <dsp:cNvSpPr/>
      </dsp:nvSpPr>
      <dsp:spPr>
        <a:xfrm>
          <a:off x="0" y="928629"/>
          <a:ext cx="9233917" cy="1688175"/>
        </a:xfrm>
        <a:prstGeom prst="rect">
          <a:avLst/>
        </a:prstGeom>
        <a:solidFill>
          <a:schemeClr val="bg2">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just" defTabSz="1333500" rtl="0">
            <a:lnSpc>
              <a:spcPct val="90000"/>
            </a:lnSpc>
            <a:spcBef>
              <a:spcPct val="0"/>
            </a:spcBef>
            <a:spcAft>
              <a:spcPct val="15000"/>
            </a:spcAft>
            <a:buChar char="••"/>
          </a:pPr>
          <a:r>
            <a:rPr lang="pt-BR" sz="3000" kern="1200" dirty="0" smtClean="0"/>
            <a:t>A instrução </a:t>
          </a:r>
          <a:r>
            <a:rPr lang="pt-BR" sz="3000" kern="1200" dirty="0" err="1" smtClean="0"/>
            <a:t>if</a:t>
          </a:r>
          <a:r>
            <a:rPr lang="pt-BR" sz="3000" kern="1200" dirty="0" smtClean="0"/>
            <a:t> (se), é utilizada quando queremos testar uma condição antes de executarmos um ou mais comandos. A sintaxe da instrução </a:t>
          </a:r>
          <a:r>
            <a:rPr lang="pt-BR" sz="3000" kern="1200" dirty="0" err="1" smtClean="0"/>
            <a:t>if</a:t>
          </a:r>
          <a:r>
            <a:rPr lang="pt-BR" sz="3000" kern="1200" dirty="0" smtClean="0"/>
            <a:t> é a seguinte:</a:t>
          </a:r>
          <a:endParaRPr lang="pt-BR" sz="3000" kern="1200" dirty="0"/>
        </a:p>
      </dsp:txBody>
      <dsp:txXfrm>
        <a:off x="0" y="928629"/>
        <a:ext cx="9233917" cy="16881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924C4-ADBB-4D82-A5D0-284A817D1987}">
      <dsp:nvSpPr>
        <dsp:cNvPr id="0" name=""/>
        <dsp:cNvSpPr/>
      </dsp:nvSpPr>
      <dsp:spPr>
        <a:xfrm>
          <a:off x="0" y="19606"/>
          <a:ext cx="9233917"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pt-BR" sz="2800" b="1" kern="1200" smtClean="0"/>
            <a:t>Como funciona a instrução if? </a:t>
          </a:r>
          <a:endParaRPr lang="pt-BR" sz="2800" kern="1200"/>
        </a:p>
      </dsp:txBody>
      <dsp:txXfrm>
        <a:off x="32784" y="52390"/>
        <a:ext cx="9168349" cy="606012"/>
      </dsp:txXfrm>
    </dsp:sp>
    <dsp:sp modelId="{A9EE40C7-CD71-4E9C-8B81-03F5C98AE636}">
      <dsp:nvSpPr>
        <dsp:cNvPr id="0" name=""/>
        <dsp:cNvSpPr/>
      </dsp:nvSpPr>
      <dsp:spPr>
        <a:xfrm>
          <a:off x="0" y="691186"/>
          <a:ext cx="9233917" cy="197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177" tIns="35560" rIns="199136" bIns="35560" numCol="1" spcCol="1270" anchor="t" anchorCtr="0">
          <a:noAutofit/>
        </a:bodyPr>
        <a:lstStyle/>
        <a:p>
          <a:pPr marL="228600" lvl="1" indent="-228600" algn="just" defTabSz="977900" rtl="0">
            <a:lnSpc>
              <a:spcPct val="90000"/>
            </a:lnSpc>
            <a:spcBef>
              <a:spcPct val="0"/>
            </a:spcBef>
            <a:spcAft>
              <a:spcPct val="20000"/>
            </a:spcAft>
            <a:buChar char="••"/>
          </a:pPr>
          <a:r>
            <a:rPr lang="pt-BR" sz="2200" kern="1200" dirty="0" smtClean="0"/>
            <a:t>Se a condição dentro do </a:t>
          </a:r>
          <a:r>
            <a:rPr lang="pt-BR" sz="2200" kern="1200" dirty="0" err="1" smtClean="0"/>
            <a:t>if</a:t>
          </a:r>
          <a:r>
            <a:rPr lang="pt-BR" sz="2200" kern="1200" dirty="0" smtClean="0"/>
            <a:t> for verdadeira, os comandos das linhas que estão no escopo serão executadas e depois o fluxo de execução do programa segue normalmente e executa a partir da linha 6 em diante. Por outro lado, se a condição for falsa, as linhas dentro do escopo não serão executadas e o fluxo de execução do programa “pula” direto para fora do escopo.</a:t>
          </a:r>
          <a:endParaRPr lang="pt-BR" sz="2200" kern="1200" dirty="0"/>
        </a:p>
      </dsp:txBody>
      <dsp:txXfrm>
        <a:off x="0" y="691186"/>
        <a:ext cx="9233917" cy="1970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A7BB3-C3C1-428C-BF99-F2A7DF689F83}">
      <dsp:nvSpPr>
        <dsp:cNvPr id="0" name=""/>
        <dsp:cNvSpPr/>
      </dsp:nvSpPr>
      <dsp:spPr>
        <a:xfrm>
          <a:off x="0" y="17559"/>
          <a:ext cx="9028443" cy="835200"/>
        </a:xfrm>
        <a:prstGeom prst="rect">
          <a:avLst/>
        </a:prstGeom>
        <a:solidFill>
          <a:srgbClr val="7030A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pt-BR" sz="2900" kern="1200" dirty="0" smtClean="0"/>
            <a:t>Matutando...</a:t>
          </a:r>
          <a:endParaRPr lang="pt-BR" sz="2900" kern="1200" dirty="0"/>
        </a:p>
      </dsp:txBody>
      <dsp:txXfrm>
        <a:off x="0" y="17559"/>
        <a:ext cx="9028443" cy="835200"/>
      </dsp:txXfrm>
    </dsp:sp>
    <dsp:sp modelId="{6EBC2652-20EB-40D6-AB17-404138CDA6D0}">
      <dsp:nvSpPr>
        <dsp:cNvPr id="0" name=""/>
        <dsp:cNvSpPr/>
      </dsp:nvSpPr>
      <dsp:spPr>
        <a:xfrm>
          <a:off x="0" y="799087"/>
          <a:ext cx="9028443" cy="1273680"/>
        </a:xfrm>
        <a:prstGeom prst="rect">
          <a:avLst/>
        </a:prstGeom>
        <a:solidFill>
          <a:schemeClr val="accent6">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pt-BR" sz="2900" kern="1200" dirty="0" smtClean="0"/>
            <a:t>O que é essa tal condição?</a:t>
          </a:r>
          <a:endParaRPr lang="pt-BR" sz="2900" kern="1200" dirty="0"/>
        </a:p>
      </dsp:txBody>
      <dsp:txXfrm>
        <a:off x="0" y="799087"/>
        <a:ext cx="9028443" cy="1273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A7BB3-C3C1-428C-BF99-F2A7DF689F83}">
      <dsp:nvSpPr>
        <dsp:cNvPr id="0" name=""/>
        <dsp:cNvSpPr/>
      </dsp:nvSpPr>
      <dsp:spPr>
        <a:xfrm>
          <a:off x="0" y="21647"/>
          <a:ext cx="9586575" cy="835200"/>
        </a:xfrm>
        <a:prstGeom prst="rect">
          <a:avLst/>
        </a:prstGeom>
        <a:solidFill>
          <a:srgbClr val="7030A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pt-BR" sz="2900" kern="1200" dirty="0" smtClean="0"/>
            <a:t>Matutando...</a:t>
          </a:r>
          <a:endParaRPr lang="pt-BR" sz="2900" kern="1200" dirty="0"/>
        </a:p>
      </dsp:txBody>
      <dsp:txXfrm>
        <a:off x="0" y="21647"/>
        <a:ext cx="9586575" cy="835200"/>
      </dsp:txXfrm>
    </dsp:sp>
    <dsp:sp modelId="{6EBC2652-20EB-40D6-AB17-404138CDA6D0}">
      <dsp:nvSpPr>
        <dsp:cNvPr id="0" name=""/>
        <dsp:cNvSpPr/>
      </dsp:nvSpPr>
      <dsp:spPr>
        <a:xfrm>
          <a:off x="0" y="771306"/>
          <a:ext cx="9586575" cy="2029927"/>
        </a:xfrm>
        <a:prstGeom prst="rect">
          <a:avLst/>
        </a:prstGeom>
        <a:solidFill>
          <a:schemeClr val="accent6">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pt-BR" sz="2900" kern="1200" dirty="0" smtClean="0"/>
            <a:t>A condição é qualquer expressão válida em C# que devolva um valor booleano. Por exemplo, a expressão “1 &lt; 2” é uma expressão que devolve o valor </a:t>
          </a:r>
          <a:r>
            <a:rPr lang="pt-BR" sz="2900" kern="1200" dirty="0" err="1" smtClean="0"/>
            <a:t>true</a:t>
          </a:r>
          <a:r>
            <a:rPr lang="pt-BR" sz="2900" kern="1200" dirty="0" smtClean="0"/>
            <a:t>. Já a expressão “8%3 == 0” devolve o valor false</a:t>
          </a:r>
          <a:endParaRPr lang="pt-BR" sz="2900" kern="1200" dirty="0"/>
        </a:p>
      </dsp:txBody>
      <dsp:txXfrm>
        <a:off x="0" y="771306"/>
        <a:ext cx="9586575" cy="20299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5/13/2014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5/13/2014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8" Type="http://schemas.microsoft.com/office/2007/relationships/diagramDrawing" Target="../diagrams/drawing36.xml"/><Relationship Id="rId3" Type="http://schemas.openxmlformats.org/officeDocument/2006/relationships/image" Target="../media/image16.png"/><Relationship Id="rId7" Type="http://schemas.openxmlformats.org/officeDocument/2006/relationships/diagramColors" Target="../diagrams/colors3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36.xml"/><Relationship Id="rId5" Type="http://schemas.openxmlformats.org/officeDocument/2006/relationships/diagramLayout" Target="../diagrams/layout36.xml"/><Relationship Id="rId4" Type="http://schemas.openxmlformats.org/officeDocument/2006/relationships/diagramData" Target="../diagrams/data36.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4613274" y="1960562"/>
            <a:ext cx="2892425" cy="3587358"/>
          </a:xfrm>
          <a:prstGeom prst="rect">
            <a:avLst/>
          </a:prstGeom>
        </p:spPr>
      </p:pic>
    </p:spTree>
    <p:extLst>
      <p:ext uri="{BB962C8B-B14F-4D97-AF65-F5344CB8AC3E}">
        <p14:creationId xmlns:p14="http://schemas.microsoft.com/office/powerpoint/2010/main" val="25747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675113945"/>
              </p:ext>
            </p:extLst>
          </p:nvPr>
        </p:nvGraphicFramePr>
        <p:xfrm>
          <a:off x="1854120" y="2193635"/>
          <a:ext cx="8910133" cy="268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61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4126397419"/>
              </p:ext>
            </p:extLst>
          </p:nvPr>
        </p:nvGraphicFramePr>
        <p:xfrm>
          <a:off x="1486488" y="2299914"/>
          <a:ext cx="9130712" cy="24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415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388141318"/>
              </p:ext>
            </p:extLst>
          </p:nvPr>
        </p:nvGraphicFramePr>
        <p:xfrm>
          <a:off x="1856125" y="2323977"/>
          <a:ext cx="9243675" cy="2565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9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873374" y="1784350"/>
            <a:ext cx="6044023" cy="4464050"/>
          </a:xfrm>
          <a:prstGeom prst="rect">
            <a:avLst/>
          </a:prstGeom>
        </p:spPr>
      </p:pic>
    </p:spTree>
    <p:extLst>
      <p:ext uri="{BB962C8B-B14F-4D97-AF65-F5344CB8AC3E}">
        <p14:creationId xmlns:p14="http://schemas.microsoft.com/office/powerpoint/2010/main" val="25081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601954299"/>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11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07060760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80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58061098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29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874681153"/>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13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07331713"/>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7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732820458"/>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924402273"/>
              </p:ext>
            </p:extLst>
          </p:nvPr>
        </p:nvGraphicFramePr>
        <p:xfrm>
          <a:off x="1843425" y="23874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33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692670810"/>
              </p:ext>
            </p:extLst>
          </p:nvPr>
        </p:nvGraphicFramePr>
        <p:xfrm>
          <a:off x="1805325" y="2362077"/>
          <a:ext cx="9040475" cy="2197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31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153704400"/>
              </p:ext>
            </p:extLst>
          </p:nvPr>
        </p:nvGraphicFramePr>
        <p:xfrm>
          <a:off x="1805325" y="2362077"/>
          <a:ext cx="9040475" cy="2197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02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821115644"/>
              </p:ext>
            </p:extLst>
          </p:nvPr>
        </p:nvGraphicFramePr>
        <p:xfrm>
          <a:off x="1805325" y="2362077"/>
          <a:ext cx="9142075" cy="3302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90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clrChange>
              <a:clrFrom>
                <a:srgbClr val="FFFFFF"/>
              </a:clrFrom>
              <a:clrTo>
                <a:srgbClr val="FFFFFF">
                  <a:alpha val="0"/>
                </a:srgbClr>
              </a:clrTo>
            </a:clrChange>
          </a:blip>
          <a:stretch>
            <a:fillRect/>
          </a:stretch>
        </p:blipFill>
        <p:spPr>
          <a:xfrm>
            <a:off x="3536949" y="2165350"/>
            <a:ext cx="5221953" cy="3054350"/>
          </a:xfrm>
          <a:prstGeom prst="rect">
            <a:avLst/>
          </a:prstGeom>
        </p:spPr>
      </p:pic>
    </p:spTree>
    <p:extLst>
      <p:ext uri="{BB962C8B-B14F-4D97-AF65-F5344CB8AC3E}">
        <p14:creationId xmlns:p14="http://schemas.microsoft.com/office/powerpoint/2010/main" val="131133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880767443"/>
              </p:ext>
            </p:extLst>
          </p:nvPr>
        </p:nvGraphicFramePr>
        <p:xfrm>
          <a:off x="1805325" y="2362077"/>
          <a:ext cx="9142075" cy="3302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7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462811039"/>
              </p:ext>
            </p:extLst>
          </p:nvPr>
        </p:nvGraphicFramePr>
        <p:xfrm>
          <a:off x="1805325" y="2362077"/>
          <a:ext cx="8976975" cy="1905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3687762" y="4375150"/>
            <a:ext cx="5619957" cy="1581150"/>
          </a:xfrm>
          <a:prstGeom prst="rect">
            <a:avLst/>
          </a:prstGeom>
        </p:spPr>
      </p:pic>
    </p:spTree>
    <p:extLst>
      <p:ext uri="{BB962C8B-B14F-4D97-AF65-F5344CB8AC3E}">
        <p14:creationId xmlns:p14="http://schemas.microsoft.com/office/powerpoint/2010/main" val="8234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276580282"/>
              </p:ext>
            </p:extLst>
          </p:nvPr>
        </p:nvGraphicFramePr>
        <p:xfrm>
          <a:off x="1805325" y="2362077"/>
          <a:ext cx="8976975" cy="1905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727450" y="4552949"/>
            <a:ext cx="5200650" cy="1315827"/>
          </a:xfrm>
          <a:prstGeom prst="rect">
            <a:avLst/>
          </a:prstGeom>
        </p:spPr>
      </p:pic>
    </p:spTree>
    <p:extLst>
      <p:ext uri="{BB962C8B-B14F-4D97-AF65-F5344CB8AC3E}">
        <p14:creationId xmlns:p14="http://schemas.microsoft.com/office/powerpoint/2010/main" val="32558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902347209"/>
              </p:ext>
            </p:extLst>
          </p:nvPr>
        </p:nvGraphicFramePr>
        <p:xfrm>
          <a:off x="1614825" y="21588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209924" y="4992687"/>
            <a:ext cx="6160863" cy="1268413"/>
          </a:xfrm>
          <a:prstGeom prst="rect">
            <a:avLst/>
          </a:prstGeom>
        </p:spPr>
      </p:pic>
    </p:spTree>
    <p:extLst>
      <p:ext uri="{BB962C8B-B14F-4D97-AF65-F5344CB8AC3E}">
        <p14:creationId xmlns:p14="http://schemas.microsoft.com/office/powerpoint/2010/main" val="233625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9" name="Diagrama 8"/>
          <p:cNvGraphicFramePr/>
          <p:nvPr>
            <p:extLst>
              <p:ext uri="{D42A27DB-BD31-4B8C-83A1-F6EECF244321}">
                <p14:modId xmlns:p14="http://schemas.microsoft.com/office/powerpoint/2010/main" val="3888451259"/>
              </p:ext>
            </p:extLst>
          </p:nvPr>
        </p:nvGraphicFramePr>
        <p:xfrm>
          <a:off x="1242060" y="2487950"/>
          <a:ext cx="9959340" cy="2586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9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517067325"/>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56304760"/>
              </p:ext>
            </p:extLst>
          </p:nvPr>
        </p:nvGraphicFramePr>
        <p:xfrm>
          <a:off x="1486488" y="2299914"/>
          <a:ext cx="9130712" cy="24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188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247985102"/>
              </p:ext>
            </p:extLst>
          </p:nvPr>
        </p:nvGraphicFramePr>
        <p:xfrm>
          <a:off x="1614825" y="2158877"/>
          <a:ext cx="8913475" cy="1841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174717" y="3917950"/>
            <a:ext cx="4867683" cy="2410580"/>
          </a:xfrm>
          <a:prstGeom prst="rect">
            <a:avLst/>
          </a:prstGeom>
        </p:spPr>
      </p:pic>
    </p:spTree>
    <p:extLst>
      <p:ext uri="{BB962C8B-B14F-4D97-AF65-F5344CB8AC3E}">
        <p14:creationId xmlns:p14="http://schemas.microsoft.com/office/powerpoint/2010/main" val="17112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75788290"/>
              </p:ext>
            </p:extLst>
          </p:nvPr>
        </p:nvGraphicFramePr>
        <p:xfrm>
          <a:off x="1614825" y="2158877"/>
          <a:ext cx="8913475" cy="1841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032125" y="4056062"/>
            <a:ext cx="7064375" cy="2240416"/>
          </a:xfrm>
          <a:prstGeom prst="rect">
            <a:avLst/>
          </a:prstGeom>
        </p:spPr>
      </p:pic>
    </p:spTree>
    <p:extLst>
      <p:ext uri="{BB962C8B-B14F-4D97-AF65-F5344CB8AC3E}">
        <p14:creationId xmlns:p14="http://schemas.microsoft.com/office/powerpoint/2010/main" val="21482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314281355"/>
              </p:ext>
            </p:extLst>
          </p:nvPr>
        </p:nvGraphicFramePr>
        <p:xfrm>
          <a:off x="1614825" y="2158877"/>
          <a:ext cx="9446875" cy="3010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48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1171027" y="2783203"/>
            <a:ext cx="9438051" cy="1549827"/>
          </a:xfrm>
          <a:prstGeom prst="rect">
            <a:avLst/>
          </a:prstGeom>
        </p:spPr>
      </p:pic>
    </p:spTree>
    <p:extLst>
      <p:ext uri="{BB962C8B-B14F-4D97-AF65-F5344CB8AC3E}">
        <p14:creationId xmlns:p14="http://schemas.microsoft.com/office/powerpoint/2010/main" val="203753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594364461"/>
              </p:ext>
            </p:extLst>
          </p:nvPr>
        </p:nvGraphicFramePr>
        <p:xfrm>
          <a:off x="1614825" y="2158877"/>
          <a:ext cx="9292661" cy="1877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501289" y="4127454"/>
            <a:ext cx="4039144" cy="2097248"/>
          </a:xfrm>
          <a:prstGeom prst="rect">
            <a:avLst/>
          </a:prstGeom>
        </p:spPr>
      </p:pic>
    </p:spTree>
    <p:extLst>
      <p:ext uri="{BB962C8B-B14F-4D97-AF65-F5344CB8AC3E}">
        <p14:creationId xmlns:p14="http://schemas.microsoft.com/office/powerpoint/2010/main" val="392290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094253561"/>
              </p:ext>
            </p:extLst>
          </p:nvPr>
        </p:nvGraphicFramePr>
        <p:xfrm>
          <a:off x="1373525" y="2222377"/>
          <a:ext cx="9713575" cy="2768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01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729334790"/>
              </p:ext>
            </p:extLst>
          </p:nvPr>
        </p:nvGraphicFramePr>
        <p:xfrm>
          <a:off x="1500525" y="24001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693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019435" y="2749460"/>
            <a:ext cx="8613730" cy="2204816"/>
          </a:xfrm>
          <a:prstGeom prst="rect">
            <a:avLst/>
          </a:prstGeom>
        </p:spPr>
      </p:pic>
      <p:grpSp>
        <p:nvGrpSpPr>
          <p:cNvPr id="5" name="Grupo 4"/>
          <p:cNvGrpSpPr/>
          <p:nvPr/>
        </p:nvGrpSpPr>
        <p:grpSpPr>
          <a:xfrm>
            <a:off x="2019435" y="1980306"/>
            <a:ext cx="8343364" cy="458987"/>
            <a:chOff x="8155" y="0"/>
            <a:chExt cx="8343364" cy="458987"/>
          </a:xfrm>
          <a:solidFill>
            <a:srgbClr val="00B0F0"/>
          </a:solidFill>
        </p:grpSpPr>
        <p:sp>
          <p:nvSpPr>
            <p:cNvPr id="6" name="Retângulo de cantos arredondados 5"/>
            <p:cNvSpPr/>
            <p:nvPr/>
          </p:nvSpPr>
          <p:spPr>
            <a:xfrm>
              <a:off x="8155" y="0"/>
              <a:ext cx="8343364" cy="458987"/>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tângulo 6"/>
            <p:cNvSpPr/>
            <p:nvPr/>
          </p:nvSpPr>
          <p:spPr>
            <a:xfrm>
              <a:off x="21598" y="13443"/>
              <a:ext cx="8316478" cy="4321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pt-BR" sz="2000" kern="1200" baseline="0" dirty="0" smtClean="0"/>
                <a:t>For, for</a:t>
              </a:r>
              <a:endParaRPr lang="pt-BR" sz="2000" kern="1200" dirty="0"/>
            </a:p>
          </p:txBody>
        </p:sp>
      </p:grpSp>
    </p:spTree>
    <p:extLst>
      <p:ext uri="{BB962C8B-B14F-4D97-AF65-F5344CB8AC3E}">
        <p14:creationId xmlns:p14="http://schemas.microsoft.com/office/powerpoint/2010/main" val="407940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4816300"/>
              </p:ext>
            </p:extLst>
          </p:nvPr>
        </p:nvGraphicFramePr>
        <p:xfrm>
          <a:off x="1500525" y="24001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8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291151342"/>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120900" y="2560637"/>
            <a:ext cx="8128000" cy="3255963"/>
          </a:xfrm>
          <a:prstGeom prst="rect">
            <a:avLst/>
          </a:prstGeom>
        </p:spPr>
      </p:pic>
      <p:graphicFrame>
        <p:nvGraphicFramePr>
          <p:cNvPr id="6" name="Diagrama 5"/>
          <p:cNvGraphicFramePr/>
          <p:nvPr>
            <p:extLst>
              <p:ext uri="{D42A27DB-BD31-4B8C-83A1-F6EECF244321}">
                <p14:modId xmlns:p14="http://schemas.microsoft.com/office/powerpoint/2010/main" val="762152987"/>
              </p:ext>
            </p:extLst>
          </p:nvPr>
        </p:nvGraphicFramePr>
        <p:xfrm>
          <a:off x="1998980" y="2076250"/>
          <a:ext cx="8351520" cy="458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287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775701742"/>
              </p:ext>
            </p:extLst>
          </p:nvPr>
        </p:nvGraphicFramePr>
        <p:xfrm>
          <a:off x="2011680" y="2055612"/>
          <a:ext cx="8351520" cy="45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239962" y="2730500"/>
            <a:ext cx="8365369" cy="2794000"/>
          </a:xfrm>
          <a:prstGeom prst="rect">
            <a:avLst/>
          </a:prstGeom>
        </p:spPr>
      </p:pic>
    </p:spTree>
    <p:extLst>
      <p:ext uri="{BB962C8B-B14F-4D97-AF65-F5344CB8AC3E}">
        <p14:creationId xmlns:p14="http://schemas.microsoft.com/office/powerpoint/2010/main" val="155803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149712144"/>
              </p:ext>
            </p:extLst>
          </p:nvPr>
        </p:nvGraphicFramePr>
        <p:xfrm>
          <a:off x="2011680" y="2055612"/>
          <a:ext cx="8351520" cy="45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2005134" y="2813050"/>
            <a:ext cx="8177701" cy="2546350"/>
          </a:xfrm>
          <a:prstGeom prst="rect">
            <a:avLst/>
          </a:prstGeom>
        </p:spPr>
      </p:pic>
    </p:spTree>
    <p:extLst>
      <p:ext uri="{BB962C8B-B14F-4D97-AF65-F5344CB8AC3E}">
        <p14:creationId xmlns:p14="http://schemas.microsoft.com/office/powerpoint/2010/main" val="150384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01165279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803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78692288"/>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21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0976079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31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6995653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8881879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98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2930703" y="1399029"/>
            <a:ext cx="59186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de fixação</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91316916"/>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865687" y="4486274"/>
            <a:ext cx="1606529" cy="1876426"/>
          </a:xfrm>
          <a:prstGeom prst="rect">
            <a:avLst/>
          </a:prstGeom>
        </p:spPr>
      </p:pic>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6" name="Imagem 5"/>
          <p:cNvPicPr>
            <a:picLocks noChangeAspect="1"/>
          </p:cNvPicPr>
          <p:nvPr/>
        </p:nvPicPr>
        <p:blipFill>
          <a:blip r:embed="rId3">
            <a:clrChange>
              <a:clrFrom>
                <a:srgbClr val="FFFFFF"/>
              </a:clrFrom>
              <a:clrTo>
                <a:srgbClr val="FFFFFF">
                  <a:alpha val="0"/>
                </a:srgbClr>
              </a:clrTo>
            </a:clrChange>
          </a:blip>
          <a:stretch>
            <a:fillRect/>
          </a:stretch>
        </p:blipFill>
        <p:spPr>
          <a:xfrm>
            <a:off x="5086788" y="4244973"/>
            <a:ext cx="1847412" cy="2157777"/>
          </a:xfrm>
          <a:prstGeom prst="rect">
            <a:avLst/>
          </a:prstGeom>
        </p:spPr>
      </p:pic>
      <p:graphicFrame>
        <p:nvGraphicFramePr>
          <p:cNvPr id="5" name="Diagrama 4"/>
          <p:cNvGraphicFramePr/>
          <p:nvPr>
            <p:extLst>
              <p:ext uri="{D42A27DB-BD31-4B8C-83A1-F6EECF244321}">
                <p14:modId xmlns:p14="http://schemas.microsoft.com/office/powerpoint/2010/main" val="1379324993"/>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489986444"/>
              </p:ext>
            </p:extLst>
          </p:nvPr>
        </p:nvGraphicFramePr>
        <p:xfrm>
          <a:off x="1602125" y="2209677"/>
          <a:ext cx="9028443" cy="214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132985722"/>
              </p:ext>
            </p:extLst>
          </p:nvPr>
        </p:nvGraphicFramePr>
        <p:xfrm>
          <a:off x="1373525" y="2222376"/>
          <a:ext cx="9586575" cy="2908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46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594905947"/>
              </p:ext>
            </p:extLst>
          </p:nvPr>
        </p:nvGraphicFramePr>
        <p:xfrm>
          <a:off x="1268983" y="1966766"/>
          <a:ext cx="9487917" cy="2948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862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8999</TotalTime>
  <Words>1847</Words>
  <Application>Microsoft Office PowerPoint</Application>
  <PresentationFormat>Widescreen</PresentationFormat>
  <Paragraphs>82</Paragraphs>
  <Slides>48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48</vt:i4>
      </vt:variant>
    </vt:vector>
  </HeadingPairs>
  <TitlesOfParts>
    <vt:vector size="51"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368</cp:revision>
  <dcterms:created xsi:type="dcterms:W3CDTF">2014-02-21T18:19:48Z</dcterms:created>
  <dcterms:modified xsi:type="dcterms:W3CDTF">2014-05-13T14:49:18Z</dcterms:modified>
</cp:coreProperties>
</file>