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Ubuntu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regular.fntdata"/><Relationship Id="rId22" Type="http://schemas.openxmlformats.org/officeDocument/2006/relationships/font" Target="fonts/Ubuntu-italic.fntdata"/><Relationship Id="rId21" Type="http://schemas.openxmlformats.org/officeDocument/2006/relationships/font" Target="fonts/Ubuntu-bold.fntdata"/><Relationship Id="rId24" Type="http://schemas.openxmlformats.org/officeDocument/2006/relationships/font" Target="fonts/Roboto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d952ca74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d952ca7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fb3eebce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fb3eebce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b3eebce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b3eebce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b3eebc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b3eebc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fb3eebce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fb3eebce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27a7f871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27a7f871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SLIDE OBRIGATÓRIO</a:t>
            </a:r>
            <a:endParaRPr b="1"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27a7f871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27a7f871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fb3eebce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fb3eebce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fb3eebce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fb3eebce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b3eebce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b3eebce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fb3eebce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fb3eebce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b3eebce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b3eebce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fb3eebce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fb3eebce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fb3eebce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fb3eebce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Light Mode)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2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2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20875" y="3994575"/>
            <a:ext cx="8335200" cy="785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087" y="4268186"/>
            <a:ext cx="1655629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a Apresentação (Dark Mode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Ubuntu"/>
              <a:buNone/>
              <a:defRPr b="1" sz="3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>
            <a:off x="0" y="3500150"/>
            <a:ext cx="26700" cy="1567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-5400000">
            <a:off x="4533750" y="533700"/>
            <a:ext cx="75900" cy="91434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9116700" y="3500150"/>
            <a:ext cx="26700" cy="16431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20875" y="3994575"/>
            <a:ext cx="8335200" cy="8142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18608" l="0" r="0" t="11305"/>
          <a:stretch/>
        </p:blipFill>
        <p:spPr>
          <a:xfrm>
            <a:off x="883025" y="4268187"/>
            <a:ext cx="2406800" cy="42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3"/>
          <p:cNvGrpSpPr/>
          <p:nvPr/>
        </p:nvGrpSpPr>
        <p:grpSpPr>
          <a:xfrm>
            <a:off x="6615025" y="4268174"/>
            <a:ext cx="1655700" cy="423975"/>
            <a:chOff x="6615050" y="3807299"/>
            <a:chExt cx="1655700" cy="423975"/>
          </a:xfrm>
        </p:grpSpPr>
        <p:sp>
          <p:nvSpPr>
            <p:cNvPr id="22" name="Google Shape;22;p3"/>
            <p:cNvSpPr/>
            <p:nvPr/>
          </p:nvSpPr>
          <p:spPr>
            <a:xfrm>
              <a:off x="6615050" y="3807325"/>
              <a:ext cx="1655700" cy="423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" name="Google Shape;23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15087" y="3807299"/>
              <a:ext cx="1655629" cy="423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Light Mode)" type="obj">
  <p:cSld name="OBJECT">
    <p:bg>
      <p:bgPr>
        <a:solidFill>
          <a:srgbClr val="F9F9F9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po da Apresentação (Dark Mode)" type="blank">
  <p:cSld name="BLANK">
    <p:bg>
      <p:bgPr>
        <a:solidFill>
          <a:srgbClr val="1C1C1C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7558900" y="4640950"/>
            <a:ext cx="1104000" cy="400200"/>
          </a:xfrm>
          <a:prstGeom prst="rect">
            <a:avLst/>
          </a:prstGeom>
          <a:solidFill>
            <a:srgbClr val="1C1C1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F8F8B"/>
              </a:solidFill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24732" r="0" t="15746"/>
          <a:stretch/>
        </p:blipFill>
        <p:spPr>
          <a:xfrm>
            <a:off x="8639125" y="4343400"/>
            <a:ext cx="5048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Ubuntu"/>
              <a:buNone/>
              <a:defRPr b="1" sz="22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valo de Aula">
  <p:cSld name="OBJECT_1_1">
    <p:bg>
      <p:bgPr>
        <a:solidFill>
          <a:srgbClr val="F9F9F9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0" y="0"/>
            <a:ext cx="9144000" cy="884400"/>
            <a:chOff x="0" y="0"/>
            <a:chExt cx="9144000" cy="884400"/>
          </a:xfrm>
        </p:grpSpPr>
        <p:sp>
          <p:nvSpPr>
            <p:cNvPr id="41" name="Google Shape;41;p6"/>
            <p:cNvSpPr/>
            <p:nvPr/>
          </p:nvSpPr>
          <p:spPr>
            <a:xfrm>
              <a:off x="0" y="0"/>
              <a:ext cx="9144000" cy="639600"/>
            </a:xfrm>
            <a:prstGeom prst="rect">
              <a:avLst/>
            </a:prstGeom>
            <a:gradFill>
              <a:gsLst>
                <a:gs pos="0">
                  <a:srgbClr val="A83593"/>
                </a:gs>
                <a:gs pos="100000">
                  <a:srgbClr val="FE546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 rot="10800000">
              <a:off x="615725" y="619500"/>
              <a:ext cx="537900" cy="264900"/>
            </a:xfrm>
            <a:prstGeom prst="triangle">
              <a:avLst>
                <a:gd fmla="val 50000" name="adj"/>
              </a:avLst>
            </a:prstGeom>
            <a:solidFill>
              <a:srgbClr val="FE5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155700" y="42175"/>
            <a:ext cx="883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INTERVALO DE AULA</a:t>
            </a:r>
            <a:endParaRPr b="1"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971913" y="1336125"/>
            <a:ext cx="3240000" cy="3240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180000" lIns="90000" spcFirstLastPara="1" rIns="90000" wrap="square" tIns="18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E1D8E"/>
                </a:solidFill>
                <a:latin typeface="Ubuntu"/>
                <a:ea typeface="Ubuntu"/>
                <a:cs typeface="Ubuntu"/>
                <a:sym typeface="Ubuntu"/>
              </a:rPr>
              <a:t>DEV!</a:t>
            </a:r>
            <a:b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Finalizamos o nosso primeiro período de hoje. Que tal descansar um pouco?!</a:t>
            </a: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Nos vemos em 20 minutos.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Início: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Retorno: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		</a:t>
            </a:r>
            <a:endParaRPr b="1" sz="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32088" y="1336125"/>
            <a:ext cx="324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viso">
  <p:cSld name="CUSTOM_2">
    <p:bg>
      <p:bgPr>
        <a:gradFill>
          <a:gsLst>
            <a:gs pos="0">
              <a:srgbClr val="A83593"/>
            </a:gs>
            <a:gs pos="100000">
              <a:srgbClr val="FE5469"/>
            </a:gs>
          </a:gsLst>
          <a:lin ang="5400700" scaled="0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4936388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07613" y="771750"/>
            <a:ext cx="3600000" cy="3600000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142875" rotWithShape="0" algn="bl" dir="21540000" dist="19050">
              <a:srgbClr val="000000">
                <a:alpha val="6499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m da Apresentaçã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2838150" y="2280750"/>
            <a:ext cx="34677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Ubuntu"/>
              <a:buNone/>
            </a:pPr>
            <a:r>
              <a:rPr b="1" i="0" lang="pt-BR" sz="4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OBRIGADO!</a:t>
            </a:r>
            <a:endParaRPr b="1" i="0" sz="42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138" y="3069175"/>
            <a:ext cx="1177725" cy="2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Ejkb_YpuHWs&amp;list=PLHz_AreHm4dkZ9-atkcmcBaMZdmLHft8n" TargetMode="External"/><Relationship Id="rId4" Type="http://schemas.openxmlformats.org/officeDocument/2006/relationships/hyperlink" Target="https://www.youtube.com/watch?v=SV7TL0hxmIQ" TargetMode="External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pen.io/" TargetMode="External"/><Relationship Id="rId4" Type="http://schemas.openxmlformats.org/officeDocument/2006/relationships/hyperlink" Target="https://www.w3schools.com/tryit/" TargetMode="External"/><Relationship Id="rId5" Type="http://schemas.openxmlformats.org/officeDocument/2006/relationships/hyperlink" Target="https://codepad.co/playground" TargetMode="External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lura.com.br/artigos/vscode-extensoes-mais-usadas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pdhqwbUWf4U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schools.com/charsets/ref_emoji.asp" TargetMode="External"/><Relationship Id="rId4" Type="http://schemas.openxmlformats.org/officeDocument/2006/relationships/hyperlink" Target="https://www.w3schools.com/charsets/ref_emoji.asp" TargetMode="External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developer.mozilla.org/pt-BR/docs/Web/HTML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1910850" y="647400"/>
            <a:ext cx="5322300" cy="19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Tira-Dúvidas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000" y="4071675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Adicionais</a:t>
            </a:r>
            <a:endParaRPr/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465750" y="1058900"/>
            <a:ext cx="86781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 de Vídeo Aulas: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Gustavo Guanabara: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https://www.youtube.com/watch?v=Ejkb_YpuHWs&amp;list=PLHz_AreHm4dkZ9-atkcmcBaMZdmLHft8n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Matheus Battisti: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https://www.youtube.com/watch?v=SV7TL0hxmIQ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Adicionais</a:t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465750" y="1058900"/>
            <a:ext cx="86781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Compiladores Online</a:t>
            </a: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https://codepen.io/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https://www.w3schools.com/tryit/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https://codepad.co/playground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Adicionais</a:t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465750" y="1058900"/>
            <a:ext cx="86781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Extensões para o VSCode</a:t>
            </a: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https://www.alura.com.br/artigos/vscode-extensoes-mais-usadas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Adicionais</a:t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465750" y="1058900"/>
            <a:ext cx="86781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Vídeo sobre lógica de programação</a:t>
            </a: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Como ensinar linguagem de programação para uma criança</a:t>
            </a:r>
            <a:endParaRPr b="1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https://www.youtube.com/watch?v=pdhqwbUWf4U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1.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 deverá criar um código HTML que use apenas parágrafos e quebra de linhas.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OBS: 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Nada de usar vários &lt;br&gt; na sequência, hein?!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5" name="Google Shape;6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71" name="Google Shape;71;p11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2.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Crie um código HTML com 2 imagens das linguagens de programação que você gosta e adicionar favicons.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OBS: 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Utilize a propriedade rel="shortcut icon" para adicionar o favicons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3.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 deverá criar um código HTML com várias imagens, parágrafos, favicons e quebras de linhas das linguagens de programação que você gosta.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4.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 deverá criar um código HTML com vários emojis de sua preferência. Exemplo: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Carinhas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🤓</a:t>
            </a: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Código U+1F913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🤯</a:t>
            </a: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Código U+1F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🥶</a:t>
            </a: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Código U+1F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Dica: Visite esta página do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W3Schools</a:t>
            </a:r>
            <a:r>
              <a:rPr lang="pt-BR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ver uma lista completa de emojis que podem ser adicionados no HTML.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5.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 deverá criar um código HTML que contenha uma foto sua e uma breve descrição da sua atuação profissional. IMPORTANTE: Deixe de uma forma clara o seu código HTML. Como bônus, pode adicionar links para suas redes sociais ou GitHub.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6.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Você deverá criar um código HTML que contenha links para outras páginas HTML do seu projeto, e links para páginas da web.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Fixação</a:t>
            </a:r>
            <a:endParaRPr/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Questão 7.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Agora, você deve criar um formulário HTML de cadastro de pessoas em uma loja virtual. Nesse formulário, você deve solicitar as seguintes informações ao usuário: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Nome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E-mail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CPF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Gênero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Data de Nascimento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Telefone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Quer ou não receber notificações por WhatsApp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Quer ou não receber ofertas por e-mail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55700" y="0"/>
            <a:ext cx="8832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Informações Adicionais</a:t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465750" y="1058900"/>
            <a:ext cx="8212500" cy="3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Links de Documentação: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https://www.w3schools.com/html/default.asp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●</a:t>
            </a:r>
            <a:r>
              <a:rPr lang="pt-B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https://developer.mozilla.org/pt-BR/docs/Web/HTML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820250" y="4704100"/>
            <a:ext cx="323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575" y="4240750"/>
            <a:ext cx="2240050" cy="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rmaçãoDEV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