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3" r:id="rId2"/>
    <p:sldId id="277" r:id="rId3"/>
    <p:sldId id="278" r:id="rId4"/>
    <p:sldId id="279" r:id="rId5"/>
    <p:sldId id="280" r:id="rId6"/>
    <p:sldId id="281" r:id="rId7"/>
    <p:sldId id="282" r:id="rId8"/>
    <p:sldId id="262" r:id="rId9"/>
    <p:sldId id="256" r:id="rId10"/>
    <p:sldId id="257" r:id="rId11"/>
    <p:sldId id="259" r:id="rId12"/>
    <p:sldId id="270" r:id="rId13"/>
    <p:sldId id="274" r:id="rId14"/>
    <p:sldId id="258" r:id="rId15"/>
    <p:sldId id="260" r:id="rId16"/>
    <p:sldId id="261" r:id="rId17"/>
    <p:sldId id="263" r:id="rId18"/>
    <p:sldId id="264" r:id="rId19"/>
    <p:sldId id="265" r:id="rId20"/>
    <p:sldId id="266" r:id="rId21"/>
    <p:sldId id="269" r:id="rId22"/>
    <p:sldId id="268" r:id="rId23"/>
    <p:sldId id="273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B83DC-A88B-4137-8DD3-165BF8428714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90618-23AD-4FFE-B105-88B2E0595F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92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31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765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60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3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80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724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124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7008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33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84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90618-23AD-4FFE-B105-88B2E0595F55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733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27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04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724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538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22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218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421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765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725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777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611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2C61-36E8-4305-81AD-25D5D4DB512F}" type="datetimeFigureOut">
              <a:rPr lang="pt-PT" smtClean="0"/>
              <a:t>08/11/2016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60E7-23F2-4B8D-A427-385BFF6E50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35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pt/url?sa=i&amp;rct=j&amp;q=&amp;esrc=s&amp;source=images&amp;cd=&amp;cad=rja&amp;uact=8&amp;ved=0ahUKEwiz3e2Hp_TPAhVPahoKHXiCAKIQjRwIBw&amp;url=http://www.junifeup.pt/&amp;psig=AFQjCNGzk12QLy0E5NLX1FdwQtLJNRVQgA&amp;ust=147742819203892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slide" Target="slide13.xml"/><Relationship Id="rId4" Type="http://schemas.openxmlformats.org/officeDocument/2006/relationships/image" Target="../media/image6.pn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12" Type="http://schemas.openxmlformats.org/officeDocument/2006/relationships/image" Target="../media/image1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slide" Target="slide10.xml"/><Relationship Id="rId5" Type="http://schemas.openxmlformats.org/officeDocument/2006/relationships/image" Target="../media/image9.png"/><Relationship Id="rId10" Type="http://schemas.openxmlformats.org/officeDocument/2006/relationships/slide" Target="slide15.xml"/><Relationship Id="rId4" Type="http://schemas.openxmlformats.org/officeDocument/2006/relationships/image" Target="../media/image6.png"/><Relationship Id="rId9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slide" Target="slide9.xml"/><Relationship Id="rId7" Type="http://schemas.openxmlformats.org/officeDocument/2006/relationships/image" Target="../media/image8.jpeg"/><Relationship Id="rId12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slide" Target="slide15.xml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slide" Target="slide12.xml"/><Relationship Id="rId14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notesSlide" Target="../notesSlides/notesSlide4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16.xml"/><Relationship Id="rId5" Type="http://schemas.openxmlformats.org/officeDocument/2006/relationships/image" Target="../media/image6.png"/><Relationship Id="rId15" Type="http://schemas.openxmlformats.org/officeDocument/2006/relationships/slide" Target="slide23.xml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9.xml"/><Relationship Id="rId3" Type="http://schemas.openxmlformats.org/officeDocument/2006/relationships/slide" Target="slide9.xml"/><Relationship Id="rId7" Type="http://schemas.openxmlformats.org/officeDocument/2006/relationships/slide" Target="slide15.xml"/><Relationship Id="rId12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17.xml"/><Relationship Id="rId5" Type="http://schemas.openxmlformats.org/officeDocument/2006/relationships/image" Target="../media/image6.png"/><Relationship Id="rId15" Type="http://schemas.openxmlformats.org/officeDocument/2006/relationships/slide" Target="slide20.xml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slide" Target="slide10.xml"/><Relationship Id="rId1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image" Target="../media/image14.png"/><Relationship Id="rId12" Type="http://schemas.openxmlformats.org/officeDocument/2006/relationships/slide" Target="slide16.xml"/><Relationship Id="rId2" Type="http://schemas.openxmlformats.org/officeDocument/2006/relationships/notesSlide" Target="../notesSlides/notesSlide6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slide" Target="slide23.xml"/><Relationship Id="rId10" Type="http://schemas.openxmlformats.org/officeDocument/2006/relationships/slide" Target="slide10.xml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3.xml"/><Relationship Id="rId3" Type="http://schemas.openxmlformats.org/officeDocument/2006/relationships/slide" Target="slide9.xml"/><Relationship Id="rId7" Type="http://schemas.openxmlformats.org/officeDocument/2006/relationships/image" Target="../media/image15.png"/><Relationship Id="rId12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slide" Target="slide20.xml"/><Relationship Id="rId10" Type="http://schemas.openxmlformats.org/officeDocument/2006/relationships/slide" Target="slide10.xml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10.xml"/><Relationship Id="rId18" Type="http://schemas.openxmlformats.org/officeDocument/2006/relationships/slide" Target="slide20.xml"/><Relationship Id="rId3" Type="http://schemas.openxmlformats.org/officeDocument/2006/relationships/slide" Target="slide9.xml"/><Relationship Id="rId7" Type="http://schemas.openxmlformats.org/officeDocument/2006/relationships/image" Target="../media/image16.png"/><Relationship Id="rId12" Type="http://schemas.openxmlformats.org/officeDocument/2006/relationships/slide" Target="slide15.xml"/><Relationship Id="rId17" Type="http://schemas.openxmlformats.org/officeDocument/2006/relationships/slide" Target="slide17.xml"/><Relationship Id="rId2" Type="http://schemas.openxmlformats.org/officeDocument/2006/relationships/notesSlide" Target="../notesSlides/notesSlide8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12.xml"/><Relationship Id="rId5" Type="http://schemas.openxmlformats.org/officeDocument/2006/relationships/image" Target="../media/image6.png"/><Relationship Id="rId15" Type="http://schemas.openxmlformats.org/officeDocument/2006/relationships/slide" Target="slide16.xml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22.xml"/><Relationship Id="rId18" Type="http://schemas.openxmlformats.org/officeDocument/2006/relationships/slide" Target="slide16.xml"/><Relationship Id="rId3" Type="http://schemas.openxmlformats.org/officeDocument/2006/relationships/slide" Target="slide9.xml"/><Relationship Id="rId21" Type="http://schemas.openxmlformats.org/officeDocument/2006/relationships/slide" Target="slide19.xml"/><Relationship Id="rId7" Type="http://schemas.openxmlformats.org/officeDocument/2006/relationships/image" Target="../media/image17.png"/><Relationship Id="rId12" Type="http://schemas.openxmlformats.org/officeDocument/2006/relationships/slide" Target="slide21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6" Type="http://schemas.openxmlformats.org/officeDocument/2006/relationships/slide" Target="slide10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slide" Target="slide15.xml"/><Relationship Id="rId10" Type="http://schemas.openxmlformats.org/officeDocument/2006/relationships/image" Target="../media/image20.png"/><Relationship Id="rId19" Type="http://schemas.openxmlformats.org/officeDocument/2006/relationships/slide" Target="slide17.xml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slide" Target="slide12.xml"/><Relationship Id="rId22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15.xml"/><Relationship Id="rId18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image" Target="../media/image17.png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notesSlide" Target="../notesSlides/notesSlide10.xml"/><Relationship Id="rId16" Type="http://schemas.openxmlformats.org/officeDocument/2006/relationships/slide" Target="slide16.xml"/><Relationship Id="rId20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22.xml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slide" Target="slide20.xml"/><Relationship Id="rId19" Type="http://schemas.openxmlformats.org/officeDocument/2006/relationships/slide" Target="slide19.xml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slide" Target="slide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3" Type="http://schemas.openxmlformats.org/officeDocument/2006/relationships/slide" Target="slide9.xml"/><Relationship Id="rId7" Type="http://schemas.openxmlformats.org/officeDocument/2006/relationships/slide" Target="slide15.xml"/><Relationship Id="rId12" Type="http://schemas.openxmlformats.org/officeDocument/2006/relationships/slide" Target="slide20.xml"/><Relationship Id="rId2" Type="http://schemas.openxmlformats.org/officeDocument/2006/relationships/notesSlide" Target="../notesSlides/notesSlide11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19.xml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slide" Target="slide18.xml"/><Relationship Id="rId4" Type="http://schemas.openxmlformats.org/officeDocument/2006/relationships/image" Target="../media/image5.png"/><Relationship Id="rId9" Type="http://schemas.openxmlformats.org/officeDocument/2006/relationships/slide" Target="slide17.xml"/><Relationship Id="rId14" Type="http://schemas.openxmlformats.org/officeDocument/2006/relationships/slide" Target="slide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17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12" Type="http://schemas.openxmlformats.org/officeDocument/2006/relationships/slide" Target="slide2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9.xml"/><Relationship Id="rId5" Type="http://schemas.openxmlformats.org/officeDocument/2006/relationships/image" Target="../media/image9.png"/><Relationship Id="rId15" Type="http://schemas.openxmlformats.org/officeDocument/2006/relationships/image" Target="../media/image22.png"/><Relationship Id="rId10" Type="http://schemas.openxmlformats.org/officeDocument/2006/relationships/slide" Target="slide18.xml"/><Relationship Id="rId4" Type="http://schemas.openxmlformats.org/officeDocument/2006/relationships/image" Target="../media/image6.png"/><Relationship Id="rId9" Type="http://schemas.openxmlformats.org/officeDocument/2006/relationships/slide" Target="slide16.xml"/><Relationship Id="rId1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E-Store</a:t>
            </a:r>
            <a:r>
              <a:rPr lang="pt-PT" dirty="0"/>
              <a:t> – Trabalho 2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SIEM 2016/2017</a:t>
            </a:r>
          </a:p>
          <a:p>
            <a:endParaRPr lang="pt-PT" dirty="0"/>
          </a:p>
          <a:p>
            <a:r>
              <a:rPr lang="pt-PT" dirty="0"/>
              <a:t>Lídia Cerqueira &amp; Luís Melo</a:t>
            </a:r>
          </a:p>
        </p:txBody>
      </p:sp>
      <p:pic>
        <p:nvPicPr>
          <p:cNvPr id="1026" name="Picture 2" descr="Resultado de imagem para feup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90406" cy="13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6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366760" y="578110"/>
            <a:ext cx="2516875" cy="371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Candara" panose="020E0502030303020204" pitchFamily="34" charset="0"/>
              </a:rPr>
              <a:t>Username</a:t>
            </a:r>
            <a:endParaRPr lang="pt-PT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366760" y="1041339"/>
            <a:ext cx="2516875" cy="36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Password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320417" y="156147"/>
            <a:ext cx="140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Log In: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036321" y="3078480"/>
            <a:ext cx="10005175" cy="30022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49" y="3273329"/>
            <a:ext cx="755291" cy="113293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49" y="4648202"/>
            <a:ext cx="755291" cy="1205695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3748586" y="4684580"/>
            <a:ext cx="5674284" cy="113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"A Viagem do Elefante" ambienta-se em meados do século XVI, e conta a história do elefante Solimão (ou Salomão, como é chamado depois de passar à propriedade austríaca) e seu cornaca </a:t>
            </a:r>
            <a:r>
              <a:rPr lang="pt-PT" sz="1400" dirty="0" err="1">
                <a:solidFill>
                  <a:schemeClr val="tx1"/>
                </a:solidFill>
                <a:latin typeface="Candara" panose="020E0502030303020204" pitchFamily="34" charset="0"/>
              </a:rPr>
              <a:t>Subhro</a:t>
            </a:r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.</a:t>
            </a:r>
          </a:p>
          <a:p>
            <a:r>
              <a:rPr lang="pt-PT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Esgotado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3748586" y="3267502"/>
            <a:ext cx="5674284" cy="113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"A Viagem do Elefante" ambienta-se em meados do século XVI, e conta a história do elefante Solimão (ou Salomão, como é chamado depois de passar à propriedade austríaca) e seu cornaca </a:t>
            </a:r>
            <a:r>
              <a:rPr lang="pt-PT" sz="1400" dirty="0" err="1">
                <a:solidFill>
                  <a:schemeClr val="tx1"/>
                </a:solidFill>
                <a:latin typeface="Candara" panose="020E0502030303020204" pitchFamily="34" charset="0"/>
              </a:rPr>
              <a:t>Subhro</a:t>
            </a:r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.</a:t>
            </a:r>
          </a:p>
          <a:p>
            <a:r>
              <a:rPr lang="pt-PT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Preço: 14,99€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2" name="Retângulo 1">
            <a:hlinkClick r:id="rId8" action="ppaction://hlinksldjump"/>
          </p:cNvPr>
          <p:cNvSpPr/>
          <p:nvPr/>
        </p:nvSpPr>
        <p:spPr>
          <a:xfrm>
            <a:off x="8420214" y="1474654"/>
            <a:ext cx="604997" cy="29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8385691" y="1430954"/>
            <a:ext cx="774915" cy="37960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CaixaDeTexto 40"/>
          <p:cNvSpPr txBox="1"/>
          <p:nvPr/>
        </p:nvSpPr>
        <p:spPr>
          <a:xfrm>
            <a:off x="9238571" y="1445008"/>
            <a:ext cx="16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Candara" panose="020E0502030303020204" pitchFamily="34" charset="0"/>
                <a:hlinkClick r:id="rId9" action="ppaction://hlinksldjump"/>
              </a:rPr>
              <a:t>Novo Registo</a:t>
            </a:r>
            <a:endParaRPr lang="pt-PT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82402" y="-25393"/>
            <a:ext cx="1600151" cy="1048449"/>
          </a:xfrm>
        </p:spPr>
        <p:txBody>
          <a:bodyPr>
            <a:normAutofit/>
          </a:bodyPr>
          <a:lstStyle/>
          <a:p>
            <a:r>
              <a:rPr lang="pt-PT" sz="900" dirty="0">
                <a:solidFill>
                  <a:schemeClr val="accent1"/>
                </a:solidFill>
              </a:rPr>
              <a:t>Home sem Log In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 47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 48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tângulo 49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 50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>
            <a:hlinkClick r:id="rId10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870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036321" y="2953556"/>
            <a:ext cx="10005175" cy="318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2715397" y="3531648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Nome: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84942" y="3500999"/>
            <a:ext cx="4574503" cy="26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2703850" y="3005948"/>
            <a:ext cx="445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Candara" panose="020E0502030303020204" pitchFamily="34" charset="0"/>
              </a:rPr>
              <a:t>Registo – Criação de Conta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727679" y="3429000"/>
            <a:ext cx="6670116" cy="254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CaixaDeTexto 45"/>
          <p:cNvSpPr txBox="1"/>
          <p:nvPr/>
        </p:nvSpPr>
        <p:spPr>
          <a:xfrm>
            <a:off x="2715397" y="3839425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Email: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484942" y="3824186"/>
            <a:ext cx="4574503" cy="26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CaixaDeTexto 47"/>
          <p:cNvSpPr txBox="1"/>
          <p:nvPr/>
        </p:nvSpPr>
        <p:spPr>
          <a:xfrm>
            <a:off x="2715397" y="4158253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Telefone: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727681" y="4480060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Morada: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727681" y="4795040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Password: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732171" y="5159730"/>
            <a:ext cx="180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Confirmar Password: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486539" y="5541550"/>
            <a:ext cx="157290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Criar Conta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484942" y="4147677"/>
            <a:ext cx="4574503" cy="26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tângulo 56"/>
          <p:cNvSpPr/>
          <p:nvPr/>
        </p:nvSpPr>
        <p:spPr>
          <a:xfrm>
            <a:off x="4484942" y="4470864"/>
            <a:ext cx="4574503" cy="26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tângulo 57"/>
          <p:cNvSpPr/>
          <p:nvPr/>
        </p:nvSpPr>
        <p:spPr>
          <a:xfrm>
            <a:off x="4484942" y="4804636"/>
            <a:ext cx="4574503" cy="26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tângulo 58"/>
          <p:cNvSpPr/>
          <p:nvPr/>
        </p:nvSpPr>
        <p:spPr>
          <a:xfrm>
            <a:off x="4484942" y="5127823"/>
            <a:ext cx="4574503" cy="26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tângulo 59">
            <a:hlinkClick r:id="rId6" action="ppaction://hlinksldjump"/>
          </p:cNvPr>
          <p:cNvSpPr/>
          <p:nvPr/>
        </p:nvSpPr>
        <p:spPr>
          <a:xfrm>
            <a:off x="7658184" y="5592514"/>
            <a:ext cx="1229617" cy="27807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3282401" y="157363"/>
            <a:ext cx="3171855" cy="900339"/>
          </a:xfrm>
        </p:spPr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Novo Registo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 43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 48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 50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74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036321" y="2977701"/>
            <a:ext cx="10005175" cy="328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/>
          <p:cNvSpPr/>
          <p:nvPr/>
        </p:nvSpPr>
        <p:spPr>
          <a:xfrm>
            <a:off x="3163169" y="5064746"/>
            <a:ext cx="5674284" cy="9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O Erro de Descartes, Emoção, Razão e Cérebro humano é um livro de 1994 pelo neurologista António Damásio.</a:t>
            </a:r>
            <a:endParaRPr lang="pt-PT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pt-PT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pt-PT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Preço: 21,89€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3116723" y="3679594"/>
            <a:ext cx="5674284" cy="1040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A Origem das Espécies, do naturalista britânico Charles Darwin, apresenta a Teoria da Evolução. </a:t>
            </a:r>
          </a:p>
          <a:p>
            <a:endParaRPr lang="pt-PT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pt-PT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Preço: 17,89€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82402" y="-25393"/>
            <a:ext cx="1600151" cy="1048449"/>
          </a:xfrm>
        </p:spPr>
        <p:txBody>
          <a:bodyPr>
            <a:normAutofit/>
          </a:bodyPr>
          <a:lstStyle/>
          <a:p>
            <a:r>
              <a:rPr lang="pt-PT" sz="900" dirty="0">
                <a:solidFill>
                  <a:schemeClr val="accent1"/>
                </a:solidFill>
              </a:rPr>
              <a:t>Ciência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 47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 48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tângulo 49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 50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/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1637450" y="3182441"/>
            <a:ext cx="295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Livros de Ciência</a:t>
            </a:r>
          </a:p>
        </p:txBody>
      </p:sp>
      <p:cxnSp>
        <p:nvCxnSpPr>
          <p:cNvPr id="36" name="Conexão reta 35"/>
          <p:cNvCxnSpPr/>
          <p:nvPr/>
        </p:nvCxnSpPr>
        <p:spPr>
          <a:xfrm>
            <a:off x="1988144" y="3668989"/>
            <a:ext cx="0" cy="234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9" r="13593"/>
          <a:stretch/>
        </p:blipFill>
        <p:spPr>
          <a:xfrm>
            <a:off x="2217359" y="3734556"/>
            <a:ext cx="769687" cy="1050805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99" y="4903972"/>
            <a:ext cx="759444" cy="1226503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8" y="3917612"/>
            <a:ext cx="465479" cy="470229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046" y="5258732"/>
            <a:ext cx="465479" cy="470229"/>
          </a:xfrm>
          <a:prstGeom prst="rect">
            <a:avLst/>
          </a:prstGeom>
        </p:spPr>
      </p:pic>
      <p:sp>
        <p:nvSpPr>
          <p:cNvPr id="59" name="Retângulo 58">
            <a:hlinkClick r:id="rId9" action="ppaction://hlinksldjump"/>
          </p:cNvPr>
          <p:cNvSpPr/>
          <p:nvPr/>
        </p:nvSpPr>
        <p:spPr>
          <a:xfrm>
            <a:off x="8923859" y="3846008"/>
            <a:ext cx="669063" cy="66400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/>
          <p:cNvSpPr/>
          <p:nvPr/>
        </p:nvSpPr>
        <p:spPr>
          <a:xfrm>
            <a:off x="9028356" y="5064746"/>
            <a:ext cx="564565" cy="7874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2" name="Grupo 11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10" name="Grupo 9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2" name="Grupo 1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46" name="CaixaDeTexto 45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10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54" name="Retângulo 53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11" name="CaixaDeTexto 10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11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45" name="Retângulo 44">
            <a:hlinkClick r:id="rId9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498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036321" y="2977701"/>
            <a:ext cx="10005175" cy="328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/>
          <p:cNvSpPr/>
          <p:nvPr/>
        </p:nvSpPr>
        <p:spPr>
          <a:xfrm>
            <a:off x="3163169" y="5064746"/>
            <a:ext cx="5674284" cy="9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O Erro de Descartes, Emoção, Razão e Cérebro humano é um livro de 1994 pelo neurologista António Damásio.</a:t>
            </a:r>
            <a:endParaRPr lang="pt-PT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pt-PT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pt-PT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Preço: 21,89€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3116723" y="3679594"/>
            <a:ext cx="5674284" cy="1040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A Origem das Espécies, do naturalista britânico Charles Darwin, apresenta a Teoria da Evolução. </a:t>
            </a:r>
          </a:p>
          <a:p>
            <a:endParaRPr lang="pt-PT" sz="14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pt-PT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Preço: 17,89€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82402" y="-25393"/>
            <a:ext cx="1600151" cy="1048449"/>
          </a:xfrm>
        </p:spPr>
        <p:txBody>
          <a:bodyPr>
            <a:normAutofit/>
          </a:bodyPr>
          <a:lstStyle/>
          <a:p>
            <a:r>
              <a:rPr lang="pt-PT" sz="900" dirty="0">
                <a:solidFill>
                  <a:schemeClr val="accent1"/>
                </a:solidFill>
              </a:rPr>
              <a:t>Ciência sem Log IN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 47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 48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tângulo 49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 50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/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1637450" y="3182441"/>
            <a:ext cx="295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Livros de Ciência</a:t>
            </a:r>
          </a:p>
        </p:txBody>
      </p:sp>
      <p:cxnSp>
        <p:nvCxnSpPr>
          <p:cNvPr id="36" name="Conexão reta 35"/>
          <p:cNvCxnSpPr/>
          <p:nvPr/>
        </p:nvCxnSpPr>
        <p:spPr>
          <a:xfrm>
            <a:off x="1988144" y="3668989"/>
            <a:ext cx="0" cy="234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9" r="13593"/>
          <a:stretch/>
        </p:blipFill>
        <p:spPr>
          <a:xfrm>
            <a:off x="2217359" y="3734556"/>
            <a:ext cx="769687" cy="1050805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99" y="4903972"/>
            <a:ext cx="759444" cy="1226503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8366760" y="578110"/>
            <a:ext cx="2516875" cy="371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Candara" panose="020E0502030303020204" pitchFamily="34" charset="0"/>
              </a:rPr>
              <a:t>Username</a:t>
            </a:r>
            <a:endParaRPr lang="pt-PT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8366760" y="1041339"/>
            <a:ext cx="2516875" cy="36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Password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320417" y="156147"/>
            <a:ext cx="140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Log In:</a:t>
            </a:r>
          </a:p>
        </p:txBody>
      </p:sp>
      <p:sp>
        <p:nvSpPr>
          <p:cNvPr id="60" name="Retângulo 59">
            <a:hlinkClick r:id="rId8" action="ppaction://hlinksldjump"/>
          </p:cNvPr>
          <p:cNvSpPr/>
          <p:nvPr/>
        </p:nvSpPr>
        <p:spPr>
          <a:xfrm>
            <a:off x="8420214" y="1474654"/>
            <a:ext cx="604997" cy="29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8385691" y="1430954"/>
            <a:ext cx="774915" cy="37960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CaixaDeTexto 61"/>
          <p:cNvSpPr txBox="1"/>
          <p:nvPr/>
        </p:nvSpPr>
        <p:spPr>
          <a:xfrm>
            <a:off x="9238571" y="1445008"/>
            <a:ext cx="16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Candara" panose="020E0502030303020204" pitchFamily="34" charset="0"/>
                <a:hlinkClick r:id="rId9" action="ppaction://hlinksldjump"/>
              </a:rPr>
              <a:t>Novo Registo</a:t>
            </a:r>
            <a:endParaRPr lang="pt-PT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036321" y="3078480"/>
            <a:ext cx="10005175" cy="30022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49" y="3273329"/>
            <a:ext cx="755291" cy="113293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49" y="4648202"/>
            <a:ext cx="755291" cy="1205695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3748586" y="4684580"/>
            <a:ext cx="5674284" cy="113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"A Viagem do Elefante" ambienta-se em meados do século XVI, e conta a história do elefante Solimão (ou Salomão, como é chamado depois de passar à propriedade austríaca) e seu cornaca </a:t>
            </a:r>
            <a:r>
              <a:rPr lang="pt-PT" sz="1400" dirty="0" err="1">
                <a:solidFill>
                  <a:schemeClr val="tx1"/>
                </a:solidFill>
                <a:latin typeface="Candara" panose="020E0502030303020204" pitchFamily="34" charset="0"/>
              </a:rPr>
              <a:t>Subhro</a:t>
            </a:r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.</a:t>
            </a:r>
          </a:p>
          <a:p>
            <a:r>
              <a:rPr lang="pt-PT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Esgotado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3748586" y="3267502"/>
            <a:ext cx="5674284" cy="113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"A Viagem do Elefante" ambienta-se em meados do século XVI, e conta a história do elefante Solimão (ou Salomão, como é chamado depois de passar à propriedade austríaca) e seu cornaca </a:t>
            </a:r>
            <a:r>
              <a:rPr lang="pt-PT" sz="1400" dirty="0" err="1">
                <a:solidFill>
                  <a:schemeClr val="tx1"/>
                </a:solidFill>
                <a:latin typeface="Candara" panose="020E0502030303020204" pitchFamily="34" charset="0"/>
              </a:rPr>
              <a:t>Subhro</a:t>
            </a:r>
            <a:r>
              <a:rPr lang="pt-PT" sz="1400" dirty="0">
                <a:solidFill>
                  <a:schemeClr val="tx1"/>
                </a:solidFill>
                <a:latin typeface="Candara" panose="020E0502030303020204" pitchFamily="34" charset="0"/>
              </a:rPr>
              <a:t>.</a:t>
            </a:r>
          </a:p>
          <a:p>
            <a:r>
              <a:rPr lang="pt-PT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Preço: 14,99€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27" name="Retângulo 26">
            <a:hlinkClick r:id="rId9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81493" y="68493"/>
            <a:ext cx="1576771" cy="1325563"/>
          </a:xfrm>
        </p:spPr>
        <p:txBody>
          <a:bodyPr>
            <a:normAutofit/>
          </a:bodyPr>
          <a:lstStyle/>
          <a:p>
            <a:r>
              <a:rPr lang="pt-PT" sz="800" dirty="0">
                <a:solidFill>
                  <a:schemeClr val="accent1"/>
                </a:solidFill>
              </a:rPr>
              <a:t>Home com Log In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922" y="3582264"/>
            <a:ext cx="465479" cy="470229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 42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 43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tângulo 46"/>
          <p:cNvSpPr/>
          <p:nvPr/>
        </p:nvSpPr>
        <p:spPr>
          <a:xfrm>
            <a:off x="9532370" y="3456475"/>
            <a:ext cx="564565" cy="7874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35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37" name="Grupo 36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48" name="Grupo 47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49" name="CaixaDeTexto 48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11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50" name="Retângulo 49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38" name="CaixaDeTexto 37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12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41" name="Retângulo 40">
            <a:hlinkClick r:id="rId14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187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/>
          <p:cNvSpPr/>
          <p:nvPr/>
        </p:nvSpPr>
        <p:spPr>
          <a:xfrm>
            <a:off x="1036321" y="2987481"/>
            <a:ext cx="10005175" cy="3276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81493" y="68493"/>
            <a:ext cx="1576771" cy="1325563"/>
          </a:xfrm>
        </p:spPr>
        <p:txBody>
          <a:bodyPr>
            <a:normAutofit/>
          </a:bodyPr>
          <a:lstStyle/>
          <a:p>
            <a:r>
              <a:rPr lang="pt-PT" sz="800" dirty="0">
                <a:solidFill>
                  <a:schemeClr val="accent1"/>
                </a:solidFill>
              </a:rPr>
              <a:t>Ver</a:t>
            </a:r>
            <a:r>
              <a:rPr lang="pt-PT" sz="800" baseline="0" dirty="0">
                <a:solidFill>
                  <a:schemeClr val="accent1"/>
                </a:solidFill>
              </a:rPr>
              <a:t> Dados Pessoais</a:t>
            </a:r>
            <a:endParaRPr lang="pt-PT" sz="800" dirty="0">
              <a:solidFill>
                <a:schemeClr val="accent1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4379851" y="3277776"/>
            <a:ext cx="0" cy="262521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769825" y="3561317"/>
            <a:ext cx="45789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Candara" panose="020E0502030303020204" pitchFamily="34" charset="0"/>
              </a:rPr>
              <a:t>Dados Pessoais:</a:t>
            </a:r>
          </a:p>
          <a:p>
            <a:endParaRPr lang="pt-PT" sz="2000" dirty="0">
              <a:latin typeface="Candara" panose="020E0502030303020204" pitchFamily="34" charset="0"/>
            </a:endParaRPr>
          </a:p>
          <a:p>
            <a:r>
              <a:rPr lang="pt-PT" sz="2000" dirty="0">
                <a:latin typeface="Candara" panose="020E0502030303020204" pitchFamily="34" charset="0"/>
              </a:rPr>
              <a:t>Nome: Manuel Fonseca</a:t>
            </a:r>
          </a:p>
          <a:p>
            <a:r>
              <a:rPr lang="pt-PT" sz="2000" dirty="0">
                <a:latin typeface="Candara" panose="020E0502030303020204" pitchFamily="34" charset="0"/>
              </a:rPr>
              <a:t>Email: manuelf@gmail.com	</a:t>
            </a:r>
          </a:p>
          <a:p>
            <a:r>
              <a:rPr lang="pt-PT" sz="2000" dirty="0">
                <a:latin typeface="Candara" panose="020E0502030303020204" pitchFamily="34" charset="0"/>
              </a:rPr>
              <a:t>Telefone: 965000000</a:t>
            </a:r>
          </a:p>
          <a:p>
            <a:r>
              <a:rPr lang="pt-PT" sz="2000" dirty="0">
                <a:latin typeface="Candara" panose="020E0502030303020204" pitchFamily="34" charset="0"/>
              </a:rPr>
              <a:t>Morada: Rua das Flores, n21</a:t>
            </a:r>
          </a:p>
          <a:p>
            <a:endParaRPr lang="pt-PT" dirty="0"/>
          </a:p>
        </p:txBody>
      </p:sp>
      <p:sp>
        <p:nvSpPr>
          <p:cNvPr id="51" name="Retângulo 50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 51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tângulo 52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tângulo 53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tângulo 54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tângulo 55">
            <a:hlinkClick r:id="rId7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7" name="Grupo 56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58" name="Grupo 57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60" name="Retângulo 59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62" name="CaixaDeTexto 61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8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59" name="CaixaDeTexto 58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9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50" name="Imagem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1802348" y="3350306"/>
            <a:ext cx="185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>
                <a:latin typeface="Candara" panose="020E0502030303020204" pitchFamily="34" charset="0"/>
              </a:rPr>
              <a:t>Dados Pessoais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278114" y="3923152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Editar Dados Pessoais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265953" y="488648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Encomendas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342253" y="5390287"/>
            <a:ext cx="283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Clientes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292781" y="5739308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>
                <a:latin typeface="Candara" panose="020E0502030303020204" pitchFamily="34" charset="0"/>
              </a:rPr>
              <a:t>Gerir Stock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314368" y="440063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Carrinho de Compras</a:t>
            </a:r>
          </a:p>
        </p:txBody>
      </p:sp>
      <p:sp>
        <p:nvSpPr>
          <p:cNvPr id="71" name="Retângulo 70">
            <a:hlinkClick r:id="rId11" action="ppaction://hlinksldjump"/>
          </p:cNvPr>
          <p:cNvSpPr/>
          <p:nvPr/>
        </p:nvSpPr>
        <p:spPr>
          <a:xfrm>
            <a:off x="1413349" y="3930051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Retângulo 71">
            <a:hlinkClick r:id="rId12" action="ppaction://hlinksldjump"/>
          </p:cNvPr>
          <p:cNvSpPr/>
          <p:nvPr/>
        </p:nvSpPr>
        <p:spPr>
          <a:xfrm>
            <a:off x="1643769" y="5422246"/>
            <a:ext cx="2318163" cy="35334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Retângulo 72">
            <a:hlinkClick r:id="rId13" action="ppaction://hlinksldjump"/>
          </p:cNvPr>
          <p:cNvSpPr/>
          <p:nvPr/>
        </p:nvSpPr>
        <p:spPr>
          <a:xfrm>
            <a:off x="1556662" y="4907214"/>
            <a:ext cx="108251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tângulo 73">
            <a:hlinkClick r:id="rId14" action="ppaction://hlinksldjump"/>
          </p:cNvPr>
          <p:cNvSpPr/>
          <p:nvPr/>
        </p:nvSpPr>
        <p:spPr>
          <a:xfrm>
            <a:off x="2672131" y="4899779"/>
            <a:ext cx="1209525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tângulo 74">
            <a:hlinkClick r:id="rId15" action="ppaction://hlinksldjump"/>
          </p:cNvPr>
          <p:cNvSpPr/>
          <p:nvPr/>
        </p:nvSpPr>
        <p:spPr>
          <a:xfrm>
            <a:off x="1463971" y="4422533"/>
            <a:ext cx="2517563" cy="353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tângulo 75">
            <a:hlinkClick r:id="rId16" action="ppaction://hlinksldjump"/>
          </p:cNvPr>
          <p:cNvSpPr/>
          <p:nvPr/>
        </p:nvSpPr>
        <p:spPr>
          <a:xfrm>
            <a:off x="1599201" y="5783021"/>
            <a:ext cx="2318163" cy="35334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>
            <a:hlinkClick r:id="rId15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56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ângulo 93"/>
          <p:cNvSpPr/>
          <p:nvPr/>
        </p:nvSpPr>
        <p:spPr>
          <a:xfrm>
            <a:off x="1036321" y="2987481"/>
            <a:ext cx="10005175" cy="3276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81493" y="68493"/>
            <a:ext cx="1576771" cy="1325563"/>
          </a:xfrm>
        </p:spPr>
        <p:txBody>
          <a:bodyPr>
            <a:normAutofit/>
          </a:bodyPr>
          <a:lstStyle/>
          <a:p>
            <a:r>
              <a:rPr lang="pt-PT" sz="800" dirty="0">
                <a:solidFill>
                  <a:schemeClr val="accent1"/>
                </a:solidFill>
              </a:rPr>
              <a:t>Alterar Dados Pessoais</a:t>
            </a:r>
          </a:p>
        </p:txBody>
      </p:sp>
      <p:cxnSp>
        <p:nvCxnSpPr>
          <p:cNvPr id="10" name="Conexão reta 9"/>
          <p:cNvCxnSpPr/>
          <p:nvPr/>
        </p:nvCxnSpPr>
        <p:spPr>
          <a:xfrm flipH="1">
            <a:off x="4371379" y="3186334"/>
            <a:ext cx="8472" cy="294014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795005" y="3107570"/>
            <a:ext cx="457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Editar Dados Pessoais: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6300895" y="4911314"/>
            <a:ext cx="3200508" cy="26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………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6300895" y="5245086"/>
            <a:ext cx="3200508" cy="2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………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422277" y="3547294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Nome: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4422277" y="3854520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Email: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4422277" y="4173401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Telefone: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434561" y="4541020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Morada: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434561" y="4856000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Password: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439051" y="5220690"/>
            <a:ext cx="180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Confirmar Password: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6300895" y="4227881"/>
            <a:ext cx="3200508" cy="26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965000000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6300895" y="4561653"/>
            <a:ext cx="3200508" cy="2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Rua das Flores, n21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6300895" y="3555248"/>
            <a:ext cx="3200508" cy="26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Manuel Fonseca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6300895" y="3889020"/>
            <a:ext cx="3200508" cy="2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manuelf@gmail.com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7928499" y="5720793"/>
            <a:ext cx="157290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Alterar</a:t>
            </a:r>
          </a:p>
        </p:txBody>
      </p:sp>
      <p:sp>
        <p:nvSpPr>
          <p:cNvPr id="66" name="Retângulo 65">
            <a:hlinkClick r:id="rId7" action="ppaction://hlinksldjump"/>
          </p:cNvPr>
          <p:cNvSpPr/>
          <p:nvPr/>
        </p:nvSpPr>
        <p:spPr>
          <a:xfrm>
            <a:off x="7928500" y="5704152"/>
            <a:ext cx="1611837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Retângulo 68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tângulo 69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Retângulo 70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Retângulo 71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Retângulo 72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tângulo 73">
            <a:hlinkClick r:id="rId8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5" name="Grupo 74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76" name="Grupo 75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80" name="CaixaDeTexto 79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7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81" name="Retângulo 80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77" name="CaixaDeTexto 76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9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67" name="Imagem 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68" name="CaixaDeTexto 67"/>
          <p:cNvSpPr txBox="1"/>
          <p:nvPr/>
        </p:nvSpPr>
        <p:spPr>
          <a:xfrm>
            <a:off x="1802348" y="3350306"/>
            <a:ext cx="185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Dados Pessoais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1278114" y="3923152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>
                <a:latin typeface="Candara" panose="020E0502030303020204" pitchFamily="34" charset="0"/>
              </a:rPr>
              <a:t>Editar Dados Pessoais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1265953" y="488648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Encomendas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1342253" y="5390287"/>
            <a:ext cx="283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Clientes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1292781" y="5739308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Gerir Stock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1314368" y="440063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Carrinho de Compras</a:t>
            </a:r>
          </a:p>
        </p:txBody>
      </p:sp>
      <p:sp>
        <p:nvSpPr>
          <p:cNvPr id="87" name="Retângulo 86">
            <a:hlinkClick r:id="rId7" action="ppaction://hlinksldjump"/>
          </p:cNvPr>
          <p:cNvSpPr/>
          <p:nvPr/>
        </p:nvSpPr>
        <p:spPr>
          <a:xfrm>
            <a:off x="1612749" y="3335787"/>
            <a:ext cx="23181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Retângulo 88">
            <a:hlinkClick r:id="rId11" action="ppaction://hlinksldjump"/>
          </p:cNvPr>
          <p:cNvSpPr/>
          <p:nvPr/>
        </p:nvSpPr>
        <p:spPr>
          <a:xfrm>
            <a:off x="1643769" y="5420945"/>
            <a:ext cx="2318163" cy="347861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Retângulo 89">
            <a:hlinkClick r:id="rId12" action="ppaction://hlinksldjump"/>
          </p:cNvPr>
          <p:cNvSpPr/>
          <p:nvPr/>
        </p:nvSpPr>
        <p:spPr>
          <a:xfrm>
            <a:off x="1556662" y="4907214"/>
            <a:ext cx="108251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Retângulo 90">
            <a:hlinkClick r:id="rId13" action="ppaction://hlinksldjump"/>
          </p:cNvPr>
          <p:cNvSpPr/>
          <p:nvPr/>
        </p:nvSpPr>
        <p:spPr>
          <a:xfrm>
            <a:off x="2672131" y="4899779"/>
            <a:ext cx="1209525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Retângulo 91">
            <a:hlinkClick r:id="rId14" action="ppaction://hlinksldjump"/>
          </p:cNvPr>
          <p:cNvSpPr/>
          <p:nvPr/>
        </p:nvSpPr>
        <p:spPr>
          <a:xfrm>
            <a:off x="1463971" y="4422533"/>
            <a:ext cx="2517563" cy="353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Retângulo 92">
            <a:hlinkClick r:id="rId15" action="ppaction://hlinksldjump"/>
          </p:cNvPr>
          <p:cNvSpPr/>
          <p:nvPr/>
        </p:nvSpPr>
        <p:spPr>
          <a:xfrm>
            <a:off x="1636004" y="5794440"/>
            <a:ext cx="2318163" cy="347861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5" name="Retângulo 94">
            <a:hlinkClick r:id="rId14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358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/>
          <p:cNvSpPr/>
          <p:nvPr/>
        </p:nvSpPr>
        <p:spPr>
          <a:xfrm>
            <a:off x="1036321" y="2987481"/>
            <a:ext cx="10005175" cy="3276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81493" y="68493"/>
            <a:ext cx="1576771" cy="1325563"/>
          </a:xfrm>
        </p:spPr>
        <p:txBody>
          <a:bodyPr>
            <a:normAutofit/>
          </a:bodyPr>
          <a:lstStyle/>
          <a:p>
            <a:r>
              <a:rPr lang="pt-PT" sz="800" dirty="0">
                <a:solidFill>
                  <a:schemeClr val="accent1"/>
                </a:solidFill>
              </a:rPr>
              <a:t>Clientes</a:t>
            </a:r>
          </a:p>
        </p:txBody>
      </p:sp>
      <p:cxnSp>
        <p:nvCxnSpPr>
          <p:cNvPr id="10" name="Conexão reta 9"/>
          <p:cNvCxnSpPr/>
          <p:nvPr/>
        </p:nvCxnSpPr>
        <p:spPr>
          <a:xfrm flipH="1">
            <a:off x="4371379" y="3186334"/>
            <a:ext cx="8472" cy="294014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9995"/>
              </p:ext>
            </p:extLst>
          </p:nvPr>
        </p:nvGraphicFramePr>
        <p:xfrm>
          <a:off x="4434802" y="3488188"/>
          <a:ext cx="6560214" cy="221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69">
                  <a:extLst>
                    <a:ext uri="{9D8B030D-6E8A-4147-A177-3AD203B41FA5}">
                      <a16:colId xmlns:a16="http://schemas.microsoft.com/office/drawing/2014/main" val="37172288"/>
                    </a:ext>
                  </a:extLst>
                </a:gridCol>
                <a:gridCol w="1093369">
                  <a:extLst>
                    <a:ext uri="{9D8B030D-6E8A-4147-A177-3AD203B41FA5}">
                      <a16:colId xmlns:a16="http://schemas.microsoft.com/office/drawing/2014/main" val="804362927"/>
                    </a:ext>
                  </a:extLst>
                </a:gridCol>
                <a:gridCol w="1093369">
                  <a:extLst>
                    <a:ext uri="{9D8B030D-6E8A-4147-A177-3AD203B41FA5}">
                      <a16:colId xmlns:a16="http://schemas.microsoft.com/office/drawing/2014/main" val="3595217720"/>
                    </a:ext>
                  </a:extLst>
                </a:gridCol>
                <a:gridCol w="1093369">
                  <a:extLst>
                    <a:ext uri="{9D8B030D-6E8A-4147-A177-3AD203B41FA5}">
                      <a16:colId xmlns:a16="http://schemas.microsoft.com/office/drawing/2014/main" val="716847211"/>
                    </a:ext>
                  </a:extLst>
                </a:gridCol>
                <a:gridCol w="1093369">
                  <a:extLst>
                    <a:ext uri="{9D8B030D-6E8A-4147-A177-3AD203B41FA5}">
                      <a16:colId xmlns:a16="http://schemas.microsoft.com/office/drawing/2014/main" val="2717742410"/>
                    </a:ext>
                  </a:extLst>
                </a:gridCol>
                <a:gridCol w="1093369">
                  <a:extLst>
                    <a:ext uri="{9D8B030D-6E8A-4147-A177-3AD203B41FA5}">
                      <a16:colId xmlns:a16="http://schemas.microsoft.com/office/drawing/2014/main" val="490367572"/>
                    </a:ext>
                  </a:extLst>
                </a:gridCol>
              </a:tblGrid>
              <a:tr h="467723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Nº cliente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Nome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Email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Telefone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Morada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Remover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800501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20161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Manuel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Fonseca</a:t>
                      </a: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manuelf@gmail.com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962000000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Rua das Flores, n21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53481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20162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Francisco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pt-PT" sz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Pedro</a:t>
                      </a: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fp@gmail.com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962000022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Rua das Flores, n23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52325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20163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Joana </a:t>
                      </a:r>
                    </a:p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Romano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joanaromano@gmail.com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962000999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Rua da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Liberdade, n35</a:t>
                      </a: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17165"/>
                  </a:ext>
                </a:extLst>
              </a:tr>
            </a:tbl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934" y="4204675"/>
            <a:ext cx="269805" cy="269805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03" y="4699302"/>
            <a:ext cx="269805" cy="269805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932" y="5202020"/>
            <a:ext cx="269805" cy="269805"/>
          </a:xfrm>
          <a:prstGeom prst="rect">
            <a:avLst/>
          </a:prstGeom>
        </p:spPr>
      </p:pic>
      <p:sp>
        <p:nvSpPr>
          <p:cNvPr id="46" name="Retângulo 45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tângulo 46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 47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 48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tângulo 49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 50">
            <a:hlinkClick r:id="rId8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2" name="Grupo 51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53" name="Grupo 52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55" name="Retângulo 54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57" name="CaixaDeTexto 56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9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54" name="CaixaDeTexto 53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10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59" name="Imagem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60" name="CaixaDeTexto 59"/>
          <p:cNvSpPr txBox="1"/>
          <p:nvPr/>
        </p:nvSpPr>
        <p:spPr>
          <a:xfrm>
            <a:off x="1802348" y="3350306"/>
            <a:ext cx="185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Dados Pessoais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1278114" y="3923152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Editar Dados Pessoais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1265953" y="488648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Encomendas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342253" y="5390287"/>
            <a:ext cx="283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>
                <a:latin typeface="Candara" panose="020E0502030303020204" pitchFamily="34" charset="0"/>
              </a:rPr>
              <a:t>Clientes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1292781" y="5739308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Gerir Stock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1314368" y="440063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Carrinho de Compras</a:t>
            </a:r>
          </a:p>
        </p:txBody>
      </p:sp>
      <p:sp>
        <p:nvSpPr>
          <p:cNvPr id="73" name="Retângulo 72">
            <a:hlinkClick r:id="rId9" action="ppaction://hlinksldjump"/>
          </p:cNvPr>
          <p:cNvSpPr/>
          <p:nvPr/>
        </p:nvSpPr>
        <p:spPr>
          <a:xfrm>
            <a:off x="1612749" y="3335787"/>
            <a:ext cx="23181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tângulo 73">
            <a:hlinkClick r:id="rId12" action="ppaction://hlinksldjump"/>
          </p:cNvPr>
          <p:cNvSpPr/>
          <p:nvPr/>
        </p:nvSpPr>
        <p:spPr>
          <a:xfrm>
            <a:off x="1413349" y="3930051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tângulo 75">
            <a:hlinkClick r:id="rId13" action="ppaction://hlinksldjump"/>
          </p:cNvPr>
          <p:cNvSpPr/>
          <p:nvPr/>
        </p:nvSpPr>
        <p:spPr>
          <a:xfrm>
            <a:off x="1556662" y="4907214"/>
            <a:ext cx="108251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tângulo 76">
            <a:hlinkClick r:id="rId14" action="ppaction://hlinksldjump"/>
          </p:cNvPr>
          <p:cNvSpPr/>
          <p:nvPr/>
        </p:nvSpPr>
        <p:spPr>
          <a:xfrm>
            <a:off x="2672131" y="4899779"/>
            <a:ext cx="1209525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>
            <a:hlinkClick r:id="rId15" action="ppaction://hlinksldjump"/>
          </p:cNvPr>
          <p:cNvSpPr/>
          <p:nvPr/>
        </p:nvSpPr>
        <p:spPr>
          <a:xfrm>
            <a:off x="1463971" y="4422533"/>
            <a:ext cx="2517563" cy="353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Retângulo 78">
            <a:hlinkClick r:id="rId16" action="ppaction://hlinksldjump"/>
          </p:cNvPr>
          <p:cNvSpPr/>
          <p:nvPr/>
        </p:nvSpPr>
        <p:spPr>
          <a:xfrm>
            <a:off x="1678185" y="5794565"/>
            <a:ext cx="2318163" cy="312347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Retângulo 80">
            <a:hlinkClick r:id="rId15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973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/>
          <p:cNvSpPr/>
          <p:nvPr/>
        </p:nvSpPr>
        <p:spPr>
          <a:xfrm>
            <a:off x="1036321" y="2987481"/>
            <a:ext cx="10005175" cy="3276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81493" y="68493"/>
            <a:ext cx="1576771" cy="1325563"/>
          </a:xfrm>
        </p:spPr>
        <p:txBody>
          <a:bodyPr>
            <a:normAutofit/>
          </a:bodyPr>
          <a:lstStyle/>
          <a:p>
            <a:r>
              <a:rPr lang="pt-PT" sz="800" dirty="0">
                <a:solidFill>
                  <a:schemeClr val="accent1"/>
                </a:solidFill>
              </a:rPr>
              <a:t>Encomendas Cliente</a:t>
            </a:r>
          </a:p>
        </p:txBody>
      </p:sp>
      <p:cxnSp>
        <p:nvCxnSpPr>
          <p:cNvPr id="10" name="Conexão reta 9"/>
          <p:cNvCxnSpPr/>
          <p:nvPr/>
        </p:nvCxnSpPr>
        <p:spPr>
          <a:xfrm flipH="1">
            <a:off x="4371379" y="3186334"/>
            <a:ext cx="8472" cy="294014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75048"/>
              </p:ext>
            </p:extLst>
          </p:nvPr>
        </p:nvGraphicFramePr>
        <p:xfrm>
          <a:off x="4658265" y="3191798"/>
          <a:ext cx="5986100" cy="204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525">
                  <a:extLst>
                    <a:ext uri="{9D8B030D-6E8A-4147-A177-3AD203B41FA5}">
                      <a16:colId xmlns:a16="http://schemas.microsoft.com/office/drawing/2014/main" val="37172288"/>
                    </a:ext>
                  </a:extLst>
                </a:gridCol>
                <a:gridCol w="1496525">
                  <a:extLst>
                    <a:ext uri="{9D8B030D-6E8A-4147-A177-3AD203B41FA5}">
                      <a16:colId xmlns:a16="http://schemas.microsoft.com/office/drawing/2014/main" val="804362927"/>
                    </a:ext>
                  </a:extLst>
                </a:gridCol>
                <a:gridCol w="1496525">
                  <a:extLst>
                    <a:ext uri="{9D8B030D-6E8A-4147-A177-3AD203B41FA5}">
                      <a16:colId xmlns:a16="http://schemas.microsoft.com/office/drawing/2014/main" val="3595217720"/>
                    </a:ext>
                  </a:extLst>
                </a:gridCol>
                <a:gridCol w="1496525">
                  <a:extLst>
                    <a:ext uri="{9D8B030D-6E8A-4147-A177-3AD203B41FA5}">
                      <a16:colId xmlns:a16="http://schemas.microsoft.com/office/drawing/2014/main" val="1523279442"/>
                    </a:ext>
                  </a:extLst>
                </a:gridCol>
              </a:tblGrid>
              <a:tr h="467723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Nº Encomenda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</a:t>
                      </a:r>
                      <a:r>
                        <a:rPr lang="pt-PT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de Encomenda</a:t>
                      </a:r>
                      <a:endParaRPr lang="pt-PT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</a:t>
                      </a:r>
                      <a:r>
                        <a:rPr lang="pt-PT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de Entrega</a:t>
                      </a:r>
                      <a:endParaRPr lang="pt-PT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Estado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800501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E1601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22-10-16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23-12-16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Pendente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53481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E1602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25-08-16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30-11-16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Pendente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52325"/>
                  </a:ext>
                </a:extLst>
              </a:tr>
              <a:tr h="46772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E1603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25-08-16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30-08-16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Entregue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17165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4680285" y="5413178"/>
            <a:ext cx="312307" cy="29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/>
          <p:cNvSpPr txBox="1"/>
          <p:nvPr/>
        </p:nvSpPr>
        <p:spPr>
          <a:xfrm>
            <a:off x="5006481" y="5398036"/>
            <a:ext cx="364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Candara" panose="020E0502030303020204" pitchFamily="34" charset="0"/>
              </a:rPr>
              <a:t>Mostrar apenas encomendas pendentes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680285" y="5820184"/>
            <a:ext cx="312307" cy="29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CaixaDeTexto 45"/>
          <p:cNvSpPr txBox="1"/>
          <p:nvPr/>
        </p:nvSpPr>
        <p:spPr>
          <a:xfrm>
            <a:off x="5006481" y="5805043"/>
            <a:ext cx="364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Candara" panose="020E0502030303020204" pitchFamily="34" charset="0"/>
              </a:rPr>
              <a:t>Mostrar todas as encomendas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0" y="5850614"/>
            <a:ext cx="228757" cy="21663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tângulo 49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 50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 51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tângulo 52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tângulo 53">
            <a:hlinkClick r:id="rId8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5" name="Grupo 54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56" name="Grupo 55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58" name="Retângulo 57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59" name="Grupo 58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60" name="CaixaDeTexto 59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9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57" name="CaixaDeTexto 56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10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66" name="CaixaDeTexto 65"/>
          <p:cNvSpPr txBox="1"/>
          <p:nvPr/>
        </p:nvSpPr>
        <p:spPr>
          <a:xfrm>
            <a:off x="1802348" y="3350306"/>
            <a:ext cx="185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Dados Pessoais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278114" y="3923152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Editar Dados Pessoais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265953" y="488648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>
                <a:latin typeface="Candara" panose="020E0502030303020204" pitchFamily="34" charset="0"/>
              </a:rPr>
              <a:t>Encomendas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342253" y="5390287"/>
            <a:ext cx="283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Clientes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1292781" y="5739308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Gerir Stock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1314368" y="440063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Carrinho de Compras</a:t>
            </a:r>
          </a:p>
        </p:txBody>
      </p:sp>
      <p:sp>
        <p:nvSpPr>
          <p:cNvPr id="72" name="Retângulo 71">
            <a:hlinkClick r:id="rId9" action="ppaction://hlinksldjump"/>
          </p:cNvPr>
          <p:cNvSpPr/>
          <p:nvPr/>
        </p:nvSpPr>
        <p:spPr>
          <a:xfrm>
            <a:off x="1612749" y="3335787"/>
            <a:ext cx="23181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Retângulo 72">
            <a:hlinkClick r:id="rId12" action="ppaction://hlinksldjump"/>
          </p:cNvPr>
          <p:cNvSpPr/>
          <p:nvPr/>
        </p:nvSpPr>
        <p:spPr>
          <a:xfrm>
            <a:off x="1413349" y="3930051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tângulo 76">
            <a:hlinkClick r:id="rId13" action="ppaction://hlinksldjump"/>
          </p:cNvPr>
          <p:cNvSpPr/>
          <p:nvPr/>
        </p:nvSpPr>
        <p:spPr>
          <a:xfrm>
            <a:off x="1463971" y="4422533"/>
            <a:ext cx="2517563" cy="353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>
            <a:hlinkClick r:id="rId14" action="ppaction://hlinksldjump"/>
          </p:cNvPr>
          <p:cNvSpPr/>
          <p:nvPr/>
        </p:nvSpPr>
        <p:spPr>
          <a:xfrm>
            <a:off x="1643769" y="5420945"/>
            <a:ext cx="2318163" cy="347861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Retângulo 78">
            <a:hlinkClick r:id="rId15" action="ppaction://hlinksldjump"/>
          </p:cNvPr>
          <p:cNvSpPr/>
          <p:nvPr/>
        </p:nvSpPr>
        <p:spPr>
          <a:xfrm>
            <a:off x="1636004" y="5794440"/>
            <a:ext cx="2318163" cy="347861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120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tângulo 122"/>
          <p:cNvSpPr/>
          <p:nvPr/>
        </p:nvSpPr>
        <p:spPr>
          <a:xfrm>
            <a:off x="1036321" y="2987481"/>
            <a:ext cx="10005175" cy="3276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81493" y="68493"/>
            <a:ext cx="1576771" cy="1325563"/>
          </a:xfrm>
        </p:spPr>
        <p:txBody>
          <a:bodyPr>
            <a:normAutofit/>
          </a:bodyPr>
          <a:lstStyle/>
          <a:p>
            <a:r>
              <a:rPr lang="pt-PT" sz="800" dirty="0">
                <a:solidFill>
                  <a:schemeClr val="accent1"/>
                </a:solidFill>
              </a:rPr>
              <a:t>Encomendas Administrador</a:t>
            </a:r>
          </a:p>
        </p:txBody>
      </p:sp>
      <p:cxnSp>
        <p:nvCxnSpPr>
          <p:cNvPr id="10" name="Conexão reta 9"/>
          <p:cNvCxnSpPr/>
          <p:nvPr/>
        </p:nvCxnSpPr>
        <p:spPr>
          <a:xfrm flipH="1">
            <a:off x="4371379" y="3186334"/>
            <a:ext cx="8472" cy="294014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39528"/>
              </p:ext>
            </p:extLst>
          </p:nvPr>
        </p:nvGraphicFramePr>
        <p:xfrm>
          <a:off x="4613171" y="3562250"/>
          <a:ext cx="6274552" cy="207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19">
                  <a:extLst>
                    <a:ext uri="{9D8B030D-6E8A-4147-A177-3AD203B41FA5}">
                      <a16:colId xmlns:a16="http://schemas.microsoft.com/office/drawing/2014/main" val="345155042"/>
                    </a:ext>
                  </a:extLst>
                </a:gridCol>
                <a:gridCol w="784319">
                  <a:extLst>
                    <a:ext uri="{9D8B030D-6E8A-4147-A177-3AD203B41FA5}">
                      <a16:colId xmlns:a16="http://schemas.microsoft.com/office/drawing/2014/main" val="37172288"/>
                    </a:ext>
                  </a:extLst>
                </a:gridCol>
                <a:gridCol w="784319">
                  <a:extLst>
                    <a:ext uri="{9D8B030D-6E8A-4147-A177-3AD203B41FA5}">
                      <a16:colId xmlns:a16="http://schemas.microsoft.com/office/drawing/2014/main" val="804362927"/>
                    </a:ext>
                  </a:extLst>
                </a:gridCol>
                <a:gridCol w="784319">
                  <a:extLst>
                    <a:ext uri="{9D8B030D-6E8A-4147-A177-3AD203B41FA5}">
                      <a16:colId xmlns:a16="http://schemas.microsoft.com/office/drawing/2014/main" val="3595217720"/>
                    </a:ext>
                  </a:extLst>
                </a:gridCol>
                <a:gridCol w="784319">
                  <a:extLst>
                    <a:ext uri="{9D8B030D-6E8A-4147-A177-3AD203B41FA5}">
                      <a16:colId xmlns:a16="http://schemas.microsoft.com/office/drawing/2014/main" val="3122489126"/>
                    </a:ext>
                  </a:extLst>
                </a:gridCol>
                <a:gridCol w="784319">
                  <a:extLst>
                    <a:ext uri="{9D8B030D-6E8A-4147-A177-3AD203B41FA5}">
                      <a16:colId xmlns:a16="http://schemas.microsoft.com/office/drawing/2014/main" val="2933585786"/>
                    </a:ext>
                  </a:extLst>
                </a:gridCol>
                <a:gridCol w="784319">
                  <a:extLst>
                    <a:ext uri="{9D8B030D-6E8A-4147-A177-3AD203B41FA5}">
                      <a16:colId xmlns:a16="http://schemas.microsoft.com/office/drawing/2014/main" val="490367572"/>
                    </a:ext>
                  </a:extLst>
                </a:gridCol>
                <a:gridCol w="784319">
                  <a:extLst>
                    <a:ext uri="{9D8B030D-6E8A-4147-A177-3AD203B41FA5}">
                      <a16:colId xmlns:a16="http://schemas.microsoft.com/office/drawing/2014/main" val="2191304831"/>
                    </a:ext>
                  </a:extLst>
                </a:gridCol>
              </a:tblGrid>
              <a:tr h="519222"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Nº encomenda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Nº cliente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Nome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Email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 de encomenda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Data de entrega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Alterar</a:t>
                      </a:r>
                      <a:r>
                        <a:rPr lang="pt-PT" sz="9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Estado</a:t>
                      </a:r>
                      <a:endParaRPr lang="pt-PT" sz="9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Submeter Alteração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800501"/>
                  </a:ext>
                </a:extLst>
              </a:tr>
              <a:tr h="519222"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E1601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20161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Manuel</a:t>
                      </a:r>
                      <a:r>
                        <a:rPr lang="pt-PT" sz="9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Fonseca</a:t>
                      </a:r>
                      <a:endParaRPr lang="pt-PT" sz="9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manuelf@gmail.com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22-10-16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23-12-16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53481"/>
                  </a:ext>
                </a:extLst>
              </a:tr>
              <a:tr h="519222"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E1602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20161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Manuel</a:t>
                      </a:r>
                      <a:r>
                        <a:rPr lang="pt-PT" sz="9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Fonseca</a:t>
                      </a:r>
                      <a:endParaRPr lang="pt-PT" sz="9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manuelf@gmail.com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25-08-16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30-11-16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52325"/>
                  </a:ext>
                </a:extLst>
              </a:tr>
              <a:tr h="519222"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E1604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20162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Francisco</a:t>
                      </a:r>
                      <a:r>
                        <a:rPr lang="pt-PT" sz="9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pt-PT" sz="9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Pedro</a:t>
                      </a:r>
                      <a:endParaRPr lang="pt-PT" sz="9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fp@gmail.com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25-08-16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30-08-16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Entregue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807176"/>
                  </a:ext>
                </a:extLst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4613171" y="5650807"/>
            <a:ext cx="3793411" cy="579108"/>
            <a:chOff x="4613170" y="5539369"/>
            <a:chExt cx="3960016" cy="790014"/>
          </a:xfrm>
        </p:grpSpPr>
        <p:sp>
          <p:nvSpPr>
            <p:cNvPr id="45" name="Retângulo 44"/>
            <p:cNvSpPr/>
            <p:nvPr/>
          </p:nvSpPr>
          <p:spPr>
            <a:xfrm>
              <a:off x="4613170" y="5622608"/>
              <a:ext cx="285211" cy="241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923345" y="5539369"/>
              <a:ext cx="3649841" cy="41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latin typeface="Candara" panose="020E0502030303020204" pitchFamily="34" charset="0"/>
                </a:rPr>
                <a:t>Mostrar apenas encomendas pendentes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4923345" y="5909516"/>
              <a:ext cx="3649841" cy="41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latin typeface="Candara" panose="020E0502030303020204" pitchFamily="34" charset="0"/>
                </a:rPr>
                <a:t>Mostrar todas as encomendas</a:t>
              </a:r>
            </a:p>
          </p:txBody>
        </p:sp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605" y="5955087"/>
              <a:ext cx="228757" cy="216633"/>
            </a:xfrm>
            <a:prstGeom prst="rect">
              <a:avLst/>
            </a:prstGeom>
          </p:spPr>
        </p:pic>
      </p:grpSp>
      <p:pic>
        <p:nvPicPr>
          <p:cNvPr id="52" name="Imagem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79" y="4181127"/>
            <a:ext cx="228757" cy="216633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270" y="4686348"/>
            <a:ext cx="228757" cy="21663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4619506" y="3094571"/>
            <a:ext cx="163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Filtrar por Cliente: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6108698" y="3124996"/>
            <a:ext cx="2085063" cy="234309"/>
            <a:chOff x="6169173" y="3186010"/>
            <a:chExt cx="2085062" cy="295027"/>
          </a:xfrm>
        </p:grpSpPr>
        <p:sp>
          <p:nvSpPr>
            <p:cNvPr id="24" name="Retângulo 23"/>
            <p:cNvSpPr/>
            <p:nvPr/>
          </p:nvSpPr>
          <p:spPr>
            <a:xfrm>
              <a:off x="6169173" y="3186010"/>
              <a:ext cx="2085062" cy="295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564" y="3186011"/>
              <a:ext cx="282276" cy="282276"/>
            </a:xfrm>
            <a:prstGeom prst="rect">
              <a:avLst/>
            </a:prstGeom>
          </p:spPr>
        </p:pic>
      </p:grpSp>
      <p:grpSp>
        <p:nvGrpSpPr>
          <p:cNvPr id="58" name="Grupo 57"/>
          <p:cNvGrpSpPr/>
          <p:nvPr/>
        </p:nvGrpSpPr>
        <p:grpSpPr>
          <a:xfrm>
            <a:off x="9367758" y="4247513"/>
            <a:ext cx="696535" cy="143125"/>
            <a:chOff x="7485532" y="5792693"/>
            <a:chExt cx="1926525" cy="337478"/>
          </a:xfrm>
        </p:grpSpPr>
        <p:sp>
          <p:nvSpPr>
            <p:cNvPr id="59" name="Retângulo 58"/>
            <p:cNvSpPr/>
            <p:nvPr/>
          </p:nvSpPr>
          <p:spPr>
            <a:xfrm>
              <a:off x="7485532" y="5792693"/>
              <a:ext cx="1926525" cy="337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900" dirty="0">
                  <a:solidFill>
                    <a:schemeClr val="tx1"/>
                  </a:solidFill>
                  <a:latin typeface="Candara" panose="020E0502030303020204" pitchFamily="34" charset="0"/>
                </a:rPr>
                <a:t>Pendente</a:t>
              </a:r>
            </a:p>
          </p:txBody>
        </p:sp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739" y="5847894"/>
              <a:ext cx="282276" cy="282276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9367758" y="4783940"/>
            <a:ext cx="696535" cy="143125"/>
            <a:chOff x="7485532" y="5792693"/>
            <a:chExt cx="1926525" cy="337478"/>
          </a:xfrm>
        </p:grpSpPr>
        <p:sp>
          <p:nvSpPr>
            <p:cNvPr id="63" name="Retângulo 62"/>
            <p:cNvSpPr/>
            <p:nvPr/>
          </p:nvSpPr>
          <p:spPr>
            <a:xfrm>
              <a:off x="7485532" y="5792693"/>
              <a:ext cx="1926525" cy="337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900" dirty="0">
                  <a:solidFill>
                    <a:schemeClr val="tx1"/>
                  </a:solidFill>
                  <a:latin typeface="Candara" panose="020E0502030303020204" pitchFamily="34" charset="0"/>
                </a:rPr>
                <a:t>Pendente</a:t>
              </a:r>
            </a:p>
          </p:txBody>
        </p:sp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739" y="5847894"/>
              <a:ext cx="282276" cy="282276"/>
            </a:xfrm>
            <a:prstGeom prst="rect">
              <a:avLst/>
            </a:prstGeom>
          </p:spPr>
        </p:pic>
      </p:grpSp>
      <p:sp>
        <p:nvSpPr>
          <p:cNvPr id="67" name="Retângulo 66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Retângulo 68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tângulo 69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Retângulo 70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Retângulo 71">
            <a:hlinkClick r:id="rId11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3" name="Grupo 72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74" name="Grupo 73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76" name="Retângulo 75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77" name="Grupo 76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78" name="CaixaDeTexto 77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12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79" name="Retângulo 78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75" name="CaixaDeTexto 74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13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80" name="Imagem 7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107" name="CaixaDeTexto 106"/>
          <p:cNvSpPr txBox="1"/>
          <p:nvPr/>
        </p:nvSpPr>
        <p:spPr>
          <a:xfrm>
            <a:off x="1802348" y="3350306"/>
            <a:ext cx="185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Dados Pessoais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1278114" y="3923152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Editar Dados Pessoais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1265953" y="488648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Encomendas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1342253" y="5390287"/>
            <a:ext cx="283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Clientes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1292781" y="5739308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Gerir Stock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1314368" y="440063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Carrinho de Compras</a:t>
            </a:r>
          </a:p>
        </p:txBody>
      </p:sp>
      <p:sp>
        <p:nvSpPr>
          <p:cNvPr id="113" name="Retângulo 112">
            <a:hlinkClick r:id="rId12" action="ppaction://hlinksldjump"/>
          </p:cNvPr>
          <p:cNvSpPr/>
          <p:nvPr/>
        </p:nvSpPr>
        <p:spPr>
          <a:xfrm>
            <a:off x="1612749" y="3335787"/>
            <a:ext cx="23181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4" name="Retângulo 113">
            <a:hlinkClick r:id="rId15" action="ppaction://hlinksldjump"/>
          </p:cNvPr>
          <p:cNvSpPr/>
          <p:nvPr/>
        </p:nvSpPr>
        <p:spPr>
          <a:xfrm>
            <a:off x="1413349" y="3930051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8" name="Retângulo 117">
            <a:hlinkClick r:id="rId16" action="ppaction://hlinksldjump"/>
          </p:cNvPr>
          <p:cNvSpPr/>
          <p:nvPr/>
        </p:nvSpPr>
        <p:spPr>
          <a:xfrm>
            <a:off x="1463971" y="4422533"/>
            <a:ext cx="2517563" cy="353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1" name="Retângulo 120">
            <a:hlinkClick r:id="rId17" action="ppaction://hlinksldjump"/>
          </p:cNvPr>
          <p:cNvSpPr/>
          <p:nvPr/>
        </p:nvSpPr>
        <p:spPr>
          <a:xfrm>
            <a:off x="1643769" y="5420945"/>
            <a:ext cx="2318163" cy="347861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2" name="Retângulo 121">
            <a:hlinkClick r:id="rId18" action="ppaction://hlinksldjump"/>
          </p:cNvPr>
          <p:cNvSpPr/>
          <p:nvPr/>
        </p:nvSpPr>
        <p:spPr>
          <a:xfrm>
            <a:off x="1636004" y="5794440"/>
            <a:ext cx="2318163" cy="347861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4" name="Retângulo 123">
            <a:hlinkClick r:id="rId16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48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2"/>
            <a:ext cx="12192000" cy="405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  <a:cs typeface="Roboto Light"/>
              </a:rPr>
              <a:t>Introdução</a:t>
            </a:r>
            <a:endParaRPr lang="en-US" b="1" u="sng" dirty="0">
              <a:solidFill>
                <a:schemeClr val="bg1"/>
              </a:solidFill>
              <a:cs typeface="Roboto Ligh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4435" y="898901"/>
            <a:ext cx="1016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/>
              <a:t>	</a:t>
            </a:r>
          </a:p>
          <a:p>
            <a:pPr algn="just"/>
            <a:r>
              <a:rPr lang="pt-PT" sz="2000" dirty="0"/>
              <a:t>	Com este trabalho pretende-se projetar uma </a:t>
            </a:r>
            <a:r>
              <a:rPr lang="pt-PT" sz="2000" i="1" dirty="0" err="1"/>
              <a:t>e-Store</a:t>
            </a:r>
            <a:r>
              <a:rPr lang="pt-PT" sz="2000" dirty="0"/>
              <a:t> de livros que será mais tarde implementada. Nos slides que se seguem podemos encontrar, de forma preliminar, a organização do </a:t>
            </a:r>
            <a:r>
              <a:rPr lang="pt-PT" sz="2000" i="1" dirty="0"/>
              <a:t>Software</a:t>
            </a:r>
            <a:r>
              <a:rPr lang="pt-PT" sz="2000" dirty="0"/>
              <a:t> e da parte de </a:t>
            </a:r>
            <a:r>
              <a:rPr lang="pt-PT" sz="2000" i="1" dirty="0" err="1"/>
              <a:t>Backend</a:t>
            </a:r>
            <a:r>
              <a:rPr lang="pt-PT" sz="2000" dirty="0"/>
              <a:t> bem como a organização dos ficheiros, Modelo da Base de Dados e Use Cases principais. No fim, poderá ser visualizado a </a:t>
            </a:r>
            <a:r>
              <a:rPr lang="pt-PT" sz="2000" i="1" dirty="0" err="1"/>
              <a:t>mockup</a:t>
            </a:r>
            <a:r>
              <a:rPr lang="pt-PT" sz="2000" dirty="0"/>
              <a:t> do </a:t>
            </a:r>
            <a:r>
              <a:rPr lang="pt-PT" sz="2000" dirty="0" err="1"/>
              <a:t>projeto</a:t>
            </a:r>
            <a:r>
              <a:rPr lang="pt-PT" sz="2000" dirty="0"/>
              <a:t>.</a:t>
            </a:r>
          </a:p>
          <a:p>
            <a:pPr algn="just"/>
            <a:endParaRPr lang="pt-PT" sz="2000" dirty="0"/>
          </a:p>
          <a:p>
            <a:pPr algn="just"/>
            <a:r>
              <a:rPr lang="pt-PT" sz="2000" dirty="0"/>
              <a:t>	O </a:t>
            </a:r>
            <a:r>
              <a:rPr lang="pt-PT" sz="2000" i="1" dirty="0"/>
              <a:t>design</a:t>
            </a:r>
            <a:r>
              <a:rPr lang="pt-PT" sz="2000" dirty="0"/>
              <a:t> do </a:t>
            </a:r>
            <a:r>
              <a:rPr lang="pt-PT" sz="2000" i="1" dirty="0"/>
              <a:t>software</a:t>
            </a:r>
            <a:r>
              <a:rPr lang="pt-PT" sz="2000" dirty="0"/>
              <a:t> foi pensado com vista a reduzir o número de </a:t>
            </a:r>
            <a:r>
              <a:rPr lang="pt-PT" sz="2000" i="1" dirty="0" err="1"/>
              <a:t>clicks</a:t>
            </a:r>
            <a:r>
              <a:rPr lang="pt-PT" sz="2000" dirty="0"/>
              <a:t> por parte do utilizador e a minimizar a complexidade, pelo menos para esta fase </a:t>
            </a:r>
            <a:r>
              <a:rPr lang="pt-PT" sz="2000" dirty="0" err="1"/>
              <a:t>embrional</a:t>
            </a:r>
            <a:r>
              <a:rPr lang="pt-PT" sz="2000" dirty="0"/>
              <a:t> do </a:t>
            </a:r>
            <a:r>
              <a:rPr lang="pt-PT" sz="2000" dirty="0" err="1"/>
              <a:t>projeto</a:t>
            </a:r>
            <a:r>
              <a:rPr lang="pt-PT" sz="2000" dirty="0"/>
              <a:t>.</a:t>
            </a:r>
          </a:p>
          <a:p>
            <a:pPr algn="just"/>
            <a:endParaRPr lang="pt-PT" sz="2000" dirty="0"/>
          </a:p>
          <a:p>
            <a:pPr algn="just"/>
            <a:r>
              <a:rPr lang="pt-PT" sz="2000" dirty="0"/>
              <a:t>	Todo este desenho e idealização é apenas um meio por onde nos guiaremos durante a implementação final, sendo que a possibilidade de mudança, quer no software, quer no desenho e estilo da aplicação irá certamente sofrer mudanças, fruto do desenvolver do projeto.</a:t>
            </a:r>
          </a:p>
        </p:txBody>
      </p:sp>
    </p:spTree>
    <p:extLst>
      <p:ext uri="{BB962C8B-B14F-4D97-AF65-F5344CB8AC3E}">
        <p14:creationId xmlns:p14="http://schemas.microsoft.com/office/powerpoint/2010/main" val="3517941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ângulo 106"/>
          <p:cNvSpPr/>
          <p:nvPr/>
        </p:nvSpPr>
        <p:spPr>
          <a:xfrm>
            <a:off x="1036321" y="2987481"/>
            <a:ext cx="10005175" cy="3276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81493" y="68493"/>
            <a:ext cx="1576771" cy="1325563"/>
          </a:xfrm>
        </p:spPr>
        <p:txBody>
          <a:bodyPr>
            <a:normAutofit/>
          </a:bodyPr>
          <a:lstStyle/>
          <a:p>
            <a:r>
              <a:rPr lang="pt-PT" sz="800" dirty="0">
                <a:solidFill>
                  <a:schemeClr val="accent1"/>
                </a:solidFill>
              </a:rPr>
              <a:t>Gerir</a:t>
            </a:r>
            <a:r>
              <a:rPr lang="pt-PT" sz="800" baseline="0" dirty="0">
                <a:solidFill>
                  <a:schemeClr val="accent1"/>
                </a:solidFill>
              </a:rPr>
              <a:t> Stock</a:t>
            </a:r>
            <a:endParaRPr lang="pt-PT" sz="800" dirty="0">
              <a:solidFill>
                <a:schemeClr val="accent1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 flipH="1">
            <a:off x="4371379" y="3186334"/>
            <a:ext cx="8472" cy="294014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802348" y="3350306"/>
            <a:ext cx="185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Dados Pessoais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89600"/>
              </p:ext>
            </p:extLst>
          </p:nvPr>
        </p:nvGraphicFramePr>
        <p:xfrm>
          <a:off x="4613171" y="3392291"/>
          <a:ext cx="6289556" cy="194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08">
                  <a:extLst>
                    <a:ext uri="{9D8B030D-6E8A-4147-A177-3AD203B41FA5}">
                      <a16:colId xmlns:a16="http://schemas.microsoft.com/office/drawing/2014/main" val="299687758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345155042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37172288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804362927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3595217720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3122489126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2191304831"/>
                    </a:ext>
                  </a:extLst>
                </a:gridCol>
              </a:tblGrid>
              <a:tr h="649228"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Nº livro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Título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Autor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Preço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Quantidade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em Stock</a:t>
                      </a: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Submeter Alteração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800501"/>
                  </a:ext>
                </a:extLst>
              </a:tr>
              <a:tr h="649228"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L01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100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Anos Solidão</a:t>
                      </a: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Gabriel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Garcia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Marquez</a:t>
                      </a: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14,99€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53481"/>
                  </a:ext>
                </a:extLst>
              </a:tr>
              <a:tr h="649228"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E1602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 Viagem do Elefante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José Saramago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13,55€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52325"/>
                  </a:ext>
                </a:extLst>
              </a:tr>
            </a:tbl>
          </a:graphicData>
        </a:graphic>
      </p:graphicFrame>
      <p:sp>
        <p:nvSpPr>
          <p:cNvPr id="56" name="CaixaDeTexto 55"/>
          <p:cNvSpPr txBox="1"/>
          <p:nvPr/>
        </p:nvSpPr>
        <p:spPr>
          <a:xfrm>
            <a:off x="4619506" y="3094571"/>
            <a:ext cx="186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Filtrar por Categoria: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6321574" y="3123478"/>
            <a:ext cx="2085063" cy="234309"/>
            <a:chOff x="6169173" y="3186010"/>
            <a:chExt cx="2085062" cy="295027"/>
          </a:xfrm>
        </p:grpSpPr>
        <p:sp>
          <p:nvSpPr>
            <p:cNvPr id="58" name="Retângulo 57"/>
            <p:cNvSpPr/>
            <p:nvPr/>
          </p:nvSpPr>
          <p:spPr>
            <a:xfrm>
              <a:off x="6169173" y="3186010"/>
              <a:ext cx="2085062" cy="295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564" y="3186011"/>
              <a:ext cx="282276" cy="282276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4960460" y="4163914"/>
            <a:ext cx="5564485" cy="1102720"/>
            <a:chOff x="4943884" y="4357296"/>
            <a:chExt cx="5564485" cy="1102720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612" y="4421247"/>
              <a:ext cx="228757" cy="216633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612" y="5036302"/>
              <a:ext cx="228757" cy="216633"/>
            </a:xfrm>
            <a:prstGeom prst="rect">
              <a:avLst/>
            </a:prstGeom>
          </p:spPr>
        </p:pic>
        <p:grpSp>
          <p:nvGrpSpPr>
            <p:cNvPr id="60" name="Grupo 59"/>
            <p:cNvGrpSpPr/>
            <p:nvPr/>
          </p:nvGrpSpPr>
          <p:grpSpPr>
            <a:xfrm>
              <a:off x="9286659" y="4357296"/>
              <a:ext cx="534417" cy="444648"/>
              <a:chOff x="6169173" y="3186010"/>
              <a:chExt cx="2085062" cy="295027"/>
            </a:xfrm>
          </p:grpSpPr>
          <p:sp>
            <p:nvSpPr>
              <p:cNvPr id="62" name="Retângulo 61"/>
              <p:cNvSpPr/>
              <p:nvPr/>
            </p:nvSpPr>
            <p:spPr>
              <a:xfrm>
                <a:off x="6169173" y="3186010"/>
                <a:ext cx="2085062" cy="295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0</a:t>
                </a:r>
              </a:p>
            </p:txBody>
          </p:sp>
          <p:pic>
            <p:nvPicPr>
              <p:cNvPr id="63" name="Imagem 6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8245" y="3186011"/>
                <a:ext cx="596597" cy="282276"/>
              </a:xfrm>
              <a:prstGeom prst="rect">
                <a:avLst/>
              </a:prstGeom>
            </p:spPr>
          </p:pic>
        </p:grpSp>
        <p:grpSp>
          <p:nvGrpSpPr>
            <p:cNvPr id="66" name="Grupo 65"/>
            <p:cNvGrpSpPr/>
            <p:nvPr/>
          </p:nvGrpSpPr>
          <p:grpSpPr>
            <a:xfrm>
              <a:off x="9300957" y="4949371"/>
              <a:ext cx="517711" cy="510645"/>
              <a:chOff x="6169173" y="3186011"/>
              <a:chExt cx="2085062" cy="295027"/>
            </a:xfrm>
          </p:grpSpPr>
          <p:sp>
            <p:nvSpPr>
              <p:cNvPr id="67" name="Retângulo 66"/>
              <p:cNvSpPr/>
              <p:nvPr/>
            </p:nvSpPr>
            <p:spPr>
              <a:xfrm>
                <a:off x="6169173" y="3186011"/>
                <a:ext cx="2085062" cy="295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8</a:t>
                </a:r>
              </a:p>
            </p:txBody>
          </p:sp>
          <p:pic>
            <p:nvPicPr>
              <p:cNvPr id="68" name="Imagem 6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8245" y="3186011"/>
                <a:ext cx="596597" cy="282276"/>
              </a:xfrm>
              <a:prstGeom prst="rect">
                <a:avLst/>
              </a:prstGeom>
            </p:spPr>
          </p:pic>
        </p:grpSp>
        <p:sp>
          <p:nvSpPr>
            <p:cNvPr id="13" name="Oval 12"/>
            <p:cNvSpPr/>
            <p:nvPr/>
          </p:nvSpPr>
          <p:spPr>
            <a:xfrm>
              <a:off x="4943885" y="4421247"/>
              <a:ext cx="261257" cy="216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943884" y="5096376"/>
              <a:ext cx="261257" cy="216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5007202" y="4463240"/>
              <a:ext cx="123244" cy="123244"/>
            </a:xfrm>
            <a:prstGeom prst="rect">
              <a:avLst/>
            </a:prstGeom>
          </p:spPr>
        </p:pic>
      </p:grpSp>
      <p:sp>
        <p:nvSpPr>
          <p:cNvPr id="70" name="Retângulo: Cantos Arredondados 69"/>
          <p:cNvSpPr/>
          <p:nvPr/>
        </p:nvSpPr>
        <p:spPr>
          <a:xfrm>
            <a:off x="4628567" y="5426391"/>
            <a:ext cx="3400011" cy="318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Remover Produtos Selecionados</a:t>
            </a:r>
          </a:p>
        </p:txBody>
      </p:sp>
      <p:sp>
        <p:nvSpPr>
          <p:cNvPr id="71" name="Retângulo: Cantos Arredondados 70"/>
          <p:cNvSpPr/>
          <p:nvPr/>
        </p:nvSpPr>
        <p:spPr>
          <a:xfrm>
            <a:off x="4621568" y="5844896"/>
            <a:ext cx="3400011" cy="318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Adicionar Novo Produto</a:t>
            </a:r>
          </a:p>
        </p:txBody>
      </p:sp>
      <p:sp>
        <p:nvSpPr>
          <p:cNvPr id="72" name="Retângulo 71">
            <a:hlinkClick r:id="rId12" action="ppaction://hlinksldjump"/>
          </p:cNvPr>
          <p:cNvSpPr/>
          <p:nvPr/>
        </p:nvSpPr>
        <p:spPr>
          <a:xfrm>
            <a:off x="4594648" y="5381969"/>
            <a:ext cx="3433931" cy="371488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tângulo 73">
            <a:hlinkClick r:id="rId13" action="ppaction://hlinksldjump"/>
          </p:cNvPr>
          <p:cNvSpPr/>
          <p:nvPr/>
        </p:nvSpPr>
        <p:spPr>
          <a:xfrm>
            <a:off x="4594648" y="5837524"/>
            <a:ext cx="3433931" cy="371488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tângulo 76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Retângulo 78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Retângulo 79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Retângulo 80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etângulo 81">
            <a:hlinkClick r:id="rId14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5" name="Grupo 64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73" name="Grupo 72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84" name="Retângulo 83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86" name="CaixaDeTexto 85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15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83" name="CaixaDeTexto 82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16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75" name="Imagem 7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1278114" y="3923152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Editar Dados Pessoais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265953" y="488648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Encomendas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1342253" y="5390287"/>
            <a:ext cx="283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Clientes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292781" y="5739308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>
                <a:latin typeface="Candara" panose="020E0502030303020204" pitchFamily="34" charset="0"/>
              </a:rPr>
              <a:t>Gerir Stock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314368" y="440063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Carrinho de Compras</a:t>
            </a:r>
          </a:p>
        </p:txBody>
      </p:sp>
      <p:sp>
        <p:nvSpPr>
          <p:cNvPr id="99" name="Retângulo 98">
            <a:hlinkClick r:id="rId15" action="ppaction://hlinksldjump"/>
          </p:cNvPr>
          <p:cNvSpPr/>
          <p:nvPr/>
        </p:nvSpPr>
        <p:spPr>
          <a:xfrm>
            <a:off x="1612749" y="3335787"/>
            <a:ext cx="23181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Retângulo 99">
            <a:hlinkClick r:id="rId18" action="ppaction://hlinksldjump"/>
          </p:cNvPr>
          <p:cNvSpPr/>
          <p:nvPr/>
        </p:nvSpPr>
        <p:spPr>
          <a:xfrm>
            <a:off x="1413349" y="3930051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Retângulo 100">
            <a:hlinkClick r:id="rId19" action="ppaction://hlinksldjump"/>
          </p:cNvPr>
          <p:cNvSpPr/>
          <p:nvPr/>
        </p:nvSpPr>
        <p:spPr>
          <a:xfrm>
            <a:off x="1643769" y="5391447"/>
            <a:ext cx="2318163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" name="Retângulo 101">
            <a:hlinkClick r:id="rId20" action="ppaction://hlinksldjump"/>
          </p:cNvPr>
          <p:cNvSpPr/>
          <p:nvPr/>
        </p:nvSpPr>
        <p:spPr>
          <a:xfrm>
            <a:off x="1556662" y="4907214"/>
            <a:ext cx="108251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Retângulo 103">
            <a:hlinkClick r:id="rId21" action="ppaction://hlinksldjump"/>
          </p:cNvPr>
          <p:cNvSpPr/>
          <p:nvPr/>
        </p:nvSpPr>
        <p:spPr>
          <a:xfrm>
            <a:off x="2672131" y="4899779"/>
            <a:ext cx="1209525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" name="Retângulo 104">
            <a:hlinkClick r:id="rId22" action="ppaction://hlinksldjump"/>
          </p:cNvPr>
          <p:cNvSpPr/>
          <p:nvPr/>
        </p:nvSpPr>
        <p:spPr>
          <a:xfrm>
            <a:off x="1463971" y="4422533"/>
            <a:ext cx="2517563" cy="353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8" name="Retângulo 107">
            <a:hlinkClick r:id="rId22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876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036321" y="2987481"/>
            <a:ext cx="10005175" cy="32761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81493" y="68493"/>
            <a:ext cx="1576771" cy="1325563"/>
          </a:xfrm>
        </p:spPr>
        <p:txBody>
          <a:bodyPr>
            <a:normAutofit/>
          </a:bodyPr>
          <a:lstStyle/>
          <a:p>
            <a:r>
              <a:rPr lang="pt-PT" sz="800" dirty="0">
                <a:solidFill>
                  <a:schemeClr val="accent1"/>
                </a:solidFill>
              </a:rPr>
              <a:t>Removido</a:t>
            </a:r>
            <a:r>
              <a:rPr lang="pt-PT" sz="800" baseline="0" dirty="0">
                <a:solidFill>
                  <a:schemeClr val="accent1"/>
                </a:solidFill>
              </a:rPr>
              <a:t> Livro</a:t>
            </a:r>
            <a:endParaRPr lang="pt-PT" sz="800" dirty="0">
              <a:solidFill>
                <a:schemeClr val="accent1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 flipH="1">
            <a:off x="4371379" y="3186334"/>
            <a:ext cx="8472" cy="294014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802348" y="3350306"/>
            <a:ext cx="185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Dados Pessoais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278114" y="3923152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Editar Dados Pessoais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1265953" y="488648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Encomendas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391423" y="5376997"/>
            <a:ext cx="2832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Clientes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830"/>
              </p:ext>
            </p:extLst>
          </p:nvPr>
        </p:nvGraphicFramePr>
        <p:xfrm>
          <a:off x="4613171" y="3392291"/>
          <a:ext cx="6289556" cy="129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08">
                  <a:extLst>
                    <a:ext uri="{9D8B030D-6E8A-4147-A177-3AD203B41FA5}">
                      <a16:colId xmlns:a16="http://schemas.microsoft.com/office/drawing/2014/main" val="299687758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345155042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37172288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804362927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3595217720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3122489126"/>
                    </a:ext>
                  </a:extLst>
                </a:gridCol>
                <a:gridCol w="898508">
                  <a:extLst>
                    <a:ext uri="{9D8B030D-6E8A-4147-A177-3AD203B41FA5}">
                      <a16:colId xmlns:a16="http://schemas.microsoft.com/office/drawing/2014/main" val="2191304831"/>
                    </a:ext>
                  </a:extLst>
                </a:gridCol>
              </a:tblGrid>
              <a:tr h="649228"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Nº livro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Título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Autor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Preço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Quantidade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em Stock</a:t>
                      </a: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Submeter Alteração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800501"/>
                  </a:ext>
                </a:extLst>
              </a:tr>
              <a:tr h="649228"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E1602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 Viagem do Elefante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José Saramago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13,55€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52325"/>
                  </a:ext>
                </a:extLst>
              </a:tr>
            </a:tbl>
          </a:graphicData>
        </a:graphic>
      </p:graphicFrame>
      <p:sp>
        <p:nvSpPr>
          <p:cNvPr id="56" name="CaixaDeTexto 55"/>
          <p:cNvSpPr txBox="1"/>
          <p:nvPr/>
        </p:nvSpPr>
        <p:spPr>
          <a:xfrm>
            <a:off x="4619506" y="3094571"/>
            <a:ext cx="186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Filtrar por Categoria:</a:t>
            </a:r>
          </a:p>
        </p:txBody>
      </p:sp>
      <p:grpSp>
        <p:nvGrpSpPr>
          <p:cNvPr id="57" name="Grupo 56"/>
          <p:cNvGrpSpPr/>
          <p:nvPr/>
        </p:nvGrpSpPr>
        <p:grpSpPr>
          <a:xfrm>
            <a:off x="6321574" y="3123478"/>
            <a:ext cx="2085063" cy="234309"/>
            <a:chOff x="6169173" y="3186010"/>
            <a:chExt cx="2085062" cy="295027"/>
          </a:xfrm>
        </p:grpSpPr>
        <p:sp>
          <p:nvSpPr>
            <p:cNvPr id="58" name="Retângulo 57"/>
            <p:cNvSpPr/>
            <p:nvPr/>
          </p:nvSpPr>
          <p:spPr>
            <a:xfrm>
              <a:off x="6169173" y="3186010"/>
              <a:ext cx="2085062" cy="295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564" y="3186011"/>
              <a:ext cx="282276" cy="282276"/>
            </a:xfrm>
            <a:prstGeom prst="rect">
              <a:avLst/>
            </a:prstGeom>
          </p:spPr>
        </p:pic>
      </p:grpSp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970" y="4160931"/>
            <a:ext cx="228757" cy="216633"/>
          </a:xfrm>
          <a:prstGeom prst="rect">
            <a:avLst/>
          </a:prstGeom>
        </p:spPr>
      </p:pic>
      <p:grpSp>
        <p:nvGrpSpPr>
          <p:cNvPr id="66" name="Grupo 65"/>
          <p:cNvGrpSpPr/>
          <p:nvPr/>
        </p:nvGrpSpPr>
        <p:grpSpPr>
          <a:xfrm>
            <a:off x="9334066" y="4122242"/>
            <a:ext cx="517711" cy="510645"/>
            <a:chOff x="6169173" y="3186011"/>
            <a:chExt cx="2085062" cy="295027"/>
          </a:xfrm>
        </p:grpSpPr>
        <p:sp>
          <p:nvSpPr>
            <p:cNvPr id="67" name="Retângulo 66"/>
            <p:cNvSpPr/>
            <p:nvPr/>
          </p:nvSpPr>
          <p:spPr>
            <a:xfrm>
              <a:off x="6169173" y="3186011"/>
              <a:ext cx="2085062" cy="295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  <a:latin typeface="Candara" panose="020E0502030303020204" pitchFamily="34" charset="0"/>
                </a:rPr>
                <a:t>8</a:t>
              </a:r>
            </a:p>
          </p:txBody>
        </p:sp>
        <p:pic>
          <p:nvPicPr>
            <p:cNvPr id="68" name="Imagem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245" y="3186011"/>
              <a:ext cx="596597" cy="282276"/>
            </a:xfrm>
            <a:prstGeom prst="rect">
              <a:avLst/>
            </a:prstGeom>
          </p:spPr>
        </p:pic>
      </p:grpSp>
      <p:sp>
        <p:nvSpPr>
          <p:cNvPr id="69" name="Oval 68"/>
          <p:cNvSpPr/>
          <p:nvPr/>
        </p:nvSpPr>
        <p:spPr>
          <a:xfrm>
            <a:off x="4929574" y="4264021"/>
            <a:ext cx="261257" cy="2166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tângulo: Cantos Arredondados 69"/>
          <p:cNvSpPr/>
          <p:nvPr/>
        </p:nvSpPr>
        <p:spPr>
          <a:xfrm>
            <a:off x="4628567" y="5426391"/>
            <a:ext cx="3400011" cy="318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Remover Produtos Selecionados</a:t>
            </a:r>
          </a:p>
        </p:txBody>
      </p:sp>
      <p:sp>
        <p:nvSpPr>
          <p:cNvPr id="71" name="Retângulo: Cantos Arredondados 70"/>
          <p:cNvSpPr/>
          <p:nvPr/>
        </p:nvSpPr>
        <p:spPr>
          <a:xfrm>
            <a:off x="4621568" y="5844896"/>
            <a:ext cx="3400011" cy="318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Adicionar Novo Produto</a:t>
            </a:r>
          </a:p>
        </p:txBody>
      </p:sp>
      <p:sp>
        <p:nvSpPr>
          <p:cNvPr id="72" name="Retângulo 71">
            <a:hlinkClick r:id="rId10" action="ppaction://hlinksldjump"/>
          </p:cNvPr>
          <p:cNvSpPr/>
          <p:nvPr/>
        </p:nvSpPr>
        <p:spPr>
          <a:xfrm>
            <a:off x="4594648" y="5381969"/>
            <a:ext cx="3433931" cy="371488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tângulo 73">
            <a:hlinkClick r:id="rId11" action="ppaction://hlinksldjump"/>
          </p:cNvPr>
          <p:cNvSpPr/>
          <p:nvPr/>
        </p:nvSpPr>
        <p:spPr>
          <a:xfrm>
            <a:off x="4594648" y="5837524"/>
            <a:ext cx="3433931" cy="371488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Retângulo 64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Retângulo 72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tângulo 76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Retângulo 78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Retângulo 79">
            <a:hlinkClick r:id="rId12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0" name="Grupo 59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62" name="Grupo 61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81" name="Retângulo 80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82" name="Grupo 81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83" name="CaixaDeTexto 82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13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84" name="Retângulo 83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63" name="CaixaDeTexto 62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14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75" name="Imagem 7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1292781" y="5739308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>
                <a:latin typeface="Candara" panose="020E0502030303020204" pitchFamily="34" charset="0"/>
              </a:rPr>
              <a:t>Gerir Stock</a:t>
            </a:r>
          </a:p>
        </p:txBody>
      </p:sp>
      <p:sp>
        <p:nvSpPr>
          <p:cNvPr id="85" name="Retângulo 84">
            <a:hlinkClick r:id="rId13" action="ppaction://hlinksldjump"/>
          </p:cNvPr>
          <p:cNvSpPr/>
          <p:nvPr/>
        </p:nvSpPr>
        <p:spPr>
          <a:xfrm>
            <a:off x="1696327" y="3316119"/>
            <a:ext cx="23181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Retângulo 85">
            <a:hlinkClick r:id="rId16" action="ppaction://hlinksldjump"/>
          </p:cNvPr>
          <p:cNvSpPr/>
          <p:nvPr/>
        </p:nvSpPr>
        <p:spPr>
          <a:xfrm>
            <a:off x="1496927" y="3910383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7" name="Retângulo 86">
            <a:hlinkClick r:id="rId17" action="ppaction://hlinksldjump"/>
          </p:cNvPr>
          <p:cNvSpPr/>
          <p:nvPr/>
        </p:nvSpPr>
        <p:spPr>
          <a:xfrm>
            <a:off x="1619619" y="5373281"/>
            <a:ext cx="2318163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>
            <a:hlinkClick r:id="rId18" action="ppaction://hlinksldjump"/>
          </p:cNvPr>
          <p:cNvSpPr/>
          <p:nvPr/>
        </p:nvSpPr>
        <p:spPr>
          <a:xfrm>
            <a:off x="1640241" y="4887546"/>
            <a:ext cx="108251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Retângulo 88">
            <a:hlinkClick r:id="rId19" action="ppaction://hlinksldjump"/>
          </p:cNvPr>
          <p:cNvSpPr/>
          <p:nvPr/>
        </p:nvSpPr>
        <p:spPr>
          <a:xfrm>
            <a:off x="2744340" y="4886489"/>
            <a:ext cx="1209525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Retângulo 89">
            <a:hlinkClick r:id="rId20" action="ppaction://hlinksldjump"/>
          </p:cNvPr>
          <p:cNvSpPr/>
          <p:nvPr/>
        </p:nvSpPr>
        <p:spPr>
          <a:xfrm>
            <a:off x="1519917" y="4402594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Retângulo 91">
            <a:hlinkClick r:id="rId20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CaixaDeTexto 92"/>
          <p:cNvSpPr txBox="1"/>
          <p:nvPr/>
        </p:nvSpPr>
        <p:spPr>
          <a:xfrm>
            <a:off x="1517588" y="4413605"/>
            <a:ext cx="253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Carrinho de Compras</a:t>
            </a:r>
          </a:p>
        </p:txBody>
      </p:sp>
    </p:spTree>
    <p:extLst>
      <p:ext uri="{BB962C8B-B14F-4D97-AF65-F5344CB8AC3E}">
        <p14:creationId xmlns:p14="http://schemas.microsoft.com/office/powerpoint/2010/main" val="220822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1036321" y="2957725"/>
            <a:ext cx="10005175" cy="328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tângulo 37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081493" y="68493"/>
            <a:ext cx="1576771" cy="1325563"/>
          </a:xfrm>
        </p:spPr>
        <p:txBody>
          <a:bodyPr>
            <a:normAutofit/>
          </a:bodyPr>
          <a:lstStyle/>
          <a:p>
            <a:r>
              <a:rPr lang="pt-PT" sz="800" dirty="0">
                <a:solidFill>
                  <a:schemeClr val="accent1"/>
                </a:solidFill>
              </a:rPr>
              <a:t>Adicionar</a:t>
            </a:r>
            <a:r>
              <a:rPr lang="pt-PT" sz="800" baseline="0" dirty="0">
                <a:solidFill>
                  <a:schemeClr val="accent1"/>
                </a:solidFill>
              </a:rPr>
              <a:t> Novo Livro</a:t>
            </a:r>
            <a:endParaRPr lang="pt-PT" sz="800" dirty="0">
              <a:solidFill>
                <a:schemeClr val="accent1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 flipH="1">
            <a:off x="4371379" y="3186334"/>
            <a:ext cx="8472" cy="294014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802348" y="3350306"/>
            <a:ext cx="185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Dados Pessoais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278114" y="3923152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Editar Dados Pessoais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1278114" y="4946480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Encomendas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278114" y="5390645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Clientes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292781" y="5739308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>
                <a:latin typeface="Candara" panose="020E0502030303020204" pitchFamily="34" charset="0"/>
              </a:rPr>
              <a:t>Gerir Stock</a:t>
            </a:r>
          </a:p>
        </p:txBody>
      </p:sp>
      <p:sp>
        <p:nvSpPr>
          <p:cNvPr id="61" name="Retângulo 60">
            <a:hlinkClick r:id="rId7" action="ppaction://hlinksldjump"/>
          </p:cNvPr>
          <p:cNvSpPr/>
          <p:nvPr/>
        </p:nvSpPr>
        <p:spPr>
          <a:xfrm>
            <a:off x="1696327" y="3316119"/>
            <a:ext cx="23181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tângulo 63">
            <a:hlinkClick r:id="rId8" action="ppaction://hlinksldjump"/>
          </p:cNvPr>
          <p:cNvSpPr/>
          <p:nvPr/>
        </p:nvSpPr>
        <p:spPr>
          <a:xfrm>
            <a:off x="1496927" y="3910383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 43">
            <a:hlinkClick r:id="rId9" action="ppaction://hlinksldjump"/>
          </p:cNvPr>
          <p:cNvSpPr/>
          <p:nvPr/>
        </p:nvSpPr>
        <p:spPr>
          <a:xfrm>
            <a:off x="1619619" y="5373281"/>
            <a:ext cx="2318163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tângulo 53">
            <a:hlinkClick r:id="rId10" action="ppaction://hlinksldjump"/>
          </p:cNvPr>
          <p:cNvSpPr/>
          <p:nvPr/>
        </p:nvSpPr>
        <p:spPr>
          <a:xfrm>
            <a:off x="1663132" y="4899173"/>
            <a:ext cx="108251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tângulo 54">
            <a:hlinkClick r:id="rId11" action="ppaction://hlinksldjump"/>
          </p:cNvPr>
          <p:cNvSpPr/>
          <p:nvPr/>
        </p:nvSpPr>
        <p:spPr>
          <a:xfrm>
            <a:off x="2744340" y="4886489"/>
            <a:ext cx="1209525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CaixaDeTexto 55"/>
          <p:cNvSpPr txBox="1"/>
          <p:nvPr/>
        </p:nvSpPr>
        <p:spPr>
          <a:xfrm>
            <a:off x="4598503" y="2974899"/>
            <a:ext cx="237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Adicionar Novo Livro</a:t>
            </a:r>
            <a:r>
              <a:rPr lang="pt-PT" sz="1600" dirty="0"/>
              <a:t>:</a:t>
            </a:r>
          </a:p>
        </p:txBody>
      </p:sp>
      <p:sp>
        <p:nvSpPr>
          <p:cNvPr id="65" name="Retângulo: Cantos Arredondados 64"/>
          <p:cNvSpPr/>
          <p:nvPr/>
        </p:nvSpPr>
        <p:spPr>
          <a:xfrm>
            <a:off x="4673560" y="5796868"/>
            <a:ext cx="157290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Adicionar</a:t>
            </a:r>
          </a:p>
        </p:txBody>
      </p:sp>
      <p:sp>
        <p:nvSpPr>
          <p:cNvPr id="73" name="Retângulo 72">
            <a:hlinkClick r:id="rId12" action="ppaction://hlinksldjump"/>
          </p:cNvPr>
          <p:cNvSpPr/>
          <p:nvPr/>
        </p:nvSpPr>
        <p:spPr>
          <a:xfrm>
            <a:off x="4658264" y="5778544"/>
            <a:ext cx="1603496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tângulo 74"/>
          <p:cNvSpPr/>
          <p:nvPr/>
        </p:nvSpPr>
        <p:spPr>
          <a:xfrm>
            <a:off x="6300895" y="4667474"/>
            <a:ext cx="3200508" cy="26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6300895" y="5001246"/>
            <a:ext cx="3200508" cy="2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4422277" y="3303456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Nº Livro: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422277" y="3610682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Título: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4483163" y="4675901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Categoria: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434561" y="4297180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Descrição: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4409375" y="3975305"/>
            <a:ext cx="165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Autor: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4439051" y="4976851"/>
            <a:ext cx="180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Preço: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6300895" y="3984041"/>
            <a:ext cx="3200508" cy="26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6300895" y="4317813"/>
            <a:ext cx="3200508" cy="2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6300895" y="3311408"/>
            <a:ext cx="3200508" cy="26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300895" y="3645180"/>
            <a:ext cx="3200508" cy="2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6300895" y="5365962"/>
            <a:ext cx="3200508" cy="28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4332772" y="5372840"/>
            <a:ext cx="2015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andara" panose="020E0502030303020204" pitchFamily="34" charset="0"/>
              </a:rPr>
              <a:t>Quantidade em Stock:</a:t>
            </a:r>
          </a:p>
        </p:txBody>
      </p:sp>
      <p:sp>
        <p:nvSpPr>
          <p:cNvPr id="94" name="Retângulo 93">
            <a:hlinkClick r:id="rId13" action="ppaction://hlinksldjump"/>
          </p:cNvPr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8" name="Grupo 57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59" name="Grupo 58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62" name="Retângulo 61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63" name="Grupo 62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66" name="CaixaDeTexto 65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7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67" name="Retângulo 66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60" name="CaixaDeTexto 59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14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68" name="Imagem 6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69" name="CaixaDeTexto 68"/>
          <p:cNvSpPr txBox="1"/>
          <p:nvPr/>
        </p:nvSpPr>
        <p:spPr>
          <a:xfrm>
            <a:off x="1314368" y="440063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Carrinho de Compras</a:t>
            </a:r>
          </a:p>
        </p:txBody>
      </p:sp>
      <p:sp>
        <p:nvSpPr>
          <p:cNvPr id="70" name="Retângulo 69">
            <a:hlinkClick r:id="rId16" action="ppaction://hlinksldjump"/>
          </p:cNvPr>
          <p:cNvSpPr/>
          <p:nvPr/>
        </p:nvSpPr>
        <p:spPr>
          <a:xfrm>
            <a:off x="1558631" y="4400639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tângulo 73">
            <a:hlinkClick r:id="rId16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41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6322" y="3"/>
            <a:ext cx="10005175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2" y="244658"/>
            <a:ext cx="1185747" cy="144362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39615" y="139892"/>
            <a:ext cx="1464235" cy="15967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175379" y="1286301"/>
            <a:ext cx="4435523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latin typeface="Candara" panose="020E0502030303020204" pitchFamily="34" charset="0"/>
              </a:rPr>
              <a:t>Pesquise Aqui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04" y="1333567"/>
            <a:ext cx="304800" cy="3048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36322" y="1981200"/>
            <a:ext cx="10005175" cy="8229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1036321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Ciência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70385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Desporto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71380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Romance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038909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Tecnologia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06437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Arte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373966" y="1981200"/>
            <a:ext cx="1667529" cy="822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  <a:latin typeface="Candara" panose="020E0502030303020204" pitchFamily="34" charset="0"/>
              </a:rPr>
              <a:t>Drama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036321" y="2957725"/>
            <a:ext cx="10005175" cy="328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/>
          <p:cNvSpPr/>
          <p:nvPr/>
        </p:nvSpPr>
        <p:spPr>
          <a:xfrm>
            <a:off x="1036321" y="2804162"/>
            <a:ext cx="100051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/>
          <p:cNvSpPr/>
          <p:nvPr/>
        </p:nvSpPr>
        <p:spPr>
          <a:xfrm>
            <a:off x="1036321" y="6355080"/>
            <a:ext cx="10005175" cy="5029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/>
          <p:cNvSpPr txBox="1"/>
          <p:nvPr/>
        </p:nvSpPr>
        <p:spPr>
          <a:xfrm>
            <a:off x="1239617" y="6421875"/>
            <a:ext cx="26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FEUP, SIEM 2016/2017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454255" y="6397229"/>
            <a:ext cx="45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ndara" panose="020E0502030303020204" pitchFamily="34" charset="0"/>
              </a:rPr>
              <a:t>Copyright 2016       Luís Melo &amp; Lídia Cerqueira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5" y="6487302"/>
            <a:ext cx="188595" cy="18918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82402" y="-25393"/>
            <a:ext cx="1600151" cy="1048449"/>
          </a:xfrm>
        </p:spPr>
        <p:txBody>
          <a:bodyPr>
            <a:normAutofit/>
          </a:bodyPr>
          <a:lstStyle/>
          <a:p>
            <a:r>
              <a:rPr lang="pt-PT" sz="900" dirty="0">
                <a:solidFill>
                  <a:schemeClr val="accent1"/>
                </a:solidFill>
              </a:rPr>
              <a:t>Carrinho</a:t>
            </a:r>
            <a:r>
              <a:rPr lang="pt-PT" sz="900" baseline="0" dirty="0">
                <a:solidFill>
                  <a:schemeClr val="accent1"/>
                </a:solidFill>
              </a:rPr>
              <a:t> de Compras</a:t>
            </a:r>
            <a:endParaRPr lang="pt-PT" sz="900" dirty="0">
              <a:solidFill>
                <a:schemeClr val="accent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817412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 47"/>
          <p:cNvSpPr/>
          <p:nvPr/>
        </p:nvSpPr>
        <p:spPr>
          <a:xfrm>
            <a:off x="4484941" y="2209801"/>
            <a:ext cx="1464235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 48"/>
          <p:cNvSpPr/>
          <p:nvPr/>
        </p:nvSpPr>
        <p:spPr>
          <a:xfrm>
            <a:off x="6128639" y="2209801"/>
            <a:ext cx="148226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tângulo 49"/>
          <p:cNvSpPr/>
          <p:nvPr/>
        </p:nvSpPr>
        <p:spPr>
          <a:xfrm>
            <a:off x="8028578" y="2209801"/>
            <a:ext cx="1209993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 50"/>
          <p:cNvSpPr/>
          <p:nvPr/>
        </p:nvSpPr>
        <p:spPr>
          <a:xfrm>
            <a:off x="9592922" y="2209801"/>
            <a:ext cx="1229617" cy="42371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/>
          <p:cNvSpPr/>
          <p:nvPr/>
        </p:nvSpPr>
        <p:spPr>
          <a:xfrm>
            <a:off x="1137968" y="2197127"/>
            <a:ext cx="146423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2" name="Grupo 51"/>
          <p:cNvGrpSpPr/>
          <p:nvPr/>
        </p:nvGrpSpPr>
        <p:grpSpPr>
          <a:xfrm>
            <a:off x="8189452" y="1009418"/>
            <a:ext cx="2618949" cy="815643"/>
            <a:chOff x="8189452" y="1009416"/>
            <a:chExt cx="2618949" cy="815643"/>
          </a:xfrm>
        </p:grpSpPr>
        <p:grpSp>
          <p:nvGrpSpPr>
            <p:cNvPr id="55" name="Grupo 54"/>
            <p:cNvGrpSpPr/>
            <p:nvPr/>
          </p:nvGrpSpPr>
          <p:grpSpPr>
            <a:xfrm>
              <a:off x="8189452" y="1009416"/>
              <a:ext cx="2618949" cy="409123"/>
              <a:chOff x="8150542" y="1016568"/>
              <a:chExt cx="2618949" cy="409123"/>
            </a:xfrm>
          </p:grpSpPr>
          <p:sp>
            <p:nvSpPr>
              <p:cNvPr id="57" name="Retângulo 56"/>
              <p:cNvSpPr/>
              <p:nvPr/>
            </p:nvSpPr>
            <p:spPr>
              <a:xfrm>
                <a:off x="9556523" y="1062937"/>
                <a:ext cx="953159" cy="31381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8150542" y="1016568"/>
                <a:ext cx="2618949" cy="409123"/>
                <a:chOff x="8150542" y="1276899"/>
                <a:chExt cx="2618949" cy="409123"/>
              </a:xfrm>
            </p:grpSpPr>
            <p:sp>
              <p:nvSpPr>
                <p:cNvPr id="60" name="CaixaDeTexto 59"/>
                <p:cNvSpPr txBox="1"/>
                <p:nvPr/>
              </p:nvSpPr>
              <p:spPr>
                <a:xfrm>
                  <a:off x="8150542" y="1285912"/>
                  <a:ext cx="26189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PT" sz="2000" dirty="0">
                      <a:latin typeface="Candara" panose="020E0502030303020204" pitchFamily="34" charset="0"/>
                    </a:rPr>
                    <a:t>Boa tarde, </a:t>
                  </a:r>
                  <a:r>
                    <a:rPr lang="pt-PT" sz="2000" dirty="0">
                      <a:latin typeface="Candara" panose="020E0502030303020204" pitchFamily="34" charset="0"/>
                      <a:hlinkClick r:id="rId6" action="ppaction://hlinksldjump"/>
                    </a:rPr>
                    <a:t>Manuel</a:t>
                  </a:r>
                  <a:r>
                    <a:rPr lang="pt-PT" sz="2000" dirty="0">
                      <a:latin typeface="Candara" panose="020E0502030303020204" pitchFamily="34" charset="0"/>
                    </a:rPr>
                    <a:t>!</a:t>
                  </a:r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9491474" y="1276899"/>
                  <a:ext cx="1161286" cy="36146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56" name="CaixaDeTexto 55"/>
            <p:cNvSpPr txBox="1"/>
            <p:nvPr/>
          </p:nvSpPr>
          <p:spPr>
            <a:xfrm>
              <a:off x="8397182" y="1424949"/>
              <a:ext cx="138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Candara" panose="020E0502030303020204" pitchFamily="34" charset="0"/>
                  <a:hlinkClick r:id="rId7" action="ppaction://hlinksldjump"/>
                </a:rPr>
                <a:t>Logout</a:t>
              </a:r>
              <a:endParaRPr lang="pt-PT" sz="2000" dirty="0">
                <a:latin typeface="Candara" panose="020E0502030303020204" pitchFamily="34" charset="0"/>
              </a:endParaRPr>
            </a:p>
          </p:txBody>
        </p:sp>
      </p:grpSp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26" y="1455897"/>
            <a:ext cx="348959" cy="333691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1802348" y="3350306"/>
            <a:ext cx="185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Dados Pessoais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1278114" y="3923152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Editar Dados Pessoais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278114" y="4946480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Encomendas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278114" y="5390645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Clientes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1292781" y="5739308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Gerir Stock</a:t>
            </a:r>
          </a:p>
        </p:txBody>
      </p:sp>
      <p:sp>
        <p:nvSpPr>
          <p:cNvPr id="73" name="Retângulo 72">
            <a:hlinkClick r:id="rId6" action="ppaction://hlinksldjump"/>
          </p:cNvPr>
          <p:cNvSpPr/>
          <p:nvPr/>
        </p:nvSpPr>
        <p:spPr>
          <a:xfrm>
            <a:off x="1696327" y="3316119"/>
            <a:ext cx="23181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tângulo 73">
            <a:hlinkClick r:id="rId9" action="ppaction://hlinksldjump"/>
          </p:cNvPr>
          <p:cNvSpPr/>
          <p:nvPr/>
        </p:nvSpPr>
        <p:spPr>
          <a:xfrm>
            <a:off x="1496927" y="3910383"/>
            <a:ext cx="251756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tângulo 75">
            <a:hlinkClick r:id="rId10" action="ppaction://hlinksldjump"/>
          </p:cNvPr>
          <p:cNvSpPr/>
          <p:nvPr/>
        </p:nvSpPr>
        <p:spPr>
          <a:xfrm>
            <a:off x="1663132" y="4899173"/>
            <a:ext cx="1082513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tângulo 76">
            <a:hlinkClick r:id="rId11" action="ppaction://hlinksldjump"/>
          </p:cNvPr>
          <p:cNvSpPr/>
          <p:nvPr/>
        </p:nvSpPr>
        <p:spPr>
          <a:xfrm>
            <a:off x="2744340" y="4886489"/>
            <a:ext cx="1209525" cy="42371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CaixaDeTexto 77"/>
          <p:cNvSpPr txBox="1"/>
          <p:nvPr/>
        </p:nvSpPr>
        <p:spPr>
          <a:xfrm>
            <a:off x="1314368" y="4400639"/>
            <a:ext cx="2859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u="sng" dirty="0">
                <a:latin typeface="Candara" panose="020E0502030303020204" pitchFamily="34" charset="0"/>
              </a:rPr>
              <a:t>Carrinho de Compras</a:t>
            </a:r>
          </a:p>
        </p:txBody>
      </p:sp>
      <p:cxnSp>
        <p:nvCxnSpPr>
          <p:cNvPr id="80" name="Conexão reta 79"/>
          <p:cNvCxnSpPr/>
          <p:nvPr/>
        </p:nvCxnSpPr>
        <p:spPr>
          <a:xfrm flipH="1">
            <a:off x="4371379" y="3186334"/>
            <a:ext cx="8472" cy="294014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hlinkClick r:id="rId12" action="ppaction://hlinksldjump"/>
          </p:cNvPr>
          <p:cNvSpPr/>
          <p:nvPr/>
        </p:nvSpPr>
        <p:spPr>
          <a:xfrm>
            <a:off x="9498927" y="1418539"/>
            <a:ext cx="513015" cy="423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etângulo 81">
            <a:hlinkClick r:id="rId13" action="ppaction://hlinksldjump"/>
          </p:cNvPr>
          <p:cNvSpPr/>
          <p:nvPr/>
        </p:nvSpPr>
        <p:spPr>
          <a:xfrm>
            <a:off x="1643769" y="5420945"/>
            <a:ext cx="2318163" cy="347861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Retângulo 82">
            <a:hlinkClick r:id="rId14" action="ppaction://hlinksldjump"/>
          </p:cNvPr>
          <p:cNvSpPr/>
          <p:nvPr/>
        </p:nvSpPr>
        <p:spPr>
          <a:xfrm>
            <a:off x="1636004" y="5794440"/>
            <a:ext cx="2318163" cy="347861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84" name="Tabe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52854"/>
              </p:ext>
            </p:extLst>
          </p:nvPr>
        </p:nvGraphicFramePr>
        <p:xfrm>
          <a:off x="4566152" y="3267502"/>
          <a:ext cx="5982440" cy="204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488">
                  <a:extLst>
                    <a:ext uri="{9D8B030D-6E8A-4147-A177-3AD203B41FA5}">
                      <a16:colId xmlns:a16="http://schemas.microsoft.com/office/drawing/2014/main" val="345155042"/>
                    </a:ext>
                  </a:extLst>
                </a:gridCol>
                <a:gridCol w="1196488">
                  <a:extLst>
                    <a:ext uri="{9D8B030D-6E8A-4147-A177-3AD203B41FA5}">
                      <a16:colId xmlns:a16="http://schemas.microsoft.com/office/drawing/2014/main" val="37172288"/>
                    </a:ext>
                  </a:extLst>
                </a:gridCol>
                <a:gridCol w="1196488">
                  <a:extLst>
                    <a:ext uri="{9D8B030D-6E8A-4147-A177-3AD203B41FA5}">
                      <a16:colId xmlns:a16="http://schemas.microsoft.com/office/drawing/2014/main" val="804362927"/>
                    </a:ext>
                  </a:extLst>
                </a:gridCol>
                <a:gridCol w="1196488">
                  <a:extLst>
                    <a:ext uri="{9D8B030D-6E8A-4147-A177-3AD203B41FA5}">
                      <a16:colId xmlns:a16="http://schemas.microsoft.com/office/drawing/2014/main" val="3595217720"/>
                    </a:ext>
                  </a:extLst>
                </a:gridCol>
                <a:gridCol w="1196488">
                  <a:extLst>
                    <a:ext uri="{9D8B030D-6E8A-4147-A177-3AD203B41FA5}">
                      <a16:colId xmlns:a16="http://schemas.microsoft.com/office/drawing/2014/main" val="3122489126"/>
                    </a:ext>
                  </a:extLst>
                </a:gridCol>
              </a:tblGrid>
              <a:tr h="680901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Nº livro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Título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Autor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Preço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Quantidade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800501"/>
                  </a:ext>
                </a:extLst>
              </a:tr>
              <a:tr h="680901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L01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 Origem das Espécies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Charles Darwin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14,99€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53481"/>
                  </a:ext>
                </a:extLst>
              </a:tr>
              <a:tr h="680901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E1602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 Viagem do Elefante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José Saramago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13,55€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52325"/>
                  </a:ext>
                </a:extLst>
              </a:tr>
            </a:tbl>
          </a:graphicData>
        </a:graphic>
      </p:graphicFrame>
      <p:grpSp>
        <p:nvGrpSpPr>
          <p:cNvPr id="85" name="Grupo 84"/>
          <p:cNvGrpSpPr/>
          <p:nvPr/>
        </p:nvGrpSpPr>
        <p:grpSpPr>
          <a:xfrm>
            <a:off x="9661398" y="4086095"/>
            <a:ext cx="517711" cy="405515"/>
            <a:chOff x="6169173" y="3186011"/>
            <a:chExt cx="2085062" cy="295027"/>
          </a:xfrm>
        </p:grpSpPr>
        <p:sp>
          <p:nvSpPr>
            <p:cNvPr id="86" name="Retângulo 85"/>
            <p:cNvSpPr/>
            <p:nvPr/>
          </p:nvSpPr>
          <p:spPr>
            <a:xfrm>
              <a:off x="6169173" y="3186011"/>
              <a:ext cx="2085062" cy="295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  <a:latin typeface="Candara" panose="020E0502030303020204" pitchFamily="34" charset="0"/>
                </a:rPr>
                <a:t>1</a:t>
              </a:r>
            </a:p>
          </p:txBody>
        </p:sp>
        <p:pic>
          <p:nvPicPr>
            <p:cNvPr id="87" name="Imagem 8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245" y="3186011"/>
              <a:ext cx="596597" cy="282276"/>
            </a:xfrm>
            <a:prstGeom prst="rect">
              <a:avLst/>
            </a:prstGeom>
          </p:spPr>
        </p:pic>
      </p:grpSp>
      <p:grpSp>
        <p:nvGrpSpPr>
          <p:cNvPr id="88" name="Grupo 87"/>
          <p:cNvGrpSpPr/>
          <p:nvPr/>
        </p:nvGrpSpPr>
        <p:grpSpPr>
          <a:xfrm>
            <a:off x="9661398" y="4741022"/>
            <a:ext cx="517711" cy="405515"/>
            <a:chOff x="6169173" y="3186011"/>
            <a:chExt cx="2085062" cy="295027"/>
          </a:xfrm>
        </p:grpSpPr>
        <p:sp>
          <p:nvSpPr>
            <p:cNvPr id="89" name="Retângulo 88"/>
            <p:cNvSpPr/>
            <p:nvPr/>
          </p:nvSpPr>
          <p:spPr>
            <a:xfrm>
              <a:off x="6169173" y="3186011"/>
              <a:ext cx="2085062" cy="295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  <a:latin typeface="Candara" panose="020E0502030303020204" pitchFamily="34" charset="0"/>
                </a:rPr>
                <a:t>1</a:t>
              </a:r>
            </a:p>
          </p:txBody>
        </p:sp>
        <p:pic>
          <p:nvPicPr>
            <p:cNvPr id="90" name="Imagem 8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245" y="3186011"/>
              <a:ext cx="596597" cy="282276"/>
            </a:xfrm>
            <a:prstGeom prst="rect">
              <a:avLst/>
            </a:prstGeom>
          </p:spPr>
        </p:pic>
      </p:grpSp>
      <p:sp>
        <p:nvSpPr>
          <p:cNvPr id="91" name="Retângulo: Cantos Arredondados 90"/>
          <p:cNvSpPr/>
          <p:nvPr/>
        </p:nvSpPr>
        <p:spPr>
          <a:xfrm>
            <a:off x="4717764" y="5590700"/>
            <a:ext cx="1572904" cy="35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109681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2"/>
            <a:ext cx="12192000" cy="405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/>
              <a:t>Arquitetura de Software</a:t>
            </a:r>
            <a:endParaRPr lang="en-US" b="1" u="sng" dirty="0">
              <a:solidFill>
                <a:srgbClr val="000000"/>
              </a:solidFill>
              <a:latin typeface="Roboto Light"/>
              <a:cs typeface="Roboto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85626" y="1690064"/>
            <a:ext cx="54291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/>
              <a:t>	Foi decidido usar uma arquitetura baseada em 3 camadas, normalmente designada por “</a:t>
            </a:r>
            <a:r>
              <a:rPr lang="pt-PT" sz="2000" b="1" dirty="0" err="1"/>
              <a:t>Three-tier</a:t>
            </a:r>
            <a:r>
              <a:rPr lang="pt-PT" sz="2000" b="1" dirty="0"/>
              <a:t> </a:t>
            </a:r>
            <a:r>
              <a:rPr lang="pt-PT" sz="2000" b="1" dirty="0" err="1"/>
              <a:t>architecture</a:t>
            </a:r>
            <a:r>
              <a:rPr lang="pt-PT" sz="2000" dirty="0"/>
              <a:t>” e cuja representação gráfica está ao lado.</a:t>
            </a:r>
          </a:p>
          <a:p>
            <a:pPr algn="just"/>
            <a:endParaRPr lang="pt-PT" sz="2000" dirty="0"/>
          </a:p>
          <a:p>
            <a:pPr algn="just"/>
            <a:r>
              <a:rPr lang="pt-PT" sz="2000" dirty="0"/>
              <a:t>	O objectivo de utilizar esta arquitetura é dividir o nosso software em 3 camadas distintas: </a:t>
            </a:r>
            <a:r>
              <a:rPr lang="pt-PT" sz="2000" i="1" dirty="0" err="1"/>
              <a:t>Presentation</a:t>
            </a:r>
            <a:r>
              <a:rPr lang="pt-PT" sz="2000" dirty="0"/>
              <a:t> </a:t>
            </a:r>
            <a:r>
              <a:rPr lang="pt-PT" sz="2000" i="1" dirty="0" err="1"/>
              <a:t>Layer</a:t>
            </a:r>
            <a:r>
              <a:rPr lang="pt-PT" sz="2000" dirty="0"/>
              <a:t>, </a:t>
            </a:r>
            <a:r>
              <a:rPr lang="pt-PT" sz="2000" i="1" dirty="0"/>
              <a:t>Business</a:t>
            </a:r>
            <a:r>
              <a:rPr lang="pt-PT" sz="2000" dirty="0"/>
              <a:t> </a:t>
            </a:r>
            <a:r>
              <a:rPr lang="pt-PT" sz="2000" i="1" dirty="0" err="1"/>
              <a:t>Layer</a:t>
            </a:r>
            <a:r>
              <a:rPr lang="pt-PT" sz="2000" dirty="0"/>
              <a:t> e </a:t>
            </a:r>
            <a:r>
              <a:rPr lang="pt-PT" sz="2000" i="1" dirty="0"/>
              <a:t>Data</a:t>
            </a:r>
            <a:r>
              <a:rPr lang="pt-PT" sz="2000" dirty="0"/>
              <a:t> </a:t>
            </a:r>
            <a:r>
              <a:rPr lang="pt-PT" sz="2000" i="1" dirty="0" err="1"/>
              <a:t>Layer</a:t>
            </a:r>
            <a:r>
              <a:rPr lang="pt-PT" sz="2000" dirty="0"/>
              <a:t>. </a:t>
            </a:r>
          </a:p>
          <a:p>
            <a:pPr algn="just"/>
            <a:r>
              <a:rPr lang="pt-PT" sz="2000" dirty="0"/>
              <a:t>	</a:t>
            </a:r>
          </a:p>
          <a:p>
            <a:pPr algn="just"/>
            <a:r>
              <a:rPr lang="pt-PT" sz="2000" dirty="0"/>
              <a:t>	Resumidamente, a primeira camada tratará a apresentação da informação ao cliente, a segunda tratará da lógica do negócio e a terceira ficará responsável pelas chamadas à Base de Dados.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05" y="1822584"/>
            <a:ext cx="5457825" cy="413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35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2"/>
            <a:ext cx="12192000" cy="405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/>
              <a:t>Arquitetura de Software</a:t>
            </a:r>
            <a:endParaRPr lang="en-US" b="1" u="sng" dirty="0">
              <a:solidFill>
                <a:srgbClr val="000000"/>
              </a:solidFill>
              <a:latin typeface="Roboto Light"/>
              <a:cs typeface="Roboto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0217" y="955126"/>
            <a:ext cx="536293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	Seguidamente, é apresentada uma estrutura provisória dos ficheiros com código de cores correspondentes à imagem acima.</a:t>
            </a:r>
          </a:p>
          <a:p>
            <a:endParaRPr lang="pt-PT" sz="2000" dirty="0"/>
          </a:p>
          <a:p>
            <a:r>
              <a:rPr lang="pt-PT" sz="2000" dirty="0"/>
              <a:t>	A camada de Apresentação, a azul, engloba as imagens, as folhas de estilo e as páginas, em HTML, ou seja, tudo aquilo que o Utilizador vê.</a:t>
            </a:r>
          </a:p>
          <a:p>
            <a:endParaRPr lang="pt-PT" sz="2000" dirty="0"/>
          </a:p>
          <a:p>
            <a:r>
              <a:rPr lang="pt-PT" sz="2000" dirty="0"/>
              <a:t>	Já a camada de Lógica do Negócio, é um conjunto de todos os ficheiros que não possuam, explicitamente, código HTML e SQL, e trata da manipulação dos dados e decisões.</a:t>
            </a:r>
          </a:p>
          <a:p>
            <a:endParaRPr lang="pt-PT" sz="2000" dirty="0"/>
          </a:p>
          <a:p>
            <a:r>
              <a:rPr lang="pt-PT" sz="2000" dirty="0"/>
              <a:t>	Por último, a camada de acesso aos dados, é o conjunto único de ficheiros com funções de </a:t>
            </a:r>
            <a:r>
              <a:rPr lang="pt-PT" sz="2000" dirty="0" err="1"/>
              <a:t>query</a:t>
            </a:r>
            <a:r>
              <a:rPr lang="pt-PT" sz="2000" dirty="0"/>
              <a:t> à base de dados.</a:t>
            </a:r>
          </a:p>
          <a:p>
            <a:br>
              <a:rPr lang="pt-PT" dirty="0"/>
            </a:b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54" y="405917"/>
            <a:ext cx="4537437" cy="641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515238" y="5592589"/>
            <a:ext cx="1357212" cy="351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Presentation</a:t>
            </a:r>
            <a:r>
              <a:rPr lang="pt-PT" sz="1200" dirty="0"/>
              <a:t> </a:t>
            </a:r>
            <a:r>
              <a:rPr lang="pt-PT" sz="1200" dirty="0" err="1"/>
              <a:t>Layer</a:t>
            </a:r>
            <a:endParaRPr lang="pt-PT" sz="1200" dirty="0"/>
          </a:p>
        </p:txBody>
      </p:sp>
      <p:sp>
        <p:nvSpPr>
          <p:cNvPr id="12" name="Retângulo 11"/>
          <p:cNvSpPr/>
          <p:nvPr/>
        </p:nvSpPr>
        <p:spPr>
          <a:xfrm>
            <a:off x="10515235" y="5943601"/>
            <a:ext cx="1357215" cy="3969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Business </a:t>
            </a:r>
            <a:r>
              <a:rPr lang="pt-PT" sz="1200" dirty="0" err="1"/>
              <a:t>Layer</a:t>
            </a:r>
            <a:endParaRPr lang="pt-PT" sz="1200" dirty="0"/>
          </a:p>
        </p:txBody>
      </p:sp>
      <p:sp>
        <p:nvSpPr>
          <p:cNvPr id="14" name="Retângulo 13"/>
          <p:cNvSpPr/>
          <p:nvPr/>
        </p:nvSpPr>
        <p:spPr>
          <a:xfrm>
            <a:off x="10515235" y="6340579"/>
            <a:ext cx="1357215" cy="351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Data </a:t>
            </a:r>
            <a:r>
              <a:rPr lang="pt-PT" sz="1200" dirty="0" err="1"/>
              <a:t>Layer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93292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2"/>
            <a:ext cx="12192000" cy="405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/>
              <a:t>Base de Dados</a:t>
            </a:r>
            <a:endParaRPr lang="en-US" b="1" u="sng" dirty="0">
              <a:solidFill>
                <a:srgbClr val="000000"/>
              </a:solidFill>
              <a:latin typeface="Roboto Light"/>
              <a:cs typeface="Roboto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689668"/>
            <a:ext cx="10593082" cy="58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6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2"/>
            <a:ext cx="12192000" cy="405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/>
              <a:t>Use Cases</a:t>
            </a:r>
            <a:endParaRPr lang="en-US" b="1" u="sng" dirty="0">
              <a:solidFill>
                <a:srgbClr val="000000"/>
              </a:solidFill>
              <a:latin typeface="Roboto Light"/>
              <a:cs typeface="Roboto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16193" y="751344"/>
            <a:ext cx="113562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	Nesta nossa aplicação, definiu-se a existência (para já), de apenas 3 entidades: Visitante, Utilizador e Administrador. Considera-se que o Utilizador tem os mesmos “poderes” que um Visitante e mais alguns tal como o Administrador tem os mesmos “poderes” do que o Visitante e do que o Utilizador e mais alguns. 	Seguem-se os Use Cases iniciais da nossa aplicação: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Visitante, posso fazer login ou registar-me na plataforma.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Visitante, posso visualizar todos os itens da loja.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Visitante, posso filtrar os itens bem como ordena-los.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Visitante, posso pesquisar livros por título e/ou autor.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Visitante, posso contactar os proprietários da página.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Utilizador, tenho uma página com os meus dados pessoais.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Utilizador, posso editar os meus dados pessoais.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Utilizador, posso adicionar itens ao meu carrinho de compras.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Utilizador, posso eliminar itens do meu carrinho de compras.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Utilizador, posso fazer checkout.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Administrador, posso adicionar novos itens bem como gerir stock.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Administrador, posso consultar os vários clientes bem como eliminar contas.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PT" sz="2000" dirty="0"/>
              <a:t>Como Administrador, posso gerir estado das encomendas.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72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2"/>
            <a:ext cx="12192000" cy="405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/>
              <a:t>Melhorias Futuras</a:t>
            </a:r>
            <a:endParaRPr lang="en-US" b="1" u="sng" dirty="0">
              <a:solidFill>
                <a:srgbClr val="000000"/>
              </a:solidFill>
              <a:latin typeface="Roboto Light"/>
              <a:cs typeface="Roboto Ligh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8" name="Retângulo 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 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36771" y="643622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	Para a elaboração deste projeto, foi projetado e desenhado um sistema base funcional que atende a todos os critérios definidos pelo Docente. No entanto, foi também pensadas algumas melhorias que possam surgir num futuro próximo de modo a obter um produto mais complexo, melhorias estas que apenas seriam implementadas depois de ter um sistema totalmente funcional.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Existência de uma </a:t>
            </a:r>
            <a:r>
              <a:rPr lang="pt-PT" sz="2000" i="1" dirty="0" err="1"/>
              <a:t>wish</a:t>
            </a:r>
            <a:r>
              <a:rPr lang="pt-PT" sz="2000" dirty="0"/>
              <a:t> </a:t>
            </a:r>
            <a:r>
              <a:rPr lang="pt-PT" sz="2000" i="1" dirty="0" err="1"/>
              <a:t>list</a:t>
            </a:r>
            <a:r>
              <a:rPr lang="pt-PT" sz="2000" dirty="0"/>
              <a:t> para os Utilizadores.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Existência de uma página com os livros mais vendidos de cada categoria.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Possibilidade de o utilizador “carregar” a sua conta com dinheiro (fictício).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Possibilidade de autenticação usando Google </a:t>
            </a:r>
            <a:r>
              <a:rPr lang="pt-PT" sz="2000" dirty="0" err="1"/>
              <a:t>Account</a:t>
            </a:r>
            <a:r>
              <a:rPr lang="pt-P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Acrescento de dados para o utilizador como foto,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Acrescento de dados para os livros como editora, número de páginas,...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Possibilidade de troca de mensagens entre </a:t>
            </a:r>
            <a:r>
              <a:rPr lang="pt-PT" sz="2000" dirty="0" err="1"/>
              <a:t>Admin</a:t>
            </a:r>
            <a:r>
              <a:rPr lang="pt-PT" sz="2000" dirty="0"/>
              <a:t> e Utilizador.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Possibilidade de sugestões direcionadas a cada utilizador.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Possibilidade de Vouchers oferecidos pelo </a:t>
            </a:r>
            <a:r>
              <a:rPr lang="pt-PT" sz="2000" dirty="0" err="1"/>
              <a:t>Admin</a:t>
            </a:r>
            <a:r>
              <a:rPr lang="pt-PT" sz="2000" dirty="0"/>
              <a:t> a </a:t>
            </a:r>
            <a:r>
              <a:rPr lang="pt-PT" sz="2000" dirty="0" err="1"/>
              <a:t>users</a:t>
            </a:r>
            <a:r>
              <a:rPr lang="pt-P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Definir quantidade de produtos por página.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Definir modo de apresentação dos produtos: lista/grelha.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Criar páginas de autores com os seus livros e uma breve descrição dos mesmo.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Criar sistema de avaliação de livros e/ou autores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Criar sistema de comentários/</a:t>
            </a:r>
            <a:r>
              <a:rPr lang="pt-PT" sz="2000" dirty="0" err="1"/>
              <a:t>reviews</a:t>
            </a:r>
            <a:r>
              <a:rPr lang="pt-PT" sz="2000" dirty="0"/>
              <a:t> aos livros/autores.</a:t>
            </a:r>
          </a:p>
        </p:txBody>
      </p:sp>
    </p:spTree>
    <p:extLst>
      <p:ext uri="{BB962C8B-B14F-4D97-AF65-F5344CB8AC3E}">
        <p14:creationId xmlns:p14="http://schemas.microsoft.com/office/powerpoint/2010/main" val="102912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39709" y="265136"/>
            <a:ext cx="11492511" cy="63734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Por favor visualize o </a:t>
            </a:r>
            <a:r>
              <a:rPr lang="pt-PT" dirty="0" err="1"/>
              <a:t>MockUp</a:t>
            </a:r>
            <a:r>
              <a:rPr lang="pt-PT" dirty="0"/>
              <a:t> em modo de apresentação.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Legenda: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                  representam links visíveis para utilizadores do tipo cliente e administrador;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                  representam links visíveis para utilizadores do tipo administrador;</a:t>
            </a:r>
          </a:p>
          <a:p>
            <a:pPr marL="0" indent="0">
              <a:buNone/>
            </a:pPr>
            <a:r>
              <a:rPr lang="pt-PT" dirty="0"/>
              <a:t>                     </a:t>
            </a:r>
          </a:p>
          <a:p>
            <a:pPr marL="0" indent="0">
              <a:buNone/>
            </a:pPr>
            <a:r>
              <a:rPr lang="pt-PT" dirty="0"/>
              <a:t>                         representam futuros links na aplicação, mas </a:t>
            </a:r>
            <a:r>
              <a:rPr lang="pt-PT" u="sng" dirty="0"/>
              <a:t>inativos</a:t>
            </a:r>
            <a:r>
              <a:rPr lang="pt-PT" dirty="0"/>
              <a:t> no   </a:t>
            </a:r>
            <a:r>
              <a:rPr lang="pt-PT" dirty="0" err="1"/>
              <a:t>MockUp</a:t>
            </a:r>
            <a:r>
              <a:rPr lang="pt-PT" dirty="0"/>
              <a:t>, devido à semelhança entre as páginas;</a:t>
            </a:r>
          </a:p>
          <a:p>
            <a:pPr marL="0" indent="0">
              <a:buNone/>
            </a:pPr>
            <a:r>
              <a:rPr lang="pt-PT" dirty="0"/>
              <a:t>             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516089" y="2336800"/>
            <a:ext cx="1464235" cy="34795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/>
          <p:cNvSpPr/>
          <p:nvPr/>
        </p:nvSpPr>
        <p:spPr>
          <a:xfrm>
            <a:off x="516089" y="3755268"/>
            <a:ext cx="1387163" cy="328609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516089" y="4756415"/>
            <a:ext cx="1387163" cy="31608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15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6553200" y="398860"/>
            <a:ext cx="2834640" cy="3413760"/>
            <a:chOff x="6659880" y="1173480"/>
            <a:chExt cx="2834640" cy="3413760"/>
          </a:xfrm>
        </p:grpSpPr>
        <p:sp>
          <p:nvSpPr>
            <p:cNvPr id="5" name="Retângulo 4"/>
            <p:cNvSpPr/>
            <p:nvPr/>
          </p:nvSpPr>
          <p:spPr>
            <a:xfrm>
              <a:off x="6659880" y="1173480"/>
              <a:ext cx="2834640" cy="3413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Oval 5"/>
            <p:cNvSpPr/>
            <p:nvPr/>
          </p:nvSpPr>
          <p:spPr>
            <a:xfrm>
              <a:off x="7284720" y="1417320"/>
              <a:ext cx="1584960" cy="16230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697980" y="3383280"/>
              <a:ext cx="27965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solidFill>
                    <a:schemeClr val="bg2">
                      <a:lumMod val="50000"/>
                    </a:schemeClr>
                  </a:solidFill>
                  <a:latin typeface="Candara" panose="020E0502030303020204" pitchFamily="34" charset="0"/>
                </a:rPr>
                <a:t>Lídia Cerqueira</a:t>
              </a:r>
            </a:p>
            <a:p>
              <a:pPr algn="ctr"/>
              <a:r>
                <a:rPr lang="pt-PT" dirty="0">
                  <a:solidFill>
                    <a:schemeClr val="bg2">
                      <a:lumMod val="50000"/>
                    </a:schemeClr>
                  </a:solidFill>
                  <a:latin typeface="Candara" panose="020E0502030303020204" pitchFamily="34" charset="0"/>
                </a:rPr>
                <a:t>Nº: 201209224</a:t>
              </a:r>
            </a:p>
            <a:p>
              <a:pPr algn="ctr"/>
              <a:r>
                <a:rPr lang="pt-PT" dirty="0">
                  <a:solidFill>
                    <a:schemeClr val="bg2">
                      <a:lumMod val="50000"/>
                    </a:schemeClr>
                  </a:solidFill>
                  <a:latin typeface="Candara" panose="020E0502030303020204" pitchFamily="34" charset="0"/>
                </a:rPr>
                <a:t>Email: ee12023@fe.up.pt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093720" y="398860"/>
            <a:ext cx="2834640" cy="3413760"/>
            <a:chOff x="6659880" y="1173480"/>
            <a:chExt cx="2834640" cy="3413760"/>
          </a:xfrm>
        </p:grpSpPr>
        <p:sp>
          <p:nvSpPr>
            <p:cNvPr id="11" name="Retângulo 10"/>
            <p:cNvSpPr/>
            <p:nvPr/>
          </p:nvSpPr>
          <p:spPr>
            <a:xfrm>
              <a:off x="6659880" y="1173480"/>
              <a:ext cx="2834640" cy="3413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/>
            <p:cNvSpPr/>
            <p:nvPr/>
          </p:nvSpPr>
          <p:spPr>
            <a:xfrm>
              <a:off x="7284720" y="1417320"/>
              <a:ext cx="1584960" cy="16230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697980" y="3383280"/>
              <a:ext cx="27965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>
                  <a:solidFill>
                    <a:schemeClr val="bg2">
                      <a:lumMod val="50000"/>
                    </a:schemeClr>
                  </a:solidFill>
                  <a:latin typeface="Candara" panose="020E0502030303020204" pitchFamily="34" charset="0"/>
                </a:rPr>
                <a:t>Luís Melo</a:t>
              </a:r>
            </a:p>
            <a:p>
              <a:pPr algn="ctr"/>
              <a:r>
                <a:rPr lang="pt-PT" dirty="0">
                  <a:solidFill>
                    <a:schemeClr val="bg2">
                      <a:lumMod val="50000"/>
                    </a:schemeClr>
                  </a:solidFill>
                  <a:latin typeface="Candara" panose="020E0502030303020204" pitchFamily="34" charset="0"/>
                </a:rPr>
                <a:t>Nº: 201209224</a:t>
              </a:r>
            </a:p>
            <a:p>
              <a:pPr algn="ctr"/>
              <a:r>
                <a:rPr lang="pt-PT" dirty="0">
                  <a:solidFill>
                    <a:schemeClr val="bg2">
                      <a:lumMod val="50000"/>
                    </a:schemeClr>
                  </a:solidFill>
                  <a:latin typeface="Candara" panose="020E0502030303020204" pitchFamily="34" charset="0"/>
                </a:rPr>
                <a:t>Email: ee12054@fe.up.pt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3947160" y="4201240"/>
            <a:ext cx="1207771" cy="1234440"/>
          </a:xfrm>
          <a:prstGeom prst="ellipse">
            <a:avLst/>
          </a:prstGeom>
          <a:noFill/>
          <a:ln w="412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bg1">
                    <a:lumMod val="75000"/>
                  </a:schemeClr>
                </a:solidFill>
              </a:rPr>
              <a:t>PPT</a:t>
            </a:r>
          </a:p>
        </p:txBody>
      </p:sp>
      <p:sp>
        <p:nvSpPr>
          <p:cNvPr id="15" name="Oval 14"/>
          <p:cNvSpPr/>
          <p:nvPr/>
        </p:nvSpPr>
        <p:spPr>
          <a:xfrm>
            <a:off x="5666421" y="4201240"/>
            <a:ext cx="1207771" cy="1234440"/>
          </a:xfrm>
          <a:prstGeom prst="ellipse">
            <a:avLst/>
          </a:prstGeom>
          <a:noFill/>
          <a:ln w="412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bg1">
                    <a:lumMod val="75000"/>
                  </a:schemeClr>
                </a:solidFill>
              </a:rPr>
              <a:t>CSS</a:t>
            </a:r>
          </a:p>
        </p:txBody>
      </p:sp>
      <p:sp>
        <p:nvSpPr>
          <p:cNvPr id="16" name="Oval 15"/>
          <p:cNvSpPr/>
          <p:nvPr/>
        </p:nvSpPr>
        <p:spPr>
          <a:xfrm>
            <a:off x="7366635" y="4201240"/>
            <a:ext cx="1207771" cy="1234440"/>
          </a:xfrm>
          <a:prstGeom prst="ellipse">
            <a:avLst/>
          </a:prstGeom>
          <a:noFill/>
          <a:ln w="412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bg1">
                    <a:lumMod val="75000"/>
                  </a:schemeClr>
                </a:solidFill>
              </a:rPr>
              <a:t>ZIP</a:t>
            </a:r>
          </a:p>
        </p:txBody>
      </p:sp>
      <p:sp>
        <p:nvSpPr>
          <p:cNvPr id="18" name="Retângulo arredondado 17">
            <a:hlinkClick r:id="rId3" action="ppaction://hlinksldjump"/>
          </p:cNvPr>
          <p:cNvSpPr/>
          <p:nvPr/>
        </p:nvSpPr>
        <p:spPr>
          <a:xfrm>
            <a:off x="5043487" y="5741790"/>
            <a:ext cx="2453640" cy="8534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Candara" panose="020E0502030303020204" pitchFamily="34" charset="0"/>
              </a:rPr>
              <a:t>Entrar no Website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154931" y="5943600"/>
            <a:ext cx="2211705" cy="4572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" cy="2387600"/>
          </a:xfrm>
        </p:spPr>
        <p:txBody>
          <a:bodyPr>
            <a:normAutofit/>
          </a:bodyPr>
          <a:lstStyle/>
          <a:p>
            <a:r>
              <a:rPr lang="pt-PT" dirty="0"/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3448816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1177</Words>
  <Application>Microsoft Office PowerPoint</Application>
  <PresentationFormat>Ecrã Panorâmico</PresentationFormat>
  <Paragraphs>531</Paragraphs>
  <Slides>23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Candara</vt:lpstr>
      <vt:lpstr>Roboto Light</vt:lpstr>
      <vt:lpstr>Tema do Office</vt:lpstr>
      <vt:lpstr>E-Store – Trabalho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Inicio</vt:lpstr>
      <vt:lpstr>Home sem Log In</vt:lpstr>
      <vt:lpstr>Novo Registo</vt:lpstr>
      <vt:lpstr>Ciência</vt:lpstr>
      <vt:lpstr>Ciência sem Log IN</vt:lpstr>
      <vt:lpstr>Home com Log In</vt:lpstr>
      <vt:lpstr>Ver Dados Pessoais</vt:lpstr>
      <vt:lpstr>Alterar Dados Pessoais</vt:lpstr>
      <vt:lpstr>Clientes</vt:lpstr>
      <vt:lpstr>Encomendas Cliente</vt:lpstr>
      <vt:lpstr>Encomendas Administrador</vt:lpstr>
      <vt:lpstr>Gerir Stock</vt:lpstr>
      <vt:lpstr>Removido Livro</vt:lpstr>
      <vt:lpstr>Adicionar Novo Livro</vt:lpstr>
      <vt:lpstr>Carrinho de Compras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Asus</dc:creator>
  <cp:lastModifiedBy>Luís Melo</cp:lastModifiedBy>
  <cp:revision>59</cp:revision>
  <dcterms:created xsi:type="dcterms:W3CDTF">2016-10-21T20:31:49Z</dcterms:created>
  <dcterms:modified xsi:type="dcterms:W3CDTF">2016-11-08T08:43:12Z</dcterms:modified>
</cp:coreProperties>
</file>