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9" r:id="rId4"/>
    <p:sldId id="256" r:id="rId5"/>
    <p:sldId id="258" r:id="rId6"/>
    <p:sldId id="260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e12103" initials="e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4444"/>
    <a:srgbClr val="EEEEEE"/>
    <a:srgbClr val="222222"/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85" autoAdjust="0"/>
    <p:restoredTop sz="94660"/>
  </p:normalViewPr>
  <p:slideViewPr>
    <p:cSldViewPr snapToGrid="0">
      <p:cViewPr varScale="1">
        <p:scale>
          <a:sx n="78" d="100"/>
          <a:sy n="78" d="100"/>
        </p:scale>
        <p:origin x="-10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7AF1-FE68-4E72-B916-310E3F194DA6}" type="datetimeFigureOut">
              <a:rPr lang="pt-PT" smtClean="0"/>
              <a:t>26/09/2016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77AA-69B4-4725-AE42-702A5AFC5F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0390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7AF1-FE68-4E72-B916-310E3F194DA6}" type="datetimeFigureOut">
              <a:rPr lang="pt-PT" smtClean="0"/>
              <a:t>26/09/2016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77AA-69B4-4725-AE42-702A5AFC5F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55325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7AF1-FE68-4E72-B916-310E3F194DA6}" type="datetimeFigureOut">
              <a:rPr lang="pt-PT" smtClean="0"/>
              <a:t>26/09/2016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77AA-69B4-4725-AE42-702A5AFC5F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3509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7AF1-FE68-4E72-B916-310E3F194DA6}" type="datetimeFigureOut">
              <a:rPr lang="pt-PT" smtClean="0"/>
              <a:t>26/09/2016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77AA-69B4-4725-AE42-702A5AFC5F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9219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7AF1-FE68-4E72-B916-310E3F194DA6}" type="datetimeFigureOut">
              <a:rPr lang="pt-PT" smtClean="0"/>
              <a:t>26/09/2016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77AA-69B4-4725-AE42-702A5AFC5F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570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7AF1-FE68-4E72-B916-310E3F194DA6}" type="datetimeFigureOut">
              <a:rPr lang="pt-PT" smtClean="0"/>
              <a:t>26/09/2016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77AA-69B4-4725-AE42-702A5AFC5F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8158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7AF1-FE68-4E72-B916-310E3F194DA6}" type="datetimeFigureOut">
              <a:rPr lang="pt-PT" smtClean="0"/>
              <a:t>26/09/2016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77AA-69B4-4725-AE42-702A5AFC5F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8017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7AF1-FE68-4E72-B916-310E3F194DA6}" type="datetimeFigureOut">
              <a:rPr lang="pt-PT" smtClean="0"/>
              <a:t>26/09/2016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77AA-69B4-4725-AE42-702A5AFC5F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3231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7AF1-FE68-4E72-B916-310E3F194DA6}" type="datetimeFigureOut">
              <a:rPr lang="pt-PT" smtClean="0"/>
              <a:t>26/09/2016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77AA-69B4-4725-AE42-702A5AFC5F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69698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7AF1-FE68-4E72-B916-310E3F194DA6}" type="datetimeFigureOut">
              <a:rPr lang="pt-PT" smtClean="0"/>
              <a:t>26/09/2016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77AA-69B4-4725-AE42-702A5AFC5F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786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7AF1-FE68-4E72-B916-310E3F194DA6}" type="datetimeFigureOut">
              <a:rPr lang="pt-PT" smtClean="0"/>
              <a:t>26/09/2016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77AA-69B4-4725-AE42-702A5AFC5F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3820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77AF1-FE68-4E72-B916-310E3F194DA6}" type="datetimeFigureOut">
              <a:rPr lang="pt-PT" smtClean="0"/>
              <a:t>26/09/2016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177AA-69B4-4725-AE42-702A5AFC5F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6784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Ubuntu" TargetMode="External"/><Relationship Id="rId2" Type="http://schemas.openxmlformats.org/officeDocument/2006/relationships/hyperlink" Target="https://fonts.google.com/specimen/Dancing+Scrip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onts.google.com/specimen/Vollkor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ee12103@fe.up.p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2.png"/><Relationship Id="rId7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5.xml"/><Relationship Id="rId4" Type="http://schemas.openxmlformats.org/officeDocument/2006/relationships/hyperlink" Target="http://www.fe.up.pt/" TargetMode="External"/><Relationship Id="rId9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" Target="slide3.xml"/><Relationship Id="rId7" Type="http://schemas.openxmlformats.org/officeDocument/2006/relationships/image" Target="../media/image6.jpg"/><Relationship Id="rId12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slide" Target="slide6.xml"/><Relationship Id="rId5" Type="http://schemas.openxmlformats.org/officeDocument/2006/relationships/image" Target="../media/image4.png"/><Relationship Id="rId10" Type="http://schemas.openxmlformats.org/officeDocument/2006/relationships/slide" Target="slide5.xml"/><Relationship Id="rId4" Type="http://schemas.openxmlformats.org/officeDocument/2006/relationships/image" Target="../media/image3.png"/><Relationship Id="rId9" Type="http://schemas.openxmlformats.org/officeDocument/2006/relationships/slide" Target="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slide" Target="slide4.xml"/><Relationship Id="rId3" Type="http://schemas.openxmlformats.org/officeDocument/2006/relationships/hyperlink" Target="http://www.fe.up.pt/" TargetMode="External"/><Relationship Id="rId7" Type="http://schemas.openxmlformats.org/officeDocument/2006/relationships/hyperlink" Target="https://pt.linkedin.com/in/luisfmelo" TargetMode="External"/><Relationship Id="rId12" Type="http://schemas.openxmlformats.org/officeDocument/2006/relationships/image" Target="../media/image12.png"/><Relationship Id="rId17" Type="http://schemas.openxmlformats.org/officeDocument/2006/relationships/slide" Target="slide2.xml"/><Relationship Id="rId2" Type="http://schemas.openxmlformats.org/officeDocument/2006/relationships/slide" Target="slide1.xml"/><Relationship Id="rId16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hyperlink" Target="https://sigarra.up.pt/feup/pt/fest_geral.cursos_list?pv_num_unico=201206020" TargetMode="External"/><Relationship Id="rId5" Type="http://schemas.openxmlformats.org/officeDocument/2006/relationships/hyperlink" Target="https://www.facebook.com/luis.melo.94" TargetMode="External"/><Relationship Id="rId15" Type="http://schemas.openxmlformats.org/officeDocument/2006/relationships/slide" Target="slide6.xml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hyperlink" Target="mailto:ee12103@fe.up.pt" TargetMode="External"/><Relationship Id="rId14" Type="http://schemas.openxmlformats.org/officeDocument/2006/relationships/slide" Target="slid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hyperlink" Target="http://www.fe.up.pt/" TargetMode="External"/><Relationship Id="rId7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slide" Target="slide2.xml"/><Relationship Id="rId5" Type="http://schemas.openxmlformats.org/officeDocument/2006/relationships/image" Target="../media/image14.png"/><Relationship Id="rId10" Type="http://schemas.openxmlformats.org/officeDocument/2006/relationships/slide" Target="slide3.xml"/><Relationship Id="rId4" Type="http://schemas.openxmlformats.org/officeDocument/2006/relationships/image" Target="../media/image13.png"/><Relationship Id="rId9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2944" y="36256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PT" sz="6000" b="1" dirty="0" err="1" smtClean="0">
                <a:solidFill>
                  <a:srgbClr val="EEEEEE"/>
                </a:solidFill>
              </a:rPr>
              <a:t>Mockup</a:t>
            </a:r>
            <a:endParaRPr lang="pt-PT" sz="6000" b="1" dirty="0">
              <a:solidFill>
                <a:srgbClr val="EEEEEE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992945" y="1842868"/>
            <a:ext cx="10515599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solidFill>
                  <a:srgbClr val="EEEEEE"/>
                </a:solidFill>
              </a:rPr>
              <a:t>Considerações Gerais: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 smtClean="0">
                <a:solidFill>
                  <a:srgbClr val="EEEEEE"/>
                </a:solidFill>
              </a:rPr>
              <a:t>Tipos de letra usados na versão final: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pt-PT" b="1" dirty="0" smtClean="0">
                <a:solidFill>
                  <a:srgbClr val="EEEEEE"/>
                </a:solidFill>
              </a:rPr>
              <a:t>Dancing</a:t>
            </a:r>
            <a:r>
              <a:rPr lang="pt-PT" dirty="0" smtClean="0">
                <a:solidFill>
                  <a:srgbClr val="EEEEEE"/>
                </a:solidFill>
              </a:rPr>
              <a:t> </a:t>
            </a:r>
            <a:r>
              <a:rPr lang="pt-PT" b="1" dirty="0" smtClean="0">
                <a:solidFill>
                  <a:srgbClr val="EEEEEE"/>
                </a:solidFill>
              </a:rPr>
              <a:t>Script</a:t>
            </a:r>
            <a:r>
              <a:rPr lang="pt-PT" dirty="0" smtClean="0">
                <a:solidFill>
                  <a:srgbClr val="EEEEEE"/>
                </a:solidFill>
              </a:rPr>
              <a:t> para logo (canto superior esquerdo)  	</a:t>
            </a:r>
            <a:r>
              <a:rPr lang="pt-PT" sz="1100" dirty="0" smtClean="0">
                <a:solidFill>
                  <a:srgbClr val="EEEEEE"/>
                </a:solidFill>
                <a:hlinkClick r:id="rId2"/>
              </a:rPr>
              <a:t>https://fonts.google.com/specimen/Dancing+Script</a:t>
            </a:r>
            <a:endParaRPr lang="pt-PT" dirty="0" smtClean="0">
              <a:solidFill>
                <a:srgbClr val="EEEEEE"/>
              </a:solidFill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pt-PT" b="1" dirty="0" err="1" smtClean="0">
                <a:solidFill>
                  <a:srgbClr val="EEEEEE"/>
                </a:solidFill>
              </a:rPr>
              <a:t>Ubuntu</a:t>
            </a:r>
            <a:r>
              <a:rPr lang="pt-PT" dirty="0" smtClean="0">
                <a:solidFill>
                  <a:srgbClr val="EEEEEE"/>
                </a:solidFill>
              </a:rPr>
              <a:t> para títulos 					</a:t>
            </a:r>
            <a:r>
              <a:rPr lang="pt-PT" sz="1100" dirty="0" smtClean="0">
                <a:solidFill>
                  <a:srgbClr val="EEEEEE"/>
                </a:solidFill>
                <a:hlinkClick r:id="rId3"/>
              </a:rPr>
              <a:t>https://fonts.google.com/specimen/Ubuntu</a:t>
            </a:r>
            <a:endParaRPr lang="pt-PT" sz="1100" dirty="0" smtClean="0">
              <a:solidFill>
                <a:srgbClr val="EEEEEE"/>
              </a:solidFill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pt-PT" b="1" dirty="0" err="1" smtClean="0">
                <a:solidFill>
                  <a:srgbClr val="EEEEEE"/>
                </a:solidFill>
              </a:rPr>
              <a:t>Vollkorn</a:t>
            </a:r>
            <a:r>
              <a:rPr lang="pt-PT" dirty="0" smtClean="0">
                <a:solidFill>
                  <a:srgbClr val="EEEEEE"/>
                </a:solidFill>
              </a:rPr>
              <a:t> para todo o conteúdo				</a:t>
            </a:r>
            <a:r>
              <a:rPr lang="pt-PT" sz="1100" dirty="0" smtClean="0">
                <a:solidFill>
                  <a:schemeClr val="bg1"/>
                </a:solidFill>
                <a:hlinkClick r:id="rId4"/>
              </a:rPr>
              <a:t>https://fonts.google.com/specimen/Vollkorn</a:t>
            </a:r>
            <a:endParaRPr lang="pt-PT" sz="1100" dirty="0" smtClean="0">
              <a:solidFill>
                <a:schemeClr val="bg1"/>
              </a:solidFill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PT" dirty="0" smtClean="0">
                <a:solidFill>
                  <a:srgbClr val="EEEEEE"/>
                </a:solidFill>
              </a:rPr>
              <a:t>O conteúdo deste documento, bem como disposição dos elementos e a palete de cores, pode não </a:t>
            </a:r>
            <a:r>
              <a:rPr lang="pt-PT" smtClean="0">
                <a:solidFill>
                  <a:srgbClr val="EEEEEE"/>
                </a:solidFill>
              </a:rPr>
              <a:t>ser reflectido </a:t>
            </a:r>
            <a:r>
              <a:rPr lang="pt-PT" dirty="0" smtClean="0">
                <a:solidFill>
                  <a:srgbClr val="EEEEEE"/>
                </a:solidFill>
              </a:rPr>
              <a:t>no trabalho final visto este ser um trabalho prévio de idealização do produto final.</a:t>
            </a: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pt-PT" dirty="0">
              <a:solidFill>
                <a:srgbClr val="EEEEEE"/>
              </a:solidFill>
            </a:endParaRPr>
          </a:p>
          <a:p>
            <a:pPr lvl="1" algn="ctr"/>
            <a:r>
              <a:rPr lang="pt-PT" dirty="0" smtClean="0">
                <a:solidFill>
                  <a:srgbClr val="EEEEEE"/>
                </a:solidFill>
              </a:rPr>
              <a:t>Luís Melo - 201206020</a:t>
            </a:r>
            <a:endParaRPr lang="pt-PT" dirty="0" smtClean="0">
              <a:solidFill>
                <a:srgbClr val="EEEEEE"/>
              </a:solidFill>
            </a:endParaRPr>
          </a:p>
          <a:p>
            <a:endParaRPr lang="pt-PT" sz="3200" dirty="0">
              <a:solidFill>
                <a:srgbClr val="EEEEEE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0" y="648866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solidFill>
                  <a:srgbClr val="EEEEEE"/>
                </a:solidFill>
              </a:rPr>
              <a:t>SIEM</a:t>
            </a:r>
            <a:endParaRPr lang="pt-PT" dirty="0">
              <a:solidFill>
                <a:srgbClr val="EEEE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30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392" y="161544"/>
            <a:ext cx="3048000" cy="3048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835699"/>
              </p:ext>
            </p:extLst>
          </p:nvPr>
        </p:nvGraphicFramePr>
        <p:xfrm>
          <a:off x="3840480" y="3511294"/>
          <a:ext cx="4280408" cy="15568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9216"/>
                <a:gridCol w="2171192"/>
              </a:tblGrid>
              <a:tr h="389213"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1º Trabalho SIEM</a:t>
                      </a:r>
                      <a:endParaRPr lang="pt-P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</a:tr>
              <a:tr h="389213">
                <a:tc>
                  <a:txBody>
                    <a:bodyPr/>
                    <a:lstStyle/>
                    <a:p>
                      <a:r>
                        <a:rPr lang="pt-PT" dirty="0" smtClean="0"/>
                        <a:t>Nome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Luís Melo</a:t>
                      </a:r>
                      <a:endParaRPr lang="pt-PT" dirty="0"/>
                    </a:p>
                  </a:txBody>
                  <a:tcPr/>
                </a:tc>
              </a:tr>
              <a:tr h="389213">
                <a:tc>
                  <a:txBody>
                    <a:bodyPr/>
                    <a:lstStyle/>
                    <a:p>
                      <a:r>
                        <a:rPr lang="pt-PT" dirty="0" smtClean="0"/>
                        <a:t>Email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>
                          <a:hlinkClick r:id="rId3"/>
                        </a:rPr>
                        <a:t>ee12103@fe.up.pt</a:t>
                      </a:r>
                      <a:endParaRPr lang="pt-PT" dirty="0"/>
                    </a:p>
                  </a:txBody>
                  <a:tcPr/>
                </a:tc>
              </a:tr>
              <a:tr h="389213">
                <a:tc>
                  <a:txBody>
                    <a:bodyPr/>
                    <a:lstStyle/>
                    <a:p>
                      <a:r>
                        <a:rPr lang="pt-PT" dirty="0" smtClean="0"/>
                        <a:t>Estado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Em Progresso</a:t>
                      </a:r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ângulo 5">
            <a:hlinkClick r:id="rId4" action="ppaction://hlinksldjump"/>
          </p:cNvPr>
          <p:cNvSpPr/>
          <p:nvPr/>
        </p:nvSpPr>
        <p:spPr>
          <a:xfrm>
            <a:off x="4547616" y="5535168"/>
            <a:ext cx="2974848" cy="56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tx1"/>
                </a:solidFill>
              </a:rPr>
              <a:t>Entrar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7" name="Nota de Aviso Retangular Arredondada 19"/>
          <p:cNvSpPr/>
          <p:nvPr/>
        </p:nvSpPr>
        <p:spPr>
          <a:xfrm>
            <a:off x="6446673" y="6325777"/>
            <a:ext cx="1253573" cy="315327"/>
          </a:xfrm>
          <a:prstGeom prst="wedgeRoundRectCallout">
            <a:avLst>
              <a:gd name="adj1" fmla="val -24031"/>
              <a:gd name="adj2" fmla="val -111968"/>
              <a:gd name="adj3" fmla="val 166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100" dirty="0" smtClean="0">
                <a:solidFill>
                  <a:srgbClr val="EEEEEE"/>
                </a:solidFill>
              </a:rPr>
              <a:t>Link para página </a:t>
            </a:r>
            <a:r>
              <a:rPr lang="pt-PT" sz="1100" dirty="0" smtClean="0">
                <a:solidFill>
                  <a:srgbClr val="EEEEEE"/>
                </a:solidFill>
              </a:rPr>
              <a:t>Sobre Mim</a:t>
            </a:r>
            <a:endParaRPr lang="pt-PT" sz="1100" dirty="0">
              <a:solidFill>
                <a:srgbClr val="EEEE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25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6974"/>
            <a:ext cx="12192000" cy="1183341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" name="Retângulo 5"/>
          <p:cNvSpPr/>
          <p:nvPr/>
        </p:nvSpPr>
        <p:spPr>
          <a:xfrm>
            <a:off x="0" y="6174889"/>
            <a:ext cx="12192000" cy="683111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/>
          <p:cNvSpPr txBox="1"/>
          <p:nvPr/>
        </p:nvSpPr>
        <p:spPr>
          <a:xfrm>
            <a:off x="182880" y="176171"/>
            <a:ext cx="2672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800" b="1" dirty="0" smtClean="0">
                <a:solidFill>
                  <a:srgbClr val="EEEEEE"/>
                </a:solidFill>
                <a:latin typeface="Kunstler Script" panose="030304020206070D0D06" pitchFamily="66" charset="0"/>
              </a:rPr>
              <a:t>Luís Melo</a:t>
            </a:r>
            <a:endParaRPr lang="pt-PT" sz="4800" b="1" dirty="0">
              <a:solidFill>
                <a:srgbClr val="EEEEEE"/>
              </a:solidFill>
              <a:latin typeface="Kunstler Script" panose="030304020206070D0D06" pitchFamily="66" charset="0"/>
            </a:endParaRPr>
          </a:p>
        </p:txBody>
      </p:sp>
      <p:sp>
        <p:nvSpPr>
          <p:cNvPr id="8" name="Retângulo 7">
            <a:hlinkClick r:id="rId2" action="ppaction://hlinksldjump"/>
          </p:cNvPr>
          <p:cNvSpPr/>
          <p:nvPr/>
        </p:nvSpPr>
        <p:spPr>
          <a:xfrm>
            <a:off x="182880" y="176171"/>
            <a:ext cx="2152357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CaixaDeTexto 8"/>
          <p:cNvSpPr txBox="1"/>
          <p:nvPr/>
        </p:nvSpPr>
        <p:spPr>
          <a:xfrm>
            <a:off x="5355476" y="389329"/>
            <a:ext cx="1554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u="sng" dirty="0" smtClean="0">
                <a:solidFill>
                  <a:srgbClr val="EEEEEE"/>
                </a:solidFill>
              </a:rPr>
              <a:t>Sobre Mim</a:t>
            </a:r>
            <a:endParaRPr lang="pt-PT" sz="2400" u="sng" dirty="0">
              <a:solidFill>
                <a:srgbClr val="EEEEEE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7213309" y="391612"/>
            <a:ext cx="1445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 smtClean="0">
                <a:solidFill>
                  <a:srgbClr val="EEEEEE"/>
                </a:solidFill>
              </a:rPr>
              <a:t>Interesses</a:t>
            </a:r>
            <a:endParaRPr lang="pt-PT" sz="2200" dirty="0">
              <a:solidFill>
                <a:srgbClr val="EEEEEE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8962331" y="391612"/>
            <a:ext cx="1306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 smtClean="0">
                <a:solidFill>
                  <a:srgbClr val="EEEEEE"/>
                </a:solidFill>
              </a:rPr>
              <a:t>Contacto</a:t>
            </a:r>
            <a:endParaRPr lang="pt-PT" sz="3600" dirty="0" smtClean="0">
              <a:solidFill>
                <a:srgbClr val="EEEEEE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0492913" y="391612"/>
            <a:ext cx="1578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 smtClean="0">
                <a:solidFill>
                  <a:srgbClr val="EEEEEE"/>
                </a:solidFill>
              </a:rPr>
              <a:t>Downloads</a:t>
            </a:r>
            <a:endParaRPr lang="pt-PT" sz="3600" dirty="0" smtClean="0">
              <a:solidFill>
                <a:srgbClr val="EEEEEE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0" y="6379285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solidFill>
                  <a:srgbClr val="EEEEEE"/>
                </a:solidFill>
              </a:rPr>
              <a:t>Copyright 2016 © Luís </a:t>
            </a:r>
            <a:r>
              <a:rPr lang="pt-PT" sz="1400" dirty="0" smtClean="0">
                <a:solidFill>
                  <a:srgbClr val="EEEEEE"/>
                </a:solidFill>
              </a:rPr>
              <a:t>Melo </a:t>
            </a:r>
            <a:r>
              <a:rPr lang="pt-PT" sz="1400" dirty="0">
                <a:solidFill>
                  <a:srgbClr val="EEEEEE"/>
                </a:solidFill>
              </a:rPr>
              <a:t>- SIEM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1140144" y="1716106"/>
            <a:ext cx="2238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solidFill>
                  <a:srgbClr val="EEEEEE"/>
                </a:solidFill>
              </a:rPr>
              <a:t>Sobre Mim</a:t>
            </a:r>
            <a:endParaRPr lang="pt-PT" sz="3600" dirty="0">
              <a:solidFill>
                <a:srgbClr val="EEEEEE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1868790" y="2417444"/>
            <a:ext cx="6067313" cy="1900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600" dirty="0">
                <a:solidFill>
                  <a:srgbClr val="EEEEEE"/>
                </a:solidFill>
              </a:rPr>
              <a:t>Olá, o meu nome é Luís, tenho 22 anos e sou natural de Joane, uma freguesia de Vila Nova de Famalicão.</a:t>
            </a:r>
          </a:p>
          <a:p>
            <a:pPr>
              <a:lnSpc>
                <a:spcPct val="150000"/>
              </a:lnSpc>
            </a:pPr>
            <a:r>
              <a:rPr lang="pt-PT" sz="1600" dirty="0">
                <a:solidFill>
                  <a:srgbClr val="EEEEEE"/>
                </a:solidFill>
              </a:rPr>
              <a:t>Neste momento frequento o meu último ano escolar, no Mestrado Integrado em Engenharia </a:t>
            </a:r>
            <a:r>
              <a:rPr lang="pt-PT" sz="1600" dirty="0" smtClean="0">
                <a:solidFill>
                  <a:srgbClr val="EEEEEE"/>
                </a:solidFill>
              </a:rPr>
              <a:t>Eletrotécnica </a:t>
            </a:r>
            <a:r>
              <a:rPr lang="pt-PT" sz="1600" dirty="0">
                <a:solidFill>
                  <a:srgbClr val="EEEEEE"/>
                </a:solidFill>
              </a:rPr>
              <a:t>e de Computadores, na </a:t>
            </a:r>
            <a:r>
              <a:rPr lang="pt-PT" sz="1600" u="sng" dirty="0">
                <a:solidFill>
                  <a:srgbClr val="EEEEEE"/>
                </a:solidFill>
              </a:rPr>
              <a:t>FEUP</a:t>
            </a:r>
            <a:r>
              <a:rPr lang="pt-PT" sz="1600" dirty="0">
                <a:solidFill>
                  <a:srgbClr val="EEEEEE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pt-PT" sz="1600" dirty="0">
              <a:solidFill>
                <a:srgbClr val="EEEEEE"/>
              </a:solidFill>
            </a:endParaRP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488" y="1574953"/>
            <a:ext cx="2797266" cy="4213274"/>
          </a:xfrm>
          <a:prstGeom prst="rect">
            <a:avLst/>
          </a:prstGeom>
        </p:spPr>
      </p:pic>
      <p:sp>
        <p:nvSpPr>
          <p:cNvPr id="19" name="CaixaDeTexto 18"/>
          <p:cNvSpPr txBox="1"/>
          <p:nvPr/>
        </p:nvSpPr>
        <p:spPr>
          <a:xfrm>
            <a:off x="1868789" y="4317931"/>
            <a:ext cx="6067313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PT" sz="1600" dirty="0">
                <a:solidFill>
                  <a:srgbClr val="EEEEEE"/>
                </a:solidFill>
              </a:rPr>
              <a:t>Para mais informações, </a:t>
            </a:r>
            <a:r>
              <a:rPr lang="pt-PT" sz="1600" u="sng" dirty="0" smtClean="0">
                <a:solidFill>
                  <a:srgbClr val="EEEEEE"/>
                </a:solidFill>
              </a:rPr>
              <a:t>contactem-me</a:t>
            </a:r>
            <a:endParaRPr lang="pt-PT" sz="1400" dirty="0">
              <a:solidFill>
                <a:srgbClr val="EEEEEE"/>
              </a:solidFill>
            </a:endParaRPr>
          </a:p>
        </p:txBody>
      </p:sp>
      <p:sp>
        <p:nvSpPr>
          <p:cNvPr id="20" name="Nota de Aviso Retangular Arredondada 19"/>
          <p:cNvSpPr/>
          <p:nvPr/>
        </p:nvSpPr>
        <p:spPr>
          <a:xfrm>
            <a:off x="5819887" y="4960273"/>
            <a:ext cx="1253573" cy="315327"/>
          </a:xfrm>
          <a:prstGeom prst="wedgeRoundRectCallout">
            <a:avLst>
              <a:gd name="adj1" fmla="val -24031"/>
              <a:gd name="adj2" fmla="val -111968"/>
              <a:gd name="adj3" fmla="val 166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100" dirty="0" smtClean="0">
                <a:solidFill>
                  <a:srgbClr val="EEEEEE"/>
                </a:solidFill>
              </a:rPr>
              <a:t>Link para página Contactos</a:t>
            </a:r>
            <a:endParaRPr lang="pt-PT" sz="1100" dirty="0">
              <a:solidFill>
                <a:srgbClr val="EEEEEE"/>
              </a:solidFill>
            </a:endParaRPr>
          </a:p>
        </p:txBody>
      </p:sp>
      <p:sp>
        <p:nvSpPr>
          <p:cNvPr id="21" name="Nota de Aviso Retangular Arredondada 20"/>
          <p:cNvSpPr/>
          <p:nvPr/>
        </p:nvSpPr>
        <p:spPr>
          <a:xfrm>
            <a:off x="7108950" y="4146993"/>
            <a:ext cx="1253573" cy="315327"/>
          </a:xfrm>
          <a:prstGeom prst="wedgeRoundRectCallout">
            <a:avLst>
              <a:gd name="adj1" fmla="val -24031"/>
              <a:gd name="adj2" fmla="val -111968"/>
              <a:gd name="adj3" fmla="val 166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100" dirty="0" smtClean="0">
                <a:solidFill>
                  <a:srgbClr val="EEEEEE"/>
                </a:solidFill>
              </a:rPr>
              <a:t>Link para página da FEUP</a:t>
            </a:r>
            <a:endParaRPr lang="pt-PT" sz="1100" dirty="0">
              <a:solidFill>
                <a:srgbClr val="EEEEEE"/>
              </a:solidFill>
            </a:endParaRPr>
          </a:p>
        </p:txBody>
      </p:sp>
      <p:sp>
        <p:nvSpPr>
          <p:cNvPr id="22" name="Retângulo 21">
            <a:hlinkClick r:id="rId4"/>
          </p:cNvPr>
          <p:cNvSpPr/>
          <p:nvPr/>
        </p:nvSpPr>
        <p:spPr>
          <a:xfrm>
            <a:off x="7098942" y="3647365"/>
            <a:ext cx="525013" cy="312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Retângulo 22">
            <a:hlinkClick r:id="rId5" action="ppaction://hlinksldjump"/>
          </p:cNvPr>
          <p:cNvSpPr/>
          <p:nvPr/>
        </p:nvSpPr>
        <p:spPr>
          <a:xfrm>
            <a:off x="5249732" y="4453310"/>
            <a:ext cx="1339832" cy="312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Nota de Aviso Retangular Arredondada 23"/>
          <p:cNvSpPr/>
          <p:nvPr/>
        </p:nvSpPr>
        <p:spPr>
          <a:xfrm>
            <a:off x="632271" y="1315310"/>
            <a:ext cx="1253573" cy="315327"/>
          </a:xfrm>
          <a:prstGeom prst="wedgeRoundRectCallout">
            <a:avLst>
              <a:gd name="adj1" fmla="val -24031"/>
              <a:gd name="adj2" fmla="val -111968"/>
              <a:gd name="adj3" fmla="val 166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100" dirty="0" smtClean="0">
                <a:solidFill>
                  <a:srgbClr val="EEEEEE"/>
                </a:solidFill>
              </a:rPr>
              <a:t>Link para página Inicial</a:t>
            </a:r>
            <a:endParaRPr lang="pt-PT" sz="1100" dirty="0">
              <a:solidFill>
                <a:srgbClr val="EEEEEE"/>
              </a:solidFill>
            </a:endParaRPr>
          </a:p>
        </p:txBody>
      </p:sp>
      <p:sp>
        <p:nvSpPr>
          <p:cNvPr id="27" name="Chaveta à esquerda 26"/>
          <p:cNvSpPr/>
          <p:nvPr/>
        </p:nvSpPr>
        <p:spPr>
          <a:xfrm rot="16200000">
            <a:off x="8332215" y="-2407979"/>
            <a:ext cx="736972" cy="6715499"/>
          </a:xfrm>
          <a:prstGeom prst="leftBrace">
            <a:avLst>
              <a:gd name="adj1" fmla="val 8333"/>
              <a:gd name="adj2" fmla="val 5018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bg1"/>
              </a:solidFill>
            </a:endParaRPr>
          </a:p>
        </p:txBody>
      </p:sp>
      <p:sp>
        <p:nvSpPr>
          <p:cNvPr id="28" name="Rectângulo 27"/>
          <p:cNvSpPr/>
          <p:nvPr/>
        </p:nvSpPr>
        <p:spPr>
          <a:xfrm>
            <a:off x="7188257" y="1412350"/>
            <a:ext cx="2041822" cy="457200"/>
          </a:xfrm>
          <a:prstGeom prst="rect">
            <a:avLst/>
          </a:prstGeom>
          <a:solidFill>
            <a:srgbClr val="444444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Links para mudança de página</a:t>
            </a:r>
            <a:endParaRPr lang="pt-PT" dirty="0"/>
          </a:p>
        </p:txBody>
      </p:sp>
      <p:sp>
        <p:nvSpPr>
          <p:cNvPr id="2" name="Rectângulo 1">
            <a:hlinkClick r:id="rId6" action="ppaction://hlinksldjump"/>
          </p:cNvPr>
          <p:cNvSpPr/>
          <p:nvPr/>
        </p:nvSpPr>
        <p:spPr>
          <a:xfrm>
            <a:off x="5312006" y="322379"/>
            <a:ext cx="1761454" cy="538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Rectângulo 2">
            <a:hlinkClick r:id="rId7" action="ppaction://hlinksldjump"/>
          </p:cNvPr>
          <p:cNvSpPr/>
          <p:nvPr/>
        </p:nvSpPr>
        <p:spPr>
          <a:xfrm>
            <a:off x="7108950" y="403758"/>
            <a:ext cx="155419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ctângulo 4">
            <a:hlinkClick r:id="rId5" action="ppaction://hlinksldjump"/>
          </p:cNvPr>
          <p:cNvSpPr/>
          <p:nvPr/>
        </p:nvSpPr>
        <p:spPr>
          <a:xfrm>
            <a:off x="8866120" y="396640"/>
            <a:ext cx="1540701" cy="464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ctângulo 13">
            <a:hlinkClick r:id="rId8" action="ppaction://hlinksldjump"/>
          </p:cNvPr>
          <p:cNvSpPr/>
          <p:nvPr/>
        </p:nvSpPr>
        <p:spPr>
          <a:xfrm>
            <a:off x="10375085" y="363397"/>
            <a:ext cx="1695889" cy="5135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ctângulo 14">
            <a:hlinkClick r:id="rId6" action="ppaction://hlinksldjump"/>
          </p:cNvPr>
          <p:cNvSpPr/>
          <p:nvPr/>
        </p:nvSpPr>
        <p:spPr>
          <a:xfrm>
            <a:off x="5323786" y="412958"/>
            <a:ext cx="15860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Rectângulo 28">
            <a:hlinkClick r:id="rId9" action="ppaction://hlinksldjump"/>
          </p:cNvPr>
          <p:cNvSpPr/>
          <p:nvPr/>
        </p:nvSpPr>
        <p:spPr>
          <a:xfrm>
            <a:off x="26379" y="241666"/>
            <a:ext cx="2717423" cy="679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931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6974"/>
            <a:ext cx="12192000" cy="1183341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" name="Retângulo 5"/>
          <p:cNvSpPr/>
          <p:nvPr/>
        </p:nvSpPr>
        <p:spPr>
          <a:xfrm>
            <a:off x="0" y="6174889"/>
            <a:ext cx="12192000" cy="683111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/>
          <p:cNvSpPr txBox="1"/>
          <p:nvPr/>
        </p:nvSpPr>
        <p:spPr>
          <a:xfrm>
            <a:off x="182880" y="176171"/>
            <a:ext cx="2672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800" b="1" dirty="0" smtClean="0">
                <a:solidFill>
                  <a:srgbClr val="EEEEEE"/>
                </a:solidFill>
                <a:latin typeface="Kunstler Script" panose="030304020206070D0D06" pitchFamily="66" charset="0"/>
              </a:rPr>
              <a:t>Luís Melo</a:t>
            </a:r>
            <a:endParaRPr lang="pt-PT" sz="4800" b="1" dirty="0">
              <a:solidFill>
                <a:srgbClr val="EEEEEE"/>
              </a:solidFill>
              <a:latin typeface="Kunstler Script" panose="030304020206070D0D06" pitchFamily="66" charset="0"/>
            </a:endParaRPr>
          </a:p>
        </p:txBody>
      </p:sp>
      <p:sp>
        <p:nvSpPr>
          <p:cNvPr id="8" name="Retângulo 7">
            <a:hlinkClick r:id="rId2" action="ppaction://hlinksldjump"/>
          </p:cNvPr>
          <p:cNvSpPr/>
          <p:nvPr/>
        </p:nvSpPr>
        <p:spPr>
          <a:xfrm>
            <a:off x="182880" y="176171"/>
            <a:ext cx="2152357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CaixaDeTexto 8"/>
          <p:cNvSpPr txBox="1"/>
          <p:nvPr/>
        </p:nvSpPr>
        <p:spPr>
          <a:xfrm>
            <a:off x="5355476" y="389329"/>
            <a:ext cx="1554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 smtClean="0">
                <a:solidFill>
                  <a:srgbClr val="EEEEEE"/>
                </a:solidFill>
              </a:rPr>
              <a:t>Sobre Mim</a:t>
            </a:r>
            <a:endParaRPr lang="pt-PT" sz="2400" dirty="0">
              <a:solidFill>
                <a:srgbClr val="EEEEEE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7213309" y="391612"/>
            <a:ext cx="1445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u="sng" dirty="0" smtClean="0">
                <a:solidFill>
                  <a:srgbClr val="EEEEEE"/>
                </a:solidFill>
              </a:rPr>
              <a:t>Interesses</a:t>
            </a:r>
            <a:endParaRPr lang="pt-PT" sz="2200" u="sng" dirty="0">
              <a:solidFill>
                <a:srgbClr val="EEEEEE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8962331" y="391612"/>
            <a:ext cx="1306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 smtClean="0">
                <a:solidFill>
                  <a:srgbClr val="EEEEEE"/>
                </a:solidFill>
              </a:rPr>
              <a:t>Contacto</a:t>
            </a:r>
            <a:endParaRPr lang="pt-PT" sz="3600" dirty="0" smtClean="0">
              <a:solidFill>
                <a:srgbClr val="EEEEEE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0492913" y="391612"/>
            <a:ext cx="1578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 smtClean="0">
                <a:solidFill>
                  <a:srgbClr val="EEEEEE"/>
                </a:solidFill>
              </a:rPr>
              <a:t>Downloads</a:t>
            </a:r>
            <a:endParaRPr lang="pt-PT" sz="3600" dirty="0" smtClean="0">
              <a:solidFill>
                <a:srgbClr val="EEEEEE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0" y="6379285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solidFill>
                  <a:srgbClr val="EEEEEE"/>
                </a:solidFill>
              </a:rPr>
              <a:t>Copyright 2016 © Luís </a:t>
            </a:r>
            <a:r>
              <a:rPr lang="pt-PT" sz="1400" dirty="0" smtClean="0">
                <a:solidFill>
                  <a:srgbClr val="EEEEEE"/>
                </a:solidFill>
              </a:rPr>
              <a:t>Melo </a:t>
            </a:r>
            <a:r>
              <a:rPr lang="pt-PT" sz="1400" dirty="0">
                <a:solidFill>
                  <a:srgbClr val="EEEEEE"/>
                </a:solidFill>
              </a:rPr>
              <a:t>- SIEM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1140144" y="1716106"/>
            <a:ext cx="2073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solidFill>
                  <a:srgbClr val="EEEEEE"/>
                </a:solidFill>
              </a:rPr>
              <a:t>Interesses</a:t>
            </a:r>
            <a:endParaRPr lang="pt-PT" sz="3600" dirty="0">
              <a:solidFill>
                <a:srgbClr val="EEEEEE"/>
              </a:solidFill>
            </a:endParaRPr>
          </a:p>
        </p:txBody>
      </p:sp>
      <p:sp>
        <p:nvSpPr>
          <p:cNvPr id="23" name="Retângulo 22">
            <a:hlinkClick r:id="rId3" action="ppaction://hlinksldjump"/>
          </p:cNvPr>
          <p:cNvSpPr/>
          <p:nvPr/>
        </p:nvSpPr>
        <p:spPr>
          <a:xfrm>
            <a:off x="5249732" y="4453310"/>
            <a:ext cx="1339832" cy="312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Nota de Aviso Retangular Arredondada 23"/>
          <p:cNvSpPr/>
          <p:nvPr/>
        </p:nvSpPr>
        <p:spPr>
          <a:xfrm>
            <a:off x="632271" y="1315310"/>
            <a:ext cx="1253573" cy="315327"/>
          </a:xfrm>
          <a:prstGeom prst="wedgeRoundRectCallout">
            <a:avLst>
              <a:gd name="adj1" fmla="val -24031"/>
              <a:gd name="adj2" fmla="val -111968"/>
              <a:gd name="adj3" fmla="val 166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100" dirty="0" smtClean="0">
                <a:solidFill>
                  <a:srgbClr val="EEEEEE"/>
                </a:solidFill>
              </a:rPr>
              <a:t>Link para página Inicial</a:t>
            </a:r>
            <a:endParaRPr lang="pt-PT" sz="1100" dirty="0">
              <a:solidFill>
                <a:srgbClr val="EEEEEE"/>
              </a:solidFill>
            </a:endParaRPr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315" y="4039884"/>
            <a:ext cx="1543254" cy="1543254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315" y="2157866"/>
            <a:ext cx="1543254" cy="1481523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682" y="4078734"/>
            <a:ext cx="1624353" cy="1624353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731" y="2518761"/>
            <a:ext cx="2005757" cy="3018068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506" y="1843733"/>
            <a:ext cx="1306704" cy="1756209"/>
          </a:xfrm>
          <a:prstGeom prst="rect">
            <a:avLst/>
          </a:prstGeom>
        </p:spPr>
      </p:pic>
      <p:sp>
        <p:nvSpPr>
          <p:cNvPr id="30" name="CaixaDeTexto 29"/>
          <p:cNvSpPr txBox="1"/>
          <p:nvPr/>
        </p:nvSpPr>
        <p:spPr>
          <a:xfrm>
            <a:off x="2071220" y="5536829"/>
            <a:ext cx="782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EEEEEE"/>
                </a:solidFill>
              </a:rPr>
              <a:t>Correr</a:t>
            </a:r>
            <a:endParaRPr lang="pt-PT" sz="2200" dirty="0">
              <a:solidFill>
                <a:srgbClr val="EEEEEE"/>
              </a:solidFill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4841836" y="3616235"/>
            <a:ext cx="1411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EEEEEE"/>
                </a:solidFill>
              </a:rPr>
              <a:t>Numismática</a:t>
            </a:r>
            <a:endParaRPr lang="pt-PT" sz="2200" dirty="0">
              <a:solidFill>
                <a:srgbClr val="EEEEEE"/>
              </a:solidFill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5143500" y="5536829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EEEEEE"/>
                </a:solidFill>
              </a:rPr>
              <a:t>Cinema</a:t>
            </a:r>
            <a:endParaRPr lang="pt-PT" sz="2200" dirty="0">
              <a:solidFill>
                <a:srgbClr val="EEEEEE"/>
              </a:solidFill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8803506" y="5604748"/>
            <a:ext cx="141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EEEEEE"/>
                </a:solidFill>
              </a:rPr>
              <a:t>Programação</a:t>
            </a:r>
            <a:endParaRPr lang="pt-PT" sz="2200" dirty="0">
              <a:solidFill>
                <a:srgbClr val="EEEEEE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8840311" y="3599892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EEEEEE"/>
                </a:solidFill>
              </a:rPr>
              <a:t>Sporting CP</a:t>
            </a:r>
            <a:endParaRPr lang="pt-PT" sz="2200" dirty="0">
              <a:solidFill>
                <a:srgbClr val="EEEEEE"/>
              </a:solidFill>
            </a:endParaRPr>
          </a:p>
        </p:txBody>
      </p:sp>
      <p:sp>
        <p:nvSpPr>
          <p:cNvPr id="35" name="Chaveta à esquerda 34"/>
          <p:cNvSpPr/>
          <p:nvPr/>
        </p:nvSpPr>
        <p:spPr>
          <a:xfrm rot="16200000">
            <a:off x="8332215" y="-2407979"/>
            <a:ext cx="736972" cy="6715499"/>
          </a:xfrm>
          <a:prstGeom prst="leftBrace">
            <a:avLst>
              <a:gd name="adj1" fmla="val 8333"/>
              <a:gd name="adj2" fmla="val 5018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bg1"/>
              </a:solidFill>
            </a:endParaRPr>
          </a:p>
        </p:txBody>
      </p:sp>
      <p:sp>
        <p:nvSpPr>
          <p:cNvPr id="36" name="Rectângulo 35"/>
          <p:cNvSpPr/>
          <p:nvPr/>
        </p:nvSpPr>
        <p:spPr>
          <a:xfrm>
            <a:off x="7188257" y="1412350"/>
            <a:ext cx="2041822" cy="457200"/>
          </a:xfrm>
          <a:prstGeom prst="rect">
            <a:avLst/>
          </a:prstGeom>
          <a:solidFill>
            <a:srgbClr val="444444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Links para mudança de página</a:t>
            </a:r>
            <a:endParaRPr lang="pt-PT" dirty="0"/>
          </a:p>
        </p:txBody>
      </p:sp>
      <p:sp>
        <p:nvSpPr>
          <p:cNvPr id="37" name="Rectângulo 36">
            <a:hlinkClick r:id="rId9" action="ppaction://hlinksldjump"/>
          </p:cNvPr>
          <p:cNvSpPr/>
          <p:nvPr/>
        </p:nvSpPr>
        <p:spPr>
          <a:xfrm>
            <a:off x="7108950" y="403758"/>
            <a:ext cx="155419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" name="Rectângulo 37">
            <a:hlinkClick r:id="rId10" action="ppaction://hlinksldjump"/>
          </p:cNvPr>
          <p:cNvSpPr/>
          <p:nvPr/>
        </p:nvSpPr>
        <p:spPr>
          <a:xfrm>
            <a:off x="8866120" y="396640"/>
            <a:ext cx="1540701" cy="464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Rectângulo 38">
            <a:hlinkClick r:id="rId11" action="ppaction://hlinksldjump"/>
          </p:cNvPr>
          <p:cNvSpPr/>
          <p:nvPr/>
        </p:nvSpPr>
        <p:spPr>
          <a:xfrm>
            <a:off x="10375085" y="363397"/>
            <a:ext cx="1695889" cy="5135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Rectângulo 39">
            <a:hlinkClick r:id="rId3" action="ppaction://hlinksldjump"/>
          </p:cNvPr>
          <p:cNvSpPr/>
          <p:nvPr/>
        </p:nvSpPr>
        <p:spPr>
          <a:xfrm>
            <a:off x="5323786" y="412958"/>
            <a:ext cx="15860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" name="Rectângulo 40">
            <a:hlinkClick r:id="rId12" action="ppaction://hlinksldjump"/>
          </p:cNvPr>
          <p:cNvSpPr/>
          <p:nvPr/>
        </p:nvSpPr>
        <p:spPr>
          <a:xfrm>
            <a:off x="26379" y="241666"/>
            <a:ext cx="2717423" cy="679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1040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6974"/>
            <a:ext cx="12192000" cy="1183341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" name="Retângulo 5"/>
          <p:cNvSpPr/>
          <p:nvPr/>
        </p:nvSpPr>
        <p:spPr>
          <a:xfrm>
            <a:off x="0" y="6174889"/>
            <a:ext cx="12192000" cy="683111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/>
          <p:cNvSpPr txBox="1"/>
          <p:nvPr/>
        </p:nvSpPr>
        <p:spPr>
          <a:xfrm>
            <a:off x="182880" y="176171"/>
            <a:ext cx="2672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800" b="1" dirty="0" smtClean="0">
                <a:solidFill>
                  <a:srgbClr val="EEEEEE"/>
                </a:solidFill>
                <a:latin typeface="Kunstler Script" panose="030304020206070D0D06" pitchFamily="66" charset="0"/>
              </a:rPr>
              <a:t>Luís Melo</a:t>
            </a:r>
            <a:endParaRPr lang="pt-PT" sz="4800" b="1" dirty="0">
              <a:solidFill>
                <a:srgbClr val="EEEEEE"/>
              </a:solidFill>
              <a:latin typeface="Kunstler Script" panose="030304020206070D0D06" pitchFamily="66" charset="0"/>
            </a:endParaRPr>
          </a:p>
        </p:txBody>
      </p:sp>
      <p:sp>
        <p:nvSpPr>
          <p:cNvPr id="8" name="Retângulo 7">
            <a:hlinkClick r:id="rId2" action="ppaction://hlinksldjump"/>
          </p:cNvPr>
          <p:cNvSpPr/>
          <p:nvPr/>
        </p:nvSpPr>
        <p:spPr>
          <a:xfrm>
            <a:off x="182880" y="176171"/>
            <a:ext cx="2152357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CaixaDeTexto 8"/>
          <p:cNvSpPr txBox="1"/>
          <p:nvPr/>
        </p:nvSpPr>
        <p:spPr>
          <a:xfrm>
            <a:off x="5355476" y="389329"/>
            <a:ext cx="1554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 smtClean="0">
                <a:solidFill>
                  <a:srgbClr val="EEEEEE"/>
                </a:solidFill>
              </a:rPr>
              <a:t>Sobre Mim</a:t>
            </a:r>
            <a:endParaRPr lang="pt-PT" sz="2400" dirty="0">
              <a:solidFill>
                <a:srgbClr val="EEEEEE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7213309" y="391612"/>
            <a:ext cx="1445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 smtClean="0">
                <a:solidFill>
                  <a:srgbClr val="EEEEEE"/>
                </a:solidFill>
              </a:rPr>
              <a:t>Interesses</a:t>
            </a:r>
            <a:endParaRPr lang="pt-PT" sz="2200" dirty="0">
              <a:solidFill>
                <a:srgbClr val="EEEEEE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8962331" y="391612"/>
            <a:ext cx="1306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u="sng" dirty="0" smtClean="0">
                <a:solidFill>
                  <a:srgbClr val="EEEEEE"/>
                </a:solidFill>
              </a:rPr>
              <a:t>Contacto</a:t>
            </a:r>
            <a:endParaRPr lang="pt-PT" sz="3600" u="sng" dirty="0" smtClean="0">
              <a:solidFill>
                <a:srgbClr val="EEEEEE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0492913" y="391612"/>
            <a:ext cx="1578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 smtClean="0">
                <a:solidFill>
                  <a:srgbClr val="EEEEEE"/>
                </a:solidFill>
              </a:rPr>
              <a:t>Downloads</a:t>
            </a:r>
            <a:endParaRPr lang="pt-PT" sz="3600" dirty="0" smtClean="0">
              <a:solidFill>
                <a:srgbClr val="EEEEEE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0" y="6379285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solidFill>
                  <a:srgbClr val="EEEEEE"/>
                </a:solidFill>
              </a:rPr>
              <a:t>Copyright 2016 © Luís </a:t>
            </a:r>
            <a:r>
              <a:rPr lang="pt-PT" sz="1400" dirty="0" smtClean="0">
                <a:solidFill>
                  <a:srgbClr val="EEEEEE"/>
                </a:solidFill>
              </a:rPr>
              <a:t>Melo </a:t>
            </a:r>
            <a:r>
              <a:rPr lang="pt-PT" sz="1400" dirty="0">
                <a:solidFill>
                  <a:srgbClr val="EEEEEE"/>
                </a:solidFill>
              </a:rPr>
              <a:t>- SIEM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1140144" y="1716106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solidFill>
                  <a:srgbClr val="EEEEEE"/>
                </a:solidFill>
              </a:rPr>
              <a:t>Contacto</a:t>
            </a:r>
            <a:endParaRPr lang="pt-PT" sz="3600" dirty="0">
              <a:solidFill>
                <a:srgbClr val="EEEEEE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1868790" y="2417444"/>
            <a:ext cx="4841499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600" dirty="0" smtClean="0">
                <a:solidFill>
                  <a:srgbClr val="EEEEEE"/>
                </a:solidFill>
              </a:rPr>
              <a:t>Luís Melo</a:t>
            </a:r>
          </a:p>
          <a:p>
            <a:pPr>
              <a:lnSpc>
                <a:spcPct val="150000"/>
              </a:lnSpc>
            </a:pPr>
            <a:r>
              <a:rPr lang="pt-PT" sz="1600" dirty="0">
                <a:solidFill>
                  <a:srgbClr val="EEEEEE"/>
                </a:solidFill>
              </a:rPr>
              <a:t>Mestrado</a:t>
            </a:r>
            <a:r>
              <a:rPr lang="pt-PT" dirty="0"/>
              <a:t> </a:t>
            </a:r>
            <a:r>
              <a:rPr lang="pt-PT" sz="1600" dirty="0">
                <a:solidFill>
                  <a:srgbClr val="EEEEEE"/>
                </a:solidFill>
              </a:rPr>
              <a:t>Integrado em Engenharia Eletrotécnica e de </a:t>
            </a:r>
            <a:r>
              <a:rPr lang="pt-PT" sz="1600" dirty="0" smtClean="0">
                <a:solidFill>
                  <a:srgbClr val="EEEEEE"/>
                </a:solidFill>
              </a:rPr>
              <a:t>Computadores</a:t>
            </a:r>
            <a:endParaRPr lang="pt-PT" sz="1600" dirty="0">
              <a:solidFill>
                <a:srgbClr val="EEEEEE"/>
              </a:solidFill>
            </a:endParaRPr>
          </a:p>
          <a:p>
            <a:pPr>
              <a:lnSpc>
                <a:spcPct val="150000"/>
              </a:lnSpc>
            </a:pPr>
            <a:endParaRPr lang="pt-PT" sz="1600" dirty="0">
              <a:solidFill>
                <a:srgbClr val="EEEEEE"/>
              </a:solidFill>
            </a:endParaRPr>
          </a:p>
        </p:txBody>
      </p:sp>
      <p:sp>
        <p:nvSpPr>
          <p:cNvPr id="22" name="Retângulo 21">
            <a:hlinkClick r:id="rId3"/>
          </p:cNvPr>
          <p:cNvSpPr/>
          <p:nvPr/>
        </p:nvSpPr>
        <p:spPr>
          <a:xfrm>
            <a:off x="7098942" y="3647365"/>
            <a:ext cx="525013" cy="312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Retângulo 22">
            <a:hlinkClick r:id="rId3"/>
          </p:cNvPr>
          <p:cNvSpPr/>
          <p:nvPr/>
        </p:nvSpPr>
        <p:spPr>
          <a:xfrm>
            <a:off x="5249732" y="4453310"/>
            <a:ext cx="1339832" cy="312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289" y="1950570"/>
            <a:ext cx="4768948" cy="2649415"/>
          </a:xfrm>
          <a:prstGeom prst="rect">
            <a:avLst/>
          </a:prstGeom>
        </p:spPr>
      </p:pic>
      <p:sp>
        <p:nvSpPr>
          <p:cNvPr id="18" name="Nota de Aviso Retangular Arredondada 23"/>
          <p:cNvSpPr/>
          <p:nvPr/>
        </p:nvSpPr>
        <p:spPr>
          <a:xfrm>
            <a:off x="632271" y="1315310"/>
            <a:ext cx="1253573" cy="315327"/>
          </a:xfrm>
          <a:prstGeom prst="wedgeRoundRectCallout">
            <a:avLst>
              <a:gd name="adj1" fmla="val -24031"/>
              <a:gd name="adj2" fmla="val -111968"/>
              <a:gd name="adj3" fmla="val 166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100" dirty="0" smtClean="0">
                <a:solidFill>
                  <a:srgbClr val="EEEEEE"/>
                </a:solidFill>
              </a:rPr>
              <a:t>Link para página Inicial</a:t>
            </a:r>
            <a:endParaRPr lang="pt-PT" sz="1100" dirty="0">
              <a:solidFill>
                <a:srgbClr val="EEEEEE"/>
              </a:solidFill>
            </a:endParaRPr>
          </a:p>
        </p:txBody>
      </p:sp>
      <p:sp>
        <p:nvSpPr>
          <p:cNvPr id="21" name="Chaveta à esquerda 20"/>
          <p:cNvSpPr/>
          <p:nvPr/>
        </p:nvSpPr>
        <p:spPr>
          <a:xfrm rot="16200000">
            <a:off x="8332215" y="-2407979"/>
            <a:ext cx="736972" cy="6715499"/>
          </a:xfrm>
          <a:prstGeom prst="leftBrace">
            <a:avLst>
              <a:gd name="adj1" fmla="val 8333"/>
              <a:gd name="adj2" fmla="val 5018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bg1"/>
              </a:solidFill>
            </a:endParaRPr>
          </a:p>
        </p:txBody>
      </p:sp>
      <p:sp>
        <p:nvSpPr>
          <p:cNvPr id="24" name="Rectângulo 23"/>
          <p:cNvSpPr/>
          <p:nvPr/>
        </p:nvSpPr>
        <p:spPr>
          <a:xfrm>
            <a:off x="7188257" y="1412350"/>
            <a:ext cx="2041822" cy="457200"/>
          </a:xfrm>
          <a:prstGeom prst="rect">
            <a:avLst/>
          </a:prstGeom>
          <a:solidFill>
            <a:srgbClr val="444444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Links para mudança de página</a:t>
            </a:r>
            <a:endParaRPr lang="pt-PT" dirty="0"/>
          </a:p>
        </p:txBody>
      </p:sp>
      <p:pic>
        <p:nvPicPr>
          <p:cNvPr id="14" name="Imagem 13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586" y="3841197"/>
            <a:ext cx="687758" cy="687758"/>
          </a:xfrm>
          <a:prstGeom prst="rect">
            <a:avLst/>
          </a:prstGeom>
        </p:spPr>
      </p:pic>
      <p:pic>
        <p:nvPicPr>
          <p:cNvPr id="15" name="Imagem 14">
            <a:hlinkClick r:id="rId7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844" y="3891301"/>
            <a:ext cx="562009" cy="562009"/>
          </a:xfrm>
          <a:prstGeom prst="rect">
            <a:avLst/>
          </a:prstGeom>
        </p:spPr>
      </p:pic>
      <p:pic>
        <p:nvPicPr>
          <p:cNvPr id="25" name="Imagem 24">
            <a:hlinkClick r:id="rId9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998" y="3805935"/>
            <a:ext cx="776029" cy="776029"/>
          </a:xfrm>
          <a:prstGeom prst="rect">
            <a:avLst/>
          </a:prstGeom>
        </p:spPr>
      </p:pic>
      <p:pic>
        <p:nvPicPr>
          <p:cNvPr id="26" name="Imagem 25">
            <a:hlinkClick r:id="rId11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123" y="3635911"/>
            <a:ext cx="1103181" cy="1103181"/>
          </a:xfrm>
          <a:prstGeom prst="rect">
            <a:avLst/>
          </a:prstGeom>
        </p:spPr>
      </p:pic>
      <p:sp>
        <p:nvSpPr>
          <p:cNvPr id="27" name="Rectângulo 26">
            <a:hlinkClick r:id="rId13" action="ppaction://hlinksldjump"/>
          </p:cNvPr>
          <p:cNvSpPr/>
          <p:nvPr/>
        </p:nvSpPr>
        <p:spPr>
          <a:xfrm>
            <a:off x="7108950" y="403758"/>
            <a:ext cx="155419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Rectângulo 27">
            <a:hlinkClick r:id="rId14" action="ppaction://hlinksldjump"/>
          </p:cNvPr>
          <p:cNvSpPr/>
          <p:nvPr/>
        </p:nvSpPr>
        <p:spPr>
          <a:xfrm>
            <a:off x="8866120" y="396640"/>
            <a:ext cx="1540701" cy="464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Rectângulo 28">
            <a:hlinkClick r:id="rId15" action="ppaction://hlinksldjump"/>
          </p:cNvPr>
          <p:cNvSpPr/>
          <p:nvPr/>
        </p:nvSpPr>
        <p:spPr>
          <a:xfrm>
            <a:off x="10375085" y="363397"/>
            <a:ext cx="1695889" cy="5135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" name="Rectângulo 29">
            <a:hlinkClick r:id="rId16" action="ppaction://hlinksldjump"/>
          </p:cNvPr>
          <p:cNvSpPr/>
          <p:nvPr/>
        </p:nvSpPr>
        <p:spPr>
          <a:xfrm>
            <a:off x="5323786" y="412958"/>
            <a:ext cx="15860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Rectângulo 30">
            <a:hlinkClick r:id="rId17" action="ppaction://hlinksldjump"/>
          </p:cNvPr>
          <p:cNvSpPr/>
          <p:nvPr/>
        </p:nvSpPr>
        <p:spPr>
          <a:xfrm>
            <a:off x="26379" y="241666"/>
            <a:ext cx="2717423" cy="679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6874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6974"/>
            <a:ext cx="12192000" cy="1183341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" name="Retângulo 5"/>
          <p:cNvSpPr/>
          <p:nvPr/>
        </p:nvSpPr>
        <p:spPr>
          <a:xfrm>
            <a:off x="0" y="6174889"/>
            <a:ext cx="12192000" cy="683111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/>
          <p:cNvSpPr txBox="1"/>
          <p:nvPr/>
        </p:nvSpPr>
        <p:spPr>
          <a:xfrm>
            <a:off x="182880" y="176171"/>
            <a:ext cx="2672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800" b="1" dirty="0" smtClean="0">
                <a:solidFill>
                  <a:srgbClr val="EEEEEE"/>
                </a:solidFill>
                <a:latin typeface="Kunstler Script" panose="030304020206070D0D06" pitchFamily="66" charset="0"/>
              </a:rPr>
              <a:t>Luís Melo</a:t>
            </a:r>
            <a:endParaRPr lang="pt-PT" sz="4800" b="1" dirty="0">
              <a:solidFill>
                <a:srgbClr val="EEEEEE"/>
              </a:solidFill>
              <a:latin typeface="Kunstler Script" panose="030304020206070D0D06" pitchFamily="66" charset="0"/>
            </a:endParaRPr>
          </a:p>
        </p:txBody>
      </p:sp>
      <p:sp>
        <p:nvSpPr>
          <p:cNvPr id="8" name="Retângulo 7">
            <a:hlinkClick r:id="rId2" action="ppaction://hlinksldjump"/>
          </p:cNvPr>
          <p:cNvSpPr/>
          <p:nvPr/>
        </p:nvSpPr>
        <p:spPr>
          <a:xfrm>
            <a:off x="182880" y="176171"/>
            <a:ext cx="2152357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CaixaDeTexto 8"/>
          <p:cNvSpPr txBox="1"/>
          <p:nvPr/>
        </p:nvSpPr>
        <p:spPr>
          <a:xfrm>
            <a:off x="5355476" y="389329"/>
            <a:ext cx="1554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 smtClean="0">
                <a:solidFill>
                  <a:srgbClr val="EEEEEE"/>
                </a:solidFill>
              </a:rPr>
              <a:t>Sobre Mim</a:t>
            </a:r>
            <a:endParaRPr lang="pt-PT" sz="2400" dirty="0">
              <a:solidFill>
                <a:srgbClr val="EEEEEE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7213309" y="391612"/>
            <a:ext cx="1445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 smtClean="0">
                <a:solidFill>
                  <a:srgbClr val="EEEEEE"/>
                </a:solidFill>
              </a:rPr>
              <a:t>Interesses</a:t>
            </a:r>
            <a:endParaRPr lang="pt-PT" sz="2200" dirty="0">
              <a:solidFill>
                <a:srgbClr val="EEEEEE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8962331" y="391612"/>
            <a:ext cx="1306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 smtClean="0">
                <a:solidFill>
                  <a:srgbClr val="EEEEEE"/>
                </a:solidFill>
              </a:rPr>
              <a:t>Contacto</a:t>
            </a:r>
            <a:endParaRPr lang="pt-PT" sz="3600" dirty="0" smtClean="0">
              <a:solidFill>
                <a:srgbClr val="EEEEEE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0492913" y="391612"/>
            <a:ext cx="1578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u="sng" dirty="0" smtClean="0">
                <a:solidFill>
                  <a:srgbClr val="EEEEEE"/>
                </a:solidFill>
              </a:rPr>
              <a:t>Downloads</a:t>
            </a:r>
            <a:endParaRPr lang="pt-PT" sz="3600" u="sng" dirty="0" smtClean="0">
              <a:solidFill>
                <a:srgbClr val="EEEEEE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0" y="6379285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solidFill>
                  <a:srgbClr val="EEEEEE"/>
                </a:solidFill>
              </a:rPr>
              <a:t>Copyright 2016 © Luís </a:t>
            </a:r>
            <a:r>
              <a:rPr lang="pt-PT" sz="1400" dirty="0" smtClean="0">
                <a:solidFill>
                  <a:srgbClr val="EEEEEE"/>
                </a:solidFill>
              </a:rPr>
              <a:t>Melo </a:t>
            </a:r>
            <a:r>
              <a:rPr lang="pt-PT" sz="1400" dirty="0">
                <a:solidFill>
                  <a:srgbClr val="EEEEEE"/>
                </a:solidFill>
              </a:rPr>
              <a:t>- SIEM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1140144" y="1716106"/>
            <a:ext cx="2276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solidFill>
                  <a:srgbClr val="EEEEEE"/>
                </a:solidFill>
              </a:rPr>
              <a:t>Downloads</a:t>
            </a:r>
            <a:endParaRPr lang="pt-PT" sz="3600" dirty="0">
              <a:solidFill>
                <a:srgbClr val="EEEEEE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1868791" y="2417444"/>
            <a:ext cx="52301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600" dirty="0">
                <a:solidFill>
                  <a:srgbClr val="EEEEEE"/>
                </a:solidFill>
              </a:rPr>
              <a:t>Este website foi realizado no âmbito da unidade curricular de Sistemas Empresariais e serve como 1º trabalho.</a:t>
            </a:r>
          </a:p>
          <a:p>
            <a:pPr>
              <a:lnSpc>
                <a:spcPct val="150000"/>
              </a:lnSpc>
            </a:pPr>
            <a:r>
              <a:rPr lang="pt-PT" sz="1600" dirty="0">
                <a:solidFill>
                  <a:srgbClr val="EEEEEE"/>
                </a:solidFill>
              </a:rPr>
              <a:t>Como tal, o código, em formato zip, e </a:t>
            </a:r>
            <a:r>
              <a:rPr lang="pt-PT" sz="1600" dirty="0" smtClean="0">
                <a:solidFill>
                  <a:srgbClr val="EEEEEE"/>
                </a:solidFill>
              </a:rPr>
              <a:t>respectiva </a:t>
            </a:r>
            <a:r>
              <a:rPr lang="pt-PT" sz="1600" i="1" dirty="0" err="1">
                <a:solidFill>
                  <a:srgbClr val="EEEEEE"/>
                </a:solidFill>
              </a:rPr>
              <a:t>mockup</a:t>
            </a:r>
            <a:r>
              <a:rPr lang="pt-PT" sz="1600" dirty="0">
                <a:solidFill>
                  <a:srgbClr val="EEEEEE"/>
                </a:solidFill>
              </a:rPr>
              <a:t> é disponibilizado para ser descarregado livremente</a:t>
            </a:r>
            <a:r>
              <a:rPr lang="pt-PT" sz="1600" dirty="0" smtClean="0">
                <a:solidFill>
                  <a:srgbClr val="EEEEEE"/>
                </a:solidFill>
              </a:rPr>
              <a:t>.</a:t>
            </a:r>
            <a:endParaRPr lang="pt-PT" sz="1600" dirty="0">
              <a:solidFill>
                <a:srgbClr val="EEEEEE"/>
              </a:solidFill>
            </a:endParaRPr>
          </a:p>
        </p:txBody>
      </p:sp>
      <p:sp>
        <p:nvSpPr>
          <p:cNvPr id="22" name="Retângulo 21">
            <a:hlinkClick r:id="rId3"/>
          </p:cNvPr>
          <p:cNvSpPr/>
          <p:nvPr/>
        </p:nvSpPr>
        <p:spPr>
          <a:xfrm>
            <a:off x="7098942" y="3647365"/>
            <a:ext cx="525013" cy="312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05" y="2450419"/>
            <a:ext cx="876967" cy="87696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582" y="2464162"/>
            <a:ext cx="764826" cy="867613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103" y="2464162"/>
            <a:ext cx="853453" cy="853453"/>
          </a:xfrm>
          <a:prstGeom prst="rect">
            <a:avLst/>
          </a:prstGeom>
        </p:spPr>
      </p:pic>
      <p:sp>
        <p:nvSpPr>
          <p:cNvPr id="24" name="Nota de Aviso Retangular Arredondada 23"/>
          <p:cNvSpPr/>
          <p:nvPr/>
        </p:nvSpPr>
        <p:spPr>
          <a:xfrm>
            <a:off x="632271" y="1315310"/>
            <a:ext cx="1253573" cy="315327"/>
          </a:xfrm>
          <a:prstGeom prst="wedgeRoundRectCallout">
            <a:avLst>
              <a:gd name="adj1" fmla="val -24031"/>
              <a:gd name="adj2" fmla="val -111968"/>
              <a:gd name="adj3" fmla="val 166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100" dirty="0" smtClean="0">
                <a:solidFill>
                  <a:srgbClr val="EEEEEE"/>
                </a:solidFill>
              </a:rPr>
              <a:t>Link para página Inicial</a:t>
            </a:r>
            <a:endParaRPr lang="pt-PT" sz="1100" dirty="0">
              <a:solidFill>
                <a:srgbClr val="EEEEEE"/>
              </a:solidFill>
            </a:endParaRPr>
          </a:p>
        </p:txBody>
      </p:sp>
      <p:sp>
        <p:nvSpPr>
          <p:cNvPr id="30" name="Chaveta à esquerda 29"/>
          <p:cNvSpPr/>
          <p:nvPr/>
        </p:nvSpPr>
        <p:spPr>
          <a:xfrm rot="16200000">
            <a:off x="8332215" y="-2407979"/>
            <a:ext cx="736972" cy="6715499"/>
          </a:xfrm>
          <a:prstGeom prst="leftBrace">
            <a:avLst>
              <a:gd name="adj1" fmla="val 8333"/>
              <a:gd name="adj2" fmla="val 5018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bg1"/>
              </a:solidFill>
            </a:endParaRPr>
          </a:p>
        </p:txBody>
      </p:sp>
      <p:sp>
        <p:nvSpPr>
          <p:cNvPr id="31" name="Rectângulo 30"/>
          <p:cNvSpPr/>
          <p:nvPr/>
        </p:nvSpPr>
        <p:spPr>
          <a:xfrm>
            <a:off x="7188257" y="1412350"/>
            <a:ext cx="2041822" cy="457200"/>
          </a:xfrm>
          <a:prstGeom prst="rect">
            <a:avLst/>
          </a:prstGeom>
          <a:solidFill>
            <a:srgbClr val="444444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Links para mudança de página</a:t>
            </a:r>
            <a:endParaRPr lang="pt-PT" dirty="0"/>
          </a:p>
        </p:txBody>
      </p:sp>
      <p:sp>
        <p:nvSpPr>
          <p:cNvPr id="32" name="Chaveta à esquerda 31"/>
          <p:cNvSpPr/>
          <p:nvPr/>
        </p:nvSpPr>
        <p:spPr>
          <a:xfrm rot="16200000">
            <a:off x="9489702" y="1918508"/>
            <a:ext cx="736972" cy="3582041"/>
          </a:xfrm>
          <a:prstGeom prst="leftBrace">
            <a:avLst>
              <a:gd name="adj1" fmla="val 8333"/>
              <a:gd name="adj2" fmla="val 5018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bg1"/>
              </a:solidFill>
            </a:endParaRPr>
          </a:p>
        </p:txBody>
      </p:sp>
      <p:sp>
        <p:nvSpPr>
          <p:cNvPr id="33" name="Rectângulo 32"/>
          <p:cNvSpPr/>
          <p:nvPr/>
        </p:nvSpPr>
        <p:spPr>
          <a:xfrm>
            <a:off x="8553563" y="4198101"/>
            <a:ext cx="2609250" cy="457200"/>
          </a:xfrm>
          <a:prstGeom prst="rect">
            <a:avLst/>
          </a:prstGeom>
          <a:solidFill>
            <a:srgbClr val="444444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Links para download dos ficheiros zip, </a:t>
            </a:r>
            <a:r>
              <a:rPr lang="pt-PT" dirty="0" err="1" smtClean="0"/>
              <a:t>ppt</a:t>
            </a:r>
            <a:r>
              <a:rPr lang="pt-PT" dirty="0" smtClean="0"/>
              <a:t> e </a:t>
            </a:r>
            <a:r>
              <a:rPr lang="pt-PT" dirty="0" err="1" smtClean="0"/>
              <a:t>css</a:t>
            </a:r>
            <a:endParaRPr lang="pt-PT" dirty="0"/>
          </a:p>
        </p:txBody>
      </p:sp>
      <p:sp>
        <p:nvSpPr>
          <p:cNvPr id="34" name="Rectângulo 33">
            <a:hlinkClick r:id="rId7" action="ppaction://hlinksldjump"/>
          </p:cNvPr>
          <p:cNvSpPr/>
          <p:nvPr/>
        </p:nvSpPr>
        <p:spPr>
          <a:xfrm>
            <a:off x="7108950" y="403758"/>
            <a:ext cx="155419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" name="Rectângulo 34">
            <a:hlinkClick r:id="rId8" action="ppaction://hlinksldjump"/>
          </p:cNvPr>
          <p:cNvSpPr/>
          <p:nvPr/>
        </p:nvSpPr>
        <p:spPr>
          <a:xfrm>
            <a:off x="8866120" y="396640"/>
            <a:ext cx="1540701" cy="464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Rectângulo 35">
            <a:hlinkClick r:id="rId9" action="ppaction://hlinksldjump"/>
          </p:cNvPr>
          <p:cNvSpPr/>
          <p:nvPr/>
        </p:nvSpPr>
        <p:spPr>
          <a:xfrm>
            <a:off x="10375085" y="363397"/>
            <a:ext cx="1695889" cy="5135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Rectângulo 36">
            <a:hlinkClick r:id="rId10" action="ppaction://hlinksldjump"/>
          </p:cNvPr>
          <p:cNvSpPr/>
          <p:nvPr/>
        </p:nvSpPr>
        <p:spPr>
          <a:xfrm>
            <a:off x="5323786" y="412958"/>
            <a:ext cx="15860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" name="Rectângulo 37">
            <a:hlinkClick r:id="rId11" action="ppaction://hlinksldjump"/>
          </p:cNvPr>
          <p:cNvSpPr/>
          <p:nvPr/>
        </p:nvSpPr>
        <p:spPr>
          <a:xfrm>
            <a:off x="26379" y="241666"/>
            <a:ext cx="2717423" cy="679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6155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258</Words>
  <Application>Microsoft Office PowerPoint</Application>
  <PresentationFormat>Personalizados</PresentationFormat>
  <Paragraphs>70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7" baseType="lpstr">
      <vt:lpstr>Tema do Office</vt:lpstr>
      <vt:lpstr>Mockup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Universidade do Porto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ee12103</dc:creator>
  <cp:lastModifiedBy>Windows 7</cp:lastModifiedBy>
  <cp:revision>17</cp:revision>
  <dcterms:created xsi:type="dcterms:W3CDTF">2016-09-26T08:45:05Z</dcterms:created>
  <dcterms:modified xsi:type="dcterms:W3CDTF">2016-09-26T22:14:31Z</dcterms:modified>
</cp:coreProperties>
</file>