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29"/>
  </p:notesMasterIdLst>
  <p:sldIdLst>
    <p:sldId id="256" r:id="rId3"/>
    <p:sldId id="258" r:id="rId4"/>
    <p:sldId id="301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6" r:id="rId13"/>
    <p:sldId id="287" r:id="rId14"/>
    <p:sldId id="285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2AF17C-5AE3-4D1D-9EE2-46D4DE1D0B61}">
          <p14:sldIdLst>
            <p14:sldId id="256"/>
            <p14:sldId id="258"/>
            <p14:sldId id="301"/>
          </p14:sldIdLst>
        </p14:section>
        <p14:section name="Smaller Values" id="{56926582-A031-46D4-B12F-3507C1982144}">
          <p14:sldIdLst>
            <p14:sldId id="277"/>
            <p14:sldId id="278"/>
            <p14:sldId id="279"/>
            <p14:sldId id="281"/>
            <p14:sldId id="282"/>
            <p14:sldId id="283"/>
            <p14:sldId id="284"/>
            <p14:sldId id="286"/>
            <p14:sldId id="287"/>
            <p14:sldId id="285"/>
            <p14:sldId id="288"/>
            <p14:sldId id="289"/>
          </p14:sldIdLst>
        </p14:section>
        <p14:section name="Arrays" id="{8F25F826-5E8E-4E2D-BCB9-EB23B937787C}">
          <p14:sldIdLst>
            <p14:sldId id="290"/>
            <p14:sldId id="291"/>
            <p14:sldId id="292"/>
            <p14:sldId id="293"/>
            <p14:sldId id="294"/>
          </p14:sldIdLst>
        </p14:section>
        <p14:section name="Arrays in MIPS" id="{45C9F809-6632-40EC-A7FF-76F83D708BCE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E9"/>
    <a:srgbClr val="995FC2"/>
    <a:srgbClr val="B07FD8"/>
    <a:srgbClr val="98399D"/>
    <a:srgbClr val="9E439C"/>
    <a:srgbClr val="98389D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Negative Numbers, Arrays and Array Addressing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B619-C205-49E1-9DF7-D3994551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953D-9F4E-434B-9536-6494A16A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9256"/>
            <a:ext cx="7886700" cy="4955232"/>
          </a:xfrm>
        </p:spPr>
        <p:txBody>
          <a:bodyPr>
            <a:normAutofit/>
          </a:bodyPr>
          <a:lstStyle/>
          <a:p>
            <a:r>
              <a:rPr lang="en-US" dirty="0"/>
              <a:t>This one, I promise, is </a:t>
            </a:r>
            <a:r>
              <a:rPr lang="en-US" dirty="0" err="1"/>
              <a:t>juuuuust</a:t>
            </a:r>
            <a:r>
              <a:rPr lang="en-US" dirty="0"/>
              <a:t> right.</a:t>
            </a:r>
          </a:p>
          <a:p>
            <a:pPr lvl="1"/>
            <a:r>
              <a:rPr lang="en-US" dirty="0"/>
              <a:t>But it’s a little strange!</a:t>
            </a:r>
          </a:p>
          <a:p>
            <a:r>
              <a:rPr lang="en-US" dirty="0"/>
              <a:t>We’ll just make SURE there is only one zero: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we flip the bits… (1’s complement) and add one.</a:t>
            </a:r>
          </a:p>
          <a:p>
            <a:pPr lvl="1"/>
            <a:r>
              <a:rPr lang="en-US" dirty="0"/>
              <a:t>Adding one makes sure our -0 is used for -1 instead!</a:t>
            </a:r>
          </a:p>
          <a:p>
            <a:r>
              <a:rPr lang="en-US" dirty="0"/>
              <a:t>Sure, it’s a little lopsided, but, hey, we get an extra number.</a:t>
            </a:r>
          </a:p>
          <a:p>
            <a:pPr lvl="1"/>
            <a:r>
              <a:rPr lang="en-US" dirty="0"/>
              <a:t>But, hmm, but -4 </a:t>
            </a:r>
            <a:r>
              <a:rPr lang="en-US" b="1" dirty="0"/>
              <a:t>doesn’t have a valid positive number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That’s the trade-off, but it’s for the best.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976F-1AB7-4231-BFCE-CFAC1BB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F8BE94-5E8C-4695-B1A5-A1E0A80E25FE}"/>
              </a:ext>
            </a:extLst>
          </p:cNvPr>
          <p:cNvGrpSpPr/>
          <p:nvPr/>
        </p:nvGrpSpPr>
        <p:grpSpPr>
          <a:xfrm>
            <a:off x="5468982" y="1992620"/>
            <a:ext cx="1066800" cy="1371409"/>
            <a:chOff x="5240382" y="2324100"/>
            <a:chExt cx="1066800" cy="1371409"/>
          </a:xfrm>
        </p:grpSpPr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2F0327A2-2452-4DF2-91B8-A908981FEDC1}"/>
                </a:ext>
              </a:extLst>
            </p:cNvPr>
            <p:cNvSpPr txBox="1"/>
            <p:nvPr/>
          </p:nvSpPr>
          <p:spPr>
            <a:xfrm>
              <a:off x="5240382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A6242EEA-F787-4B0B-802B-59626161358C}"/>
                </a:ext>
              </a:extLst>
            </p:cNvPr>
            <p:cNvSpPr txBox="1"/>
            <p:nvPr/>
          </p:nvSpPr>
          <p:spPr>
            <a:xfrm>
              <a:off x="5369558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C07024-A498-4A00-A61F-183743A348F2}"/>
              </a:ext>
            </a:extLst>
          </p:cNvPr>
          <p:cNvGrpSpPr/>
          <p:nvPr/>
        </p:nvGrpSpPr>
        <p:grpSpPr>
          <a:xfrm>
            <a:off x="4887684" y="2292955"/>
            <a:ext cx="1066800" cy="1071074"/>
            <a:chOff x="4659084" y="2624435"/>
            <a:chExt cx="1066800" cy="1071074"/>
          </a:xfrm>
        </p:grpSpPr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4AB4AD06-C3CA-4C82-ABDF-7FAABB742EB3}"/>
                </a:ext>
              </a:extLst>
            </p:cNvPr>
            <p:cNvSpPr txBox="1"/>
            <p:nvPr/>
          </p:nvSpPr>
          <p:spPr>
            <a:xfrm>
              <a:off x="4659084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0A39316B-CF87-43BF-A1B1-504B206DDFC7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EA793C-04E0-4310-8699-C34D79131FEB}"/>
              </a:ext>
            </a:extLst>
          </p:cNvPr>
          <p:cNvGrpSpPr/>
          <p:nvPr/>
        </p:nvGrpSpPr>
        <p:grpSpPr>
          <a:xfrm>
            <a:off x="4953000" y="2450879"/>
            <a:ext cx="3657600" cy="457200"/>
            <a:chOff x="4724400" y="2782359"/>
            <a:chExt cx="3657600" cy="457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C733CC-B123-4C04-A643-128B052D5A15}"/>
                </a:ext>
              </a:extLst>
            </p:cNvPr>
            <p:cNvCxnSpPr/>
            <p:nvPr/>
          </p:nvCxnSpPr>
          <p:spPr>
            <a:xfrm>
              <a:off x="4724400" y="3010959"/>
              <a:ext cx="3657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CB7AB2-AC55-4D1B-86DF-C714E5CC372B}"/>
                </a:ext>
              </a:extLst>
            </p:cNvPr>
            <p:cNvCxnSpPr/>
            <p:nvPr/>
          </p:nvCxnSpPr>
          <p:spPr>
            <a:xfrm>
              <a:off x="47244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E8346F-9E95-4DD7-A7FF-F7AD26037A15}"/>
                </a:ext>
              </a:extLst>
            </p:cNvPr>
            <p:cNvCxnSpPr/>
            <p:nvPr/>
          </p:nvCxnSpPr>
          <p:spPr>
            <a:xfrm>
              <a:off x="83820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615E17-0E14-4889-A8C3-3C2FEBED1E7A}"/>
                </a:ext>
              </a:extLst>
            </p:cNvPr>
            <p:cNvCxnSpPr/>
            <p:nvPr/>
          </p:nvCxnSpPr>
          <p:spPr>
            <a:xfrm>
              <a:off x="6768737" y="2782359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081A5-FC6F-446B-BA95-11A45A89E0F1}"/>
              </a:ext>
            </a:extLst>
          </p:cNvPr>
          <p:cNvGrpSpPr/>
          <p:nvPr/>
        </p:nvGrpSpPr>
        <p:grpSpPr>
          <a:xfrm>
            <a:off x="6487885" y="1992620"/>
            <a:ext cx="1066800" cy="1371409"/>
            <a:chOff x="6259285" y="2324100"/>
            <a:chExt cx="1066800" cy="1371409"/>
          </a:xfrm>
        </p:grpSpPr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E863DF15-74A1-48C6-B76C-958FA207CB78}"/>
                </a:ext>
              </a:extLst>
            </p:cNvPr>
            <p:cNvSpPr txBox="1"/>
            <p:nvPr/>
          </p:nvSpPr>
          <p:spPr>
            <a:xfrm>
              <a:off x="6609081" y="3172289"/>
              <a:ext cx="330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0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6ED96417-D390-4C75-B535-76593FDA7283}"/>
                </a:ext>
              </a:extLst>
            </p:cNvPr>
            <p:cNvSpPr txBox="1"/>
            <p:nvPr/>
          </p:nvSpPr>
          <p:spPr>
            <a:xfrm>
              <a:off x="6259285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669DF4-C571-4DCD-90D7-D0DF68EF07E4}"/>
              </a:ext>
            </a:extLst>
          </p:cNvPr>
          <p:cNvGrpSpPr/>
          <p:nvPr/>
        </p:nvGrpSpPr>
        <p:grpSpPr>
          <a:xfrm>
            <a:off x="6977740" y="2292955"/>
            <a:ext cx="1066800" cy="1071074"/>
            <a:chOff x="6749140" y="2624435"/>
            <a:chExt cx="1066800" cy="1071074"/>
          </a:xfrm>
        </p:grpSpPr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B78331E8-E384-4B1C-B3CE-1616F63B3064}"/>
                </a:ext>
              </a:extLst>
            </p:cNvPr>
            <p:cNvSpPr txBox="1"/>
            <p:nvPr/>
          </p:nvSpPr>
          <p:spPr>
            <a:xfrm>
              <a:off x="674914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499C8F26-AF06-44CC-9445-BD14FFEAB1B9}"/>
                </a:ext>
              </a:extLst>
            </p:cNvPr>
            <p:cNvSpPr txBox="1"/>
            <p:nvPr/>
          </p:nvSpPr>
          <p:spPr>
            <a:xfrm>
              <a:off x="6923314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46F52B-B102-4A8D-B31F-760427CB6939}"/>
              </a:ext>
            </a:extLst>
          </p:cNvPr>
          <p:cNvGrpSpPr/>
          <p:nvPr/>
        </p:nvGrpSpPr>
        <p:grpSpPr>
          <a:xfrm>
            <a:off x="7511140" y="1992620"/>
            <a:ext cx="1066800" cy="1371409"/>
            <a:chOff x="7282540" y="2324100"/>
            <a:chExt cx="1066800" cy="1371409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E1EDA177-0276-4665-BE99-E8B3D2BD4556}"/>
                </a:ext>
              </a:extLst>
            </p:cNvPr>
            <p:cNvSpPr txBox="1"/>
            <p:nvPr/>
          </p:nvSpPr>
          <p:spPr>
            <a:xfrm>
              <a:off x="7282540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F3E804F9-7F30-4B7B-9B56-D36A31E7BD10}"/>
                </a:ext>
              </a:extLst>
            </p:cNvPr>
            <p:cNvSpPr txBox="1"/>
            <p:nvPr/>
          </p:nvSpPr>
          <p:spPr>
            <a:xfrm>
              <a:off x="7473406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B3E69-8314-44D7-ABE0-CED6484C250D}"/>
              </a:ext>
            </a:extLst>
          </p:cNvPr>
          <p:cNvGrpSpPr/>
          <p:nvPr/>
        </p:nvGrpSpPr>
        <p:grpSpPr>
          <a:xfrm>
            <a:off x="8077200" y="2292955"/>
            <a:ext cx="1066800" cy="1071074"/>
            <a:chOff x="7848600" y="2624435"/>
            <a:chExt cx="1066800" cy="1071074"/>
          </a:xfrm>
        </p:grpSpPr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E84E92BD-2DC1-4730-AFAB-62551EFC329E}"/>
                </a:ext>
              </a:extLst>
            </p:cNvPr>
            <p:cNvSpPr txBox="1"/>
            <p:nvPr/>
          </p:nvSpPr>
          <p:spPr>
            <a:xfrm>
              <a:off x="784860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E7E4D3EC-3ACF-439E-BACA-84B8EBBC6A14}"/>
                </a:ext>
              </a:extLst>
            </p:cNvPr>
            <p:cNvSpPr txBox="1"/>
            <p:nvPr/>
          </p:nvSpPr>
          <p:spPr>
            <a:xfrm>
              <a:off x="8071757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175F4-A9F5-407C-875A-A78BB51633C7}"/>
              </a:ext>
            </a:extLst>
          </p:cNvPr>
          <p:cNvGrpSpPr/>
          <p:nvPr/>
        </p:nvGrpSpPr>
        <p:grpSpPr>
          <a:xfrm>
            <a:off x="6002383" y="2292955"/>
            <a:ext cx="1066800" cy="1071074"/>
            <a:chOff x="5773783" y="2624435"/>
            <a:chExt cx="1066800" cy="1071074"/>
          </a:xfrm>
        </p:grpSpPr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C37A3C09-118F-44FF-8DD0-435AFCE8E66A}"/>
                </a:ext>
              </a:extLst>
            </p:cNvPr>
            <p:cNvSpPr txBox="1"/>
            <p:nvPr/>
          </p:nvSpPr>
          <p:spPr>
            <a:xfrm>
              <a:off x="5773783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E230BA27-7F34-46D0-BC5E-CA54D496A5A7}"/>
                </a:ext>
              </a:extLst>
            </p:cNvPr>
            <p:cNvSpPr txBox="1"/>
            <p:nvPr/>
          </p:nvSpPr>
          <p:spPr>
            <a:xfrm>
              <a:off x="5967910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BA56A9-34F3-4812-9E44-4116294EF71A}"/>
              </a:ext>
            </a:extLst>
          </p:cNvPr>
          <p:cNvGrpSpPr/>
          <p:nvPr/>
        </p:nvGrpSpPr>
        <p:grpSpPr>
          <a:xfrm>
            <a:off x="4360089" y="1992619"/>
            <a:ext cx="1066800" cy="1366798"/>
            <a:chOff x="4659084" y="2328711"/>
            <a:chExt cx="1066800" cy="1366798"/>
          </a:xfrm>
        </p:grpSpPr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928B411E-6E20-47D3-AB99-85567D1C4A1F}"/>
                </a:ext>
              </a:extLst>
            </p:cNvPr>
            <p:cNvSpPr txBox="1"/>
            <p:nvPr/>
          </p:nvSpPr>
          <p:spPr>
            <a:xfrm>
              <a:off x="4659084" y="2328711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  <p:sp>
          <p:nvSpPr>
            <p:cNvPr id="15" name="TextBox 35">
              <a:extLst>
                <a:ext uri="{FF2B5EF4-FFF2-40B4-BE49-F238E27FC236}">
                  <a16:creationId xmlns:a16="http://schemas.microsoft.com/office/drawing/2014/main" id="{D5345F49-46A4-4072-8EA9-B88DC187A580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6C2B29-0CD4-4BC4-A71F-B909832CAB58}"/>
              </a:ext>
            </a:extLst>
          </p:cNvPr>
          <p:cNvGrpSpPr/>
          <p:nvPr/>
        </p:nvGrpSpPr>
        <p:grpSpPr>
          <a:xfrm>
            <a:off x="746216" y="2446267"/>
            <a:ext cx="3189516" cy="457200"/>
            <a:chOff x="5192484" y="2782359"/>
            <a:chExt cx="3189516" cy="4572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A64D8F-137B-4B47-A026-C01F014DF303}"/>
                </a:ext>
              </a:extLst>
            </p:cNvPr>
            <p:cNvCxnSpPr/>
            <p:nvPr/>
          </p:nvCxnSpPr>
          <p:spPr>
            <a:xfrm>
              <a:off x="5192484" y="3010959"/>
              <a:ext cx="3189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B3E3AF-B82D-4C28-B012-378DA735C12F}"/>
                </a:ext>
              </a:extLst>
            </p:cNvPr>
            <p:cNvCxnSpPr/>
            <p:nvPr/>
          </p:nvCxnSpPr>
          <p:spPr>
            <a:xfrm>
              <a:off x="5201193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AB02FA-9785-431F-ACD7-A015CF147350}"/>
                </a:ext>
              </a:extLst>
            </p:cNvPr>
            <p:cNvCxnSpPr/>
            <p:nvPr/>
          </p:nvCxnSpPr>
          <p:spPr>
            <a:xfrm>
              <a:off x="83820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CCCDD7-DB6C-4244-90FA-1EFE7D81E17B}"/>
                </a:ext>
              </a:extLst>
            </p:cNvPr>
            <p:cNvCxnSpPr/>
            <p:nvPr/>
          </p:nvCxnSpPr>
          <p:spPr>
            <a:xfrm>
              <a:off x="6768737" y="2782359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CE52CD-300F-440D-A28F-78BC4786822A}"/>
              </a:ext>
            </a:extLst>
          </p:cNvPr>
          <p:cNvGrpSpPr/>
          <p:nvPr/>
        </p:nvGrpSpPr>
        <p:grpSpPr>
          <a:xfrm>
            <a:off x="1813017" y="1988008"/>
            <a:ext cx="1066800" cy="1371409"/>
            <a:chOff x="6259285" y="2324100"/>
            <a:chExt cx="1066800" cy="1371409"/>
          </a:xfrm>
        </p:grpSpPr>
        <p:sp>
          <p:nvSpPr>
            <p:cNvPr id="55" name="TextBox 16">
              <a:extLst>
                <a:ext uri="{FF2B5EF4-FFF2-40B4-BE49-F238E27FC236}">
                  <a16:creationId xmlns:a16="http://schemas.microsoft.com/office/drawing/2014/main" id="{28D91C83-466F-4EC0-BB65-0ACCED313C05}"/>
                </a:ext>
              </a:extLst>
            </p:cNvPr>
            <p:cNvSpPr txBox="1"/>
            <p:nvPr/>
          </p:nvSpPr>
          <p:spPr>
            <a:xfrm>
              <a:off x="6609081" y="3172289"/>
              <a:ext cx="330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0</a:t>
              </a:r>
            </a:p>
          </p:txBody>
        </p:sp>
        <p:sp>
          <p:nvSpPr>
            <p:cNvPr id="56" name="TextBox 19">
              <a:extLst>
                <a:ext uri="{FF2B5EF4-FFF2-40B4-BE49-F238E27FC236}">
                  <a16:creationId xmlns:a16="http://schemas.microsoft.com/office/drawing/2014/main" id="{8B40401E-FB54-4B05-97EB-A5506CCA0CC6}"/>
                </a:ext>
              </a:extLst>
            </p:cNvPr>
            <p:cNvSpPr txBox="1"/>
            <p:nvPr/>
          </p:nvSpPr>
          <p:spPr>
            <a:xfrm>
              <a:off x="6259285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273486-FE19-4414-8463-ED4A6D79BFB8}"/>
              </a:ext>
            </a:extLst>
          </p:cNvPr>
          <p:cNvGrpSpPr/>
          <p:nvPr/>
        </p:nvGrpSpPr>
        <p:grpSpPr>
          <a:xfrm>
            <a:off x="2302872" y="2288343"/>
            <a:ext cx="1066800" cy="1071074"/>
            <a:chOff x="6749140" y="2624435"/>
            <a:chExt cx="1066800" cy="1071074"/>
          </a:xfrm>
        </p:grpSpPr>
        <p:sp>
          <p:nvSpPr>
            <p:cNvPr id="53" name="TextBox 29">
              <a:extLst>
                <a:ext uri="{FF2B5EF4-FFF2-40B4-BE49-F238E27FC236}">
                  <a16:creationId xmlns:a16="http://schemas.microsoft.com/office/drawing/2014/main" id="{053CDF55-8F10-4FB0-92A2-5CC8806D10C6}"/>
                </a:ext>
              </a:extLst>
            </p:cNvPr>
            <p:cNvSpPr txBox="1"/>
            <p:nvPr/>
          </p:nvSpPr>
          <p:spPr>
            <a:xfrm>
              <a:off x="674914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F3D10B02-EBEC-4021-96C5-5D9F3ED83E21}"/>
                </a:ext>
              </a:extLst>
            </p:cNvPr>
            <p:cNvSpPr txBox="1"/>
            <p:nvPr/>
          </p:nvSpPr>
          <p:spPr>
            <a:xfrm>
              <a:off x="6923314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62CFDD-1ED6-47E8-BA03-A66787AE9A4E}"/>
              </a:ext>
            </a:extLst>
          </p:cNvPr>
          <p:cNvGrpSpPr/>
          <p:nvPr/>
        </p:nvGrpSpPr>
        <p:grpSpPr>
          <a:xfrm>
            <a:off x="2836272" y="1988008"/>
            <a:ext cx="1066800" cy="1371409"/>
            <a:chOff x="7282540" y="2324100"/>
            <a:chExt cx="1066800" cy="1371409"/>
          </a:xfrm>
        </p:grpSpPr>
        <p:sp>
          <p:nvSpPr>
            <p:cNvPr id="51" name="TextBox 30">
              <a:extLst>
                <a:ext uri="{FF2B5EF4-FFF2-40B4-BE49-F238E27FC236}">
                  <a16:creationId xmlns:a16="http://schemas.microsoft.com/office/drawing/2014/main" id="{5FE6010A-EC5B-4A89-AE44-45D17B955BB7}"/>
                </a:ext>
              </a:extLst>
            </p:cNvPr>
            <p:cNvSpPr txBox="1"/>
            <p:nvPr/>
          </p:nvSpPr>
          <p:spPr>
            <a:xfrm>
              <a:off x="7282540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45BD3E10-6276-4BB5-9929-50E0D55A45C7}"/>
                </a:ext>
              </a:extLst>
            </p:cNvPr>
            <p:cNvSpPr txBox="1"/>
            <p:nvPr/>
          </p:nvSpPr>
          <p:spPr>
            <a:xfrm>
              <a:off x="7473406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74268B-E786-406F-90C3-181E2B369D9C}"/>
              </a:ext>
            </a:extLst>
          </p:cNvPr>
          <p:cNvGrpSpPr/>
          <p:nvPr/>
        </p:nvGrpSpPr>
        <p:grpSpPr>
          <a:xfrm>
            <a:off x="3402332" y="2288343"/>
            <a:ext cx="1066800" cy="1071074"/>
            <a:chOff x="7848600" y="2624435"/>
            <a:chExt cx="1066800" cy="1071074"/>
          </a:xfrm>
        </p:grpSpPr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CA9C76A5-8388-45F3-8270-3D09B07C68C5}"/>
                </a:ext>
              </a:extLst>
            </p:cNvPr>
            <p:cNvSpPr txBox="1"/>
            <p:nvPr/>
          </p:nvSpPr>
          <p:spPr>
            <a:xfrm>
              <a:off x="784860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50" name="TextBox 40">
              <a:extLst>
                <a:ext uri="{FF2B5EF4-FFF2-40B4-BE49-F238E27FC236}">
                  <a16:creationId xmlns:a16="http://schemas.microsoft.com/office/drawing/2014/main" id="{363201EA-1553-4659-A66D-F70F7F80555A}"/>
                </a:ext>
              </a:extLst>
            </p:cNvPr>
            <p:cNvSpPr txBox="1"/>
            <p:nvPr/>
          </p:nvSpPr>
          <p:spPr>
            <a:xfrm>
              <a:off x="8071757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4D5FDC-0240-4BD0-969E-A0C620C6B641}"/>
              </a:ext>
            </a:extLst>
          </p:cNvPr>
          <p:cNvGrpSpPr/>
          <p:nvPr/>
        </p:nvGrpSpPr>
        <p:grpSpPr>
          <a:xfrm>
            <a:off x="1327515" y="2288343"/>
            <a:ext cx="1066800" cy="1071074"/>
            <a:chOff x="5773783" y="2624435"/>
            <a:chExt cx="1066800" cy="1071074"/>
          </a:xfrm>
        </p:grpSpPr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E633FE7D-53A8-47C6-B44B-2F662C04CEB7}"/>
                </a:ext>
              </a:extLst>
            </p:cNvPr>
            <p:cNvSpPr txBox="1"/>
            <p:nvPr/>
          </p:nvSpPr>
          <p:spPr>
            <a:xfrm>
              <a:off x="5773783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7435E58-0C3E-49E3-8391-2ADFD4C6A6B0}"/>
                </a:ext>
              </a:extLst>
            </p:cNvPr>
            <p:cNvSpPr txBox="1"/>
            <p:nvPr/>
          </p:nvSpPr>
          <p:spPr>
            <a:xfrm>
              <a:off x="5967910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3BFF6F-18CC-4EC8-91D7-09BD126F90C7}"/>
              </a:ext>
            </a:extLst>
          </p:cNvPr>
          <p:cNvGrpSpPr/>
          <p:nvPr/>
        </p:nvGrpSpPr>
        <p:grpSpPr>
          <a:xfrm>
            <a:off x="794114" y="1988008"/>
            <a:ext cx="1066800" cy="1371409"/>
            <a:chOff x="5240382" y="2324100"/>
            <a:chExt cx="1066800" cy="1371409"/>
          </a:xfrm>
        </p:grpSpPr>
        <p:sp>
          <p:nvSpPr>
            <p:cNvPr id="45" name="TextBox 21">
              <a:extLst>
                <a:ext uri="{FF2B5EF4-FFF2-40B4-BE49-F238E27FC236}">
                  <a16:creationId xmlns:a16="http://schemas.microsoft.com/office/drawing/2014/main" id="{F11A9A4D-9A8B-4007-A09B-8322A43C8F76}"/>
                </a:ext>
              </a:extLst>
            </p:cNvPr>
            <p:cNvSpPr txBox="1"/>
            <p:nvPr/>
          </p:nvSpPr>
          <p:spPr>
            <a:xfrm>
              <a:off x="5240382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46" name="TextBox 42">
              <a:extLst>
                <a:ext uri="{FF2B5EF4-FFF2-40B4-BE49-F238E27FC236}">
                  <a16:creationId xmlns:a16="http://schemas.microsoft.com/office/drawing/2014/main" id="{3FFCDDB4-58F7-41CB-8208-87BC603B1B9D}"/>
                </a:ext>
              </a:extLst>
            </p:cNvPr>
            <p:cNvSpPr txBox="1"/>
            <p:nvPr/>
          </p:nvSpPr>
          <p:spPr>
            <a:xfrm>
              <a:off x="5369558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49A9E8-4235-470E-A1D2-99CC5366576B}"/>
              </a:ext>
            </a:extLst>
          </p:cNvPr>
          <p:cNvGrpSpPr/>
          <p:nvPr/>
        </p:nvGrpSpPr>
        <p:grpSpPr>
          <a:xfrm>
            <a:off x="212816" y="2288343"/>
            <a:ext cx="1066800" cy="1071074"/>
            <a:chOff x="4659084" y="2624435"/>
            <a:chExt cx="1066800" cy="1071074"/>
          </a:xfrm>
        </p:grpSpPr>
        <p:sp>
          <p:nvSpPr>
            <p:cNvPr id="43" name="TextBox 22">
              <a:extLst>
                <a:ext uri="{FF2B5EF4-FFF2-40B4-BE49-F238E27FC236}">
                  <a16:creationId xmlns:a16="http://schemas.microsoft.com/office/drawing/2014/main" id="{A23EDDAB-5569-4B67-87C2-86235E7C84EA}"/>
                </a:ext>
              </a:extLst>
            </p:cNvPr>
            <p:cNvSpPr txBox="1"/>
            <p:nvPr/>
          </p:nvSpPr>
          <p:spPr>
            <a:xfrm>
              <a:off x="4659084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37E338-EADA-4D47-A38A-4184544CBF37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-3</a:t>
              </a:r>
            </a:p>
          </p:txBody>
        </p:sp>
      </p:grpSp>
      <p:sp>
        <p:nvSpPr>
          <p:cNvPr id="42" name="TextBox 51">
            <a:extLst>
              <a:ext uri="{FF2B5EF4-FFF2-40B4-BE49-F238E27FC236}">
                <a16:creationId xmlns:a16="http://schemas.microsoft.com/office/drawing/2014/main" id="{7A26BC1A-DB2A-48A3-BBCD-54C0C643F90B}"/>
              </a:ext>
            </a:extLst>
          </p:cNvPr>
          <p:cNvSpPr txBox="1"/>
          <p:nvPr/>
        </p:nvSpPr>
        <p:spPr>
          <a:xfrm>
            <a:off x="1807847" y="171408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F9A8CC-2305-46CE-B388-5CBFC65F7D87}"/>
              </a:ext>
            </a:extLst>
          </p:cNvPr>
          <p:cNvSpPr txBox="1"/>
          <p:nvPr/>
        </p:nvSpPr>
        <p:spPr>
          <a:xfrm>
            <a:off x="1573517" y="3319568"/>
            <a:ext cx="153381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1’s Complement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BD99EB-CBB4-42C3-BCA3-E243782E4FB1}"/>
              </a:ext>
            </a:extLst>
          </p:cNvPr>
          <p:cNvSpPr txBox="1"/>
          <p:nvPr/>
        </p:nvSpPr>
        <p:spPr>
          <a:xfrm>
            <a:off x="6185307" y="3319568"/>
            <a:ext cx="161396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8399D"/>
                </a:solidFill>
              </a:rPr>
              <a:t>2’s Complement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DA765B-5171-49ED-9FDB-D604F5BA823D}"/>
              </a:ext>
            </a:extLst>
          </p:cNvPr>
          <p:cNvSpPr/>
          <p:nvPr/>
        </p:nvSpPr>
        <p:spPr>
          <a:xfrm>
            <a:off x="6634047" y="1519843"/>
            <a:ext cx="748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07FD8"/>
                </a:solidFill>
              </a:rPr>
              <a:t>😘</a:t>
            </a:r>
          </a:p>
        </p:txBody>
      </p:sp>
    </p:spTree>
    <p:extLst>
      <p:ext uri="{BB962C8B-B14F-4D97-AF65-F5344CB8AC3E}">
        <p14:creationId xmlns:p14="http://schemas.microsoft.com/office/powerpoint/2010/main" val="10690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DDF-00E2-4782-BC61-6BE42E4D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857E-87FD-424B-BDC1-AFBB6F6C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705880"/>
          </a:xfrm>
        </p:spPr>
        <p:txBody>
          <a:bodyPr>
            <a:normAutofit/>
          </a:bodyPr>
          <a:lstStyle/>
          <a:p>
            <a:r>
              <a:rPr lang="en-US" dirty="0"/>
              <a:t>Let’s look at the </a:t>
            </a:r>
            <a:r>
              <a:rPr lang="en-US" b="1" dirty="0"/>
              <a:t>same bit patterns</a:t>
            </a:r>
            <a:r>
              <a:rPr lang="en-US" dirty="0"/>
              <a:t> as before: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If the MSB is 1</a:t>
            </a:r>
            <a:r>
              <a:rPr lang="en-US" dirty="0"/>
              <a:t>: Flip! Add one!</a:t>
            </a:r>
          </a:p>
          <a:p>
            <a:r>
              <a:rPr lang="en-US" b="1" dirty="0"/>
              <a:t>Otherwise</a:t>
            </a:r>
            <a:r>
              <a:rPr lang="en-US" dirty="0"/>
              <a:t>: Do nothing! It’s the same!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B05EC-095B-47AE-BE7D-99983781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B1916-7B1A-483D-8FD9-123225C66FD9}"/>
              </a:ext>
            </a:extLst>
          </p:cNvPr>
          <p:cNvSpPr txBox="1"/>
          <p:nvPr/>
        </p:nvSpPr>
        <p:spPr>
          <a:xfrm>
            <a:off x="669255" y="160890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11010100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387B9-E5BF-466A-9031-6636CFD5A293}"/>
              </a:ext>
            </a:extLst>
          </p:cNvPr>
          <p:cNvSpPr txBox="1"/>
          <p:nvPr/>
        </p:nvSpPr>
        <p:spPr>
          <a:xfrm>
            <a:off x="2958026" y="1606667"/>
            <a:ext cx="573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00101011=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(43+1)=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44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7F04CBA-5554-42B1-AAEC-CBF34238C914}"/>
              </a:ext>
            </a:extLst>
          </p:cNvPr>
          <p:cNvSpPr/>
          <p:nvPr/>
        </p:nvSpPr>
        <p:spPr>
          <a:xfrm rot="16200000">
            <a:off x="6258759" y="2062884"/>
            <a:ext cx="141957" cy="433179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07D1A9-A985-46D3-96CC-5FBB2F74254F}"/>
              </a:ext>
            </a:extLst>
          </p:cNvPr>
          <p:cNvSpPr/>
          <p:nvPr/>
        </p:nvSpPr>
        <p:spPr>
          <a:xfrm rot="16200000">
            <a:off x="4245168" y="124795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7E220-BD00-45EA-8881-75F9DE410410}"/>
              </a:ext>
            </a:extLst>
          </p:cNvPr>
          <p:cNvSpPr txBox="1"/>
          <p:nvPr/>
        </p:nvSpPr>
        <p:spPr>
          <a:xfrm>
            <a:off x="669255" y="303096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E0D7D-C66F-4A7A-B810-8BD205CB71BA}"/>
              </a:ext>
            </a:extLst>
          </p:cNvPr>
          <p:cNvSpPr txBox="1"/>
          <p:nvPr/>
        </p:nvSpPr>
        <p:spPr>
          <a:xfrm>
            <a:off x="2958027" y="3028722"/>
            <a:ext cx="561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EC50B15-862C-415E-90B2-2F76F157248A}"/>
              </a:ext>
            </a:extLst>
          </p:cNvPr>
          <p:cNvSpPr/>
          <p:nvPr/>
        </p:nvSpPr>
        <p:spPr>
          <a:xfrm rot="16200000">
            <a:off x="4245168" y="2670013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2986C-7D6E-4CAD-B831-C9E0CF5A383C}"/>
              </a:ext>
            </a:extLst>
          </p:cNvPr>
          <p:cNvSpPr txBox="1"/>
          <p:nvPr/>
        </p:nvSpPr>
        <p:spPr>
          <a:xfrm>
            <a:off x="669255" y="3764997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F440E-6DA5-4603-B611-6FECF21186DE}"/>
              </a:ext>
            </a:extLst>
          </p:cNvPr>
          <p:cNvSpPr txBox="1"/>
          <p:nvPr/>
        </p:nvSpPr>
        <p:spPr>
          <a:xfrm>
            <a:off x="2958027" y="3762755"/>
            <a:ext cx="589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(0+1) 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16A682B-3B78-49F4-8E94-6B3156DB40F2}"/>
              </a:ext>
            </a:extLst>
          </p:cNvPr>
          <p:cNvSpPr/>
          <p:nvPr/>
        </p:nvSpPr>
        <p:spPr>
          <a:xfrm rot="16200000">
            <a:off x="6165231" y="4314803"/>
            <a:ext cx="97454" cy="226968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4ED6B31-FA20-43D9-87C2-1A34BE828A35}"/>
              </a:ext>
            </a:extLst>
          </p:cNvPr>
          <p:cNvSpPr/>
          <p:nvPr/>
        </p:nvSpPr>
        <p:spPr>
          <a:xfrm rot="16200000">
            <a:off x="4245168" y="3404046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DDA56-DD13-4504-9512-C33FD73A5EC8}"/>
              </a:ext>
            </a:extLst>
          </p:cNvPr>
          <p:cNvSpPr txBox="1"/>
          <p:nvPr/>
        </p:nvSpPr>
        <p:spPr>
          <a:xfrm>
            <a:off x="669255" y="2298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00100110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7E944-7C8D-433E-A5E8-B2394636BD72}"/>
              </a:ext>
            </a:extLst>
          </p:cNvPr>
          <p:cNvSpPr txBox="1"/>
          <p:nvPr/>
        </p:nvSpPr>
        <p:spPr>
          <a:xfrm>
            <a:off x="2958026" y="2296053"/>
            <a:ext cx="573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00100110= 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7AB4E1C-7CE0-4404-A411-D3B0115C2415}"/>
              </a:ext>
            </a:extLst>
          </p:cNvPr>
          <p:cNvSpPr/>
          <p:nvPr/>
        </p:nvSpPr>
        <p:spPr>
          <a:xfrm rot="16200000">
            <a:off x="4245168" y="1937344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7B1965D-50F4-421D-8A65-01F28FD6515C}"/>
              </a:ext>
            </a:extLst>
          </p:cNvPr>
          <p:cNvSpPr/>
          <p:nvPr/>
        </p:nvSpPr>
        <p:spPr>
          <a:xfrm rot="16200000">
            <a:off x="1674870" y="198653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B9810B9-DB33-4611-9452-81BCE32CA148}"/>
              </a:ext>
            </a:extLst>
          </p:cNvPr>
          <p:cNvSpPr/>
          <p:nvPr/>
        </p:nvSpPr>
        <p:spPr>
          <a:xfrm rot="16200000">
            <a:off x="1685836" y="2670013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970-22D1-49FA-8801-A03188F7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FB20-A622-4742-A993-A3539EEC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add zeros to a positive number: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we add ones to a negative number: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6E3A9-B808-47CC-8ADE-62A787D6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7647F-444E-4DF1-A0CD-11E1A8C4D011}"/>
              </a:ext>
            </a:extLst>
          </p:cNvPr>
          <p:cNvSpPr txBox="1"/>
          <p:nvPr/>
        </p:nvSpPr>
        <p:spPr>
          <a:xfrm>
            <a:off x="3081577" y="1582556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8B9B3-E739-48D2-A563-13EAFBC8085E}"/>
              </a:ext>
            </a:extLst>
          </p:cNvPr>
          <p:cNvSpPr txBox="1"/>
          <p:nvPr/>
        </p:nvSpPr>
        <p:spPr>
          <a:xfrm>
            <a:off x="1078173" y="2155707"/>
            <a:ext cx="602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 ? 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26AC6-C4BE-46CA-810C-D6C7DCE7D742}"/>
              </a:ext>
            </a:extLst>
          </p:cNvPr>
          <p:cNvSpPr txBox="1"/>
          <p:nvPr/>
        </p:nvSpPr>
        <p:spPr>
          <a:xfrm>
            <a:off x="3081577" y="4034265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E9398-6F70-47FA-A9A2-34C8D0954142}"/>
              </a:ext>
            </a:extLst>
          </p:cNvPr>
          <p:cNvSpPr txBox="1"/>
          <p:nvPr/>
        </p:nvSpPr>
        <p:spPr>
          <a:xfrm>
            <a:off x="840441" y="4607416"/>
            <a:ext cx="625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111111111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00000000001011001 =  ? 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97C8-43BF-44D1-83AD-70D66BAC8B93}"/>
              </a:ext>
            </a:extLst>
          </p:cNvPr>
          <p:cNvSpPr txBox="1"/>
          <p:nvPr/>
        </p:nvSpPr>
        <p:spPr>
          <a:xfrm>
            <a:off x="6099425" y="4034265"/>
            <a:ext cx="1338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BF433-79DD-4251-8B72-EB8C90D155B4}"/>
              </a:ext>
            </a:extLst>
          </p:cNvPr>
          <p:cNvSpPr txBox="1"/>
          <p:nvPr/>
        </p:nvSpPr>
        <p:spPr>
          <a:xfrm>
            <a:off x="6099425" y="2150873"/>
            <a:ext cx="717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ECDCC-64FC-48E4-85C5-A3F0EB27115B}"/>
              </a:ext>
            </a:extLst>
          </p:cNvPr>
          <p:cNvSpPr txBox="1"/>
          <p:nvPr/>
        </p:nvSpPr>
        <p:spPr>
          <a:xfrm>
            <a:off x="6099424" y="5126469"/>
            <a:ext cx="1338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F1D6D-7E6B-4AAE-B3B2-84A46A417FC3}"/>
              </a:ext>
            </a:extLst>
          </p:cNvPr>
          <p:cNvSpPr txBox="1"/>
          <p:nvPr/>
        </p:nvSpPr>
        <p:spPr>
          <a:xfrm rot="18965013">
            <a:off x="6638003" y="4372075"/>
            <a:ext cx="272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8389D"/>
                </a:solidFill>
              </a:rPr>
              <a:t>Dang that’s cool!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37292-0AFA-4BF6-9B6C-A6FFEE7D9842}"/>
              </a:ext>
            </a:extLst>
          </p:cNvPr>
          <p:cNvSpPr/>
          <p:nvPr/>
        </p:nvSpPr>
        <p:spPr>
          <a:xfrm>
            <a:off x="2044605" y="1977307"/>
            <a:ext cx="5160304" cy="2056958"/>
          </a:xfrm>
          <a:prstGeom prst="rect">
            <a:avLst/>
          </a:prstGeom>
          <a:solidFill>
            <a:srgbClr val="E9D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7FEA6-9096-45F5-9D03-ED4E4BD7C821}"/>
              </a:ext>
            </a:extLst>
          </p:cNvPr>
          <p:cNvSpPr txBox="1"/>
          <p:nvPr/>
        </p:nvSpPr>
        <p:spPr>
          <a:xfrm>
            <a:off x="2117397" y="1983975"/>
            <a:ext cx="50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D39EF-D6D1-428F-A311-B34E0B9A6E0C}"/>
              </a:ext>
            </a:extLst>
          </p:cNvPr>
          <p:cNvSpPr txBox="1"/>
          <p:nvPr/>
        </p:nvSpPr>
        <p:spPr>
          <a:xfrm>
            <a:off x="2123216" y="2566361"/>
            <a:ext cx="484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(01011001+1)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40CD5-A1AF-4D95-9D79-0C35FFF99C96}"/>
              </a:ext>
            </a:extLst>
          </p:cNvPr>
          <p:cNvSpPr txBox="1"/>
          <p:nvPr/>
        </p:nvSpPr>
        <p:spPr>
          <a:xfrm>
            <a:off x="2123216" y="3139929"/>
            <a:ext cx="484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01011010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897CF-A8CC-431D-A97E-EDAC43B8087C}"/>
              </a:ext>
            </a:extLst>
          </p:cNvPr>
          <p:cNvSpPr txBox="1"/>
          <p:nvPr/>
        </p:nvSpPr>
        <p:spPr>
          <a:xfrm>
            <a:off x="6063160" y="3148604"/>
            <a:ext cx="985037" cy="646331"/>
          </a:xfrm>
          <a:prstGeom prst="rect">
            <a:avLst/>
          </a:prstGeom>
          <a:solidFill>
            <a:srgbClr val="E9D4E9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/>
      <p:bldP spid="9" grpId="0" animBg="1"/>
      <p:bldP spid="9" grpId="1" animBg="1"/>
      <p:bldP spid="14" grpId="0"/>
      <p:bldP spid="14" grpId="1"/>
      <p:bldP spid="15" grpId="0"/>
      <p:bldP spid="15" grpId="1"/>
      <p:bldP spid="16" grpId="0"/>
      <p:bldP spid="16" grpId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4A57-1FB7-4077-A84B-B9E5FFF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Get an Extension? (Reprise)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D3A0-2D8C-4DB7-81B7-B080230F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708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you need to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widen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number with fewer bits to more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 extension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easy: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put 0s at the beginning.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en-US" sz="2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0000 1001</a:t>
            </a:r>
            <a:r>
              <a:rPr lang="en-US" sz="2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are also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numbers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we didn't talk about yet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top bit (MSB) </a:t>
            </a:r>
            <a:r>
              <a:rPr lang="en-US" dirty="0"/>
              <a:t>of signed numbers determines </a:t>
            </a:r>
            <a:r>
              <a:rPr lang="en-US" b="1" dirty="0"/>
              <a:t>the sign (+/-)</a:t>
            </a:r>
            <a:endParaRPr lang="en-US" dirty="0"/>
          </a:p>
          <a:p>
            <a:r>
              <a:rPr lang="en-US" b="1" dirty="0"/>
              <a:t>sign extension</a:t>
            </a:r>
            <a:r>
              <a:rPr lang="en-US" dirty="0"/>
              <a:t> puts </a:t>
            </a:r>
            <a:r>
              <a:rPr lang="en-US" b="1" i="1" dirty="0"/>
              <a:t>copies of the sign bit </a:t>
            </a:r>
            <a:r>
              <a:rPr lang="en-US" dirty="0"/>
              <a:t>at the beginning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1111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 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010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0000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0010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B006-D72B-4C68-BED4-97ED5A46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2D6-7C9F-4CFA-958D-BAFA791A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X P  A   N    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B3BCB-BF4C-45C8-9DA7-FB2C808B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031E50-1D39-4750-88A2-2B71A411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53" y="870988"/>
            <a:ext cx="8763000" cy="457198"/>
          </a:xfrm>
        </p:spPr>
        <p:txBody>
          <a:bodyPr/>
          <a:lstStyle/>
          <a:p>
            <a:r>
              <a:rPr lang="en-US" dirty="0"/>
              <a:t>If you load a </a:t>
            </a:r>
            <a:r>
              <a:rPr lang="en-US" b="1" dirty="0"/>
              <a:t>byte</a:t>
            </a:r>
            <a:r>
              <a:rPr lang="mr-IN" b="1" dirty="0"/>
              <a:t>…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2B3199-7176-4CD7-A02F-B6B7A24A67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953" y="1434842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6C2A73-EB04-4514-ADDE-6D4323DA07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2283" y="1434841"/>
          <a:ext cx="2109670" cy="5334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10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10010000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urved Down Arrow 8">
            <a:extLst>
              <a:ext uri="{FF2B5EF4-FFF2-40B4-BE49-F238E27FC236}">
                <a16:creationId xmlns:a16="http://schemas.microsoft.com/office/drawing/2014/main" id="{B08A9048-5804-45DA-9960-35295C28A688}"/>
              </a:ext>
            </a:extLst>
          </p:cNvPr>
          <p:cNvSpPr/>
          <p:nvPr/>
        </p:nvSpPr>
        <p:spPr>
          <a:xfrm flipH="1">
            <a:off x="5827196" y="947186"/>
            <a:ext cx="2032499" cy="487655"/>
          </a:xfrm>
          <a:prstGeom prst="curvedDownArrow">
            <a:avLst>
              <a:gd name="adj1" fmla="val 25000"/>
              <a:gd name="adj2" fmla="val 59532"/>
              <a:gd name="adj3" fmla="val 2814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066407-6E2C-4B7E-A05C-0B9EBC5DF2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953" y="2806441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10010000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F3652DD-5571-4540-BB4A-AD4887D09D5C}"/>
              </a:ext>
            </a:extLst>
          </p:cNvPr>
          <p:cNvSpPr txBox="1"/>
          <p:nvPr/>
        </p:nvSpPr>
        <p:spPr>
          <a:xfrm>
            <a:off x="443753" y="2386855"/>
            <a:ext cx="59716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the byte is </a:t>
            </a:r>
            <a:r>
              <a:rPr lang="en-US" sz="2200" b="1" dirty="0"/>
              <a:t>signed</a:t>
            </a:r>
            <a:r>
              <a:rPr lang="mr-IN" sz="2200" b="1" dirty="0"/>
              <a:t>…</a:t>
            </a:r>
            <a:r>
              <a:rPr lang="en-US" sz="2200" b="1" dirty="0"/>
              <a:t> </a:t>
            </a:r>
            <a:r>
              <a:rPr lang="en-US" sz="2200" dirty="0"/>
              <a:t>what </a:t>
            </a:r>
            <a:r>
              <a:rPr lang="en-US" sz="2200" i="1" dirty="0"/>
              <a:t>should</a:t>
            </a:r>
            <a:r>
              <a:rPr lang="en-US" sz="2200" dirty="0"/>
              <a:t> it become?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2E963C-ABAE-4556-88AD-C02EE59FD0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953" y="4178040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00000000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10010000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789DA5-F0FD-45AC-AD86-858CADE47F73}"/>
              </a:ext>
            </a:extLst>
          </p:cNvPr>
          <p:cNvSpPr txBox="1"/>
          <p:nvPr/>
        </p:nvSpPr>
        <p:spPr>
          <a:xfrm>
            <a:off x="283452" y="3747153"/>
            <a:ext cx="6292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the byte is </a:t>
            </a:r>
            <a:r>
              <a:rPr lang="en-US" sz="2200" b="1" dirty="0"/>
              <a:t>unsigned</a:t>
            </a:r>
            <a:r>
              <a:rPr lang="mr-IN" sz="2200" b="1" dirty="0"/>
              <a:t>…</a:t>
            </a:r>
            <a:r>
              <a:rPr lang="en-US" sz="2200" b="1" dirty="0"/>
              <a:t> </a:t>
            </a:r>
            <a:r>
              <a:rPr lang="en-US" sz="2200" dirty="0"/>
              <a:t>what </a:t>
            </a:r>
            <a:r>
              <a:rPr lang="en-US" sz="2200" i="1" dirty="0"/>
              <a:t>should</a:t>
            </a:r>
            <a:r>
              <a:rPr lang="en-US" sz="2200" dirty="0"/>
              <a:t> it become?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33052-BA5E-4B0B-A404-45FA7772471D}"/>
              </a:ext>
            </a:extLst>
          </p:cNvPr>
          <p:cNvSpPr txBox="1"/>
          <p:nvPr/>
        </p:nvSpPr>
        <p:spPr>
          <a:xfrm>
            <a:off x="6690671" y="2771198"/>
            <a:ext cx="2133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dirty="0"/>
              <a:t> </a:t>
            </a:r>
            <a:r>
              <a:rPr lang="en-US" sz="2200" dirty="0"/>
              <a:t>does</a:t>
            </a:r>
            <a:br>
              <a:rPr lang="en-US" sz="2200" dirty="0"/>
            </a:br>
            <a:r>
              <a:rPr lang="en-US" sz="2200" dirty="0"/>
              <a:t>sign extension.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07AE0-FB53-4BA3-870B-12E99042B7FB}"/>
              </a:ext>
            </a:extLst>
          </p:cNvPr>
          <p:cNvSpPr txBox="1"/>
          <p:nvPr/>
        </p:nvSpPr>
        <p:spPr>
          <a:xfrm>
            <a:off x="6690671" y="4142797"/>
            <a:ext cx="23128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lbu</a:t>
            </a:r>
            <a:r>
              <a:rPr lang="en-US" sz="2200" dirty="0"/>
              <a:t> does zero extension.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5D51-5B50-4C09-A9F0-805477A6C899}"/>
              </a:ext>
            </a:extLst>
          </p:cNvPr>
          <p:cNvSpPr txBox="1"/>
          <p:nvPr/>
        </p:nvSpPr>
        <p:spPr>
          <a:xfrm>
            <a:off x="138953" y="5195317"/>
            <a:ext cx="696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lbu</a:t>
            </a:r>
            <a:r>
              <a:rPr lang="en-US" sz="1800" b="1" dirty="0"/>
              <a:t> (load byte unsigned) is </a:t>
            </a:r>
            <a:r>
              <a:rPr lang="en-US" sz="1800" b="1" i="1" dirty="0"/>
              <a:t>USUALLY</a:t>
            </a:r>
            <a:r>
              <a:rPr lang="en-US" sz="1800" b="1" dirty="0"/>
              <a:t> what you want to use!</a:t>
            </a:r>
          </a:p>
        </p:txBody>
      </p:sp>
    </p:spTree>
    <p:extLst>
      <p:ext uri="{BB962C8B-B14F-4D97-AF65-F5344CB8AC3E}">
        <p14:creationId xmlns:p14="http://schemas.microsoft.com/office/powerpoint/2010/main" val="11992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7AAA-601D-4DC4-81FB-16D7430B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1A19D-645F-4B3C-B25F-66402E4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6BA4A-E756-4C28-997C-59DE071DE0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" y="1820626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10100010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00001110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00000100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9F6EDC-361A-4F27-BF1C-95798B95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99571"/>
            <a:ext cx="8991600" cy="4801659"/>
          </a:xfrm>
        </p:spPr>
        <p:txBody>
          <a:bodyPr/>
          <a:lstStyle/>
          <a:p>
            <a:r>
              <a:rPr lang="en-US" dirty="0"/>
              <a:t>if we go the other way, </a:t>
            </a:r>
            <a:r>
              <a:rPr lang="en-US" b="1" dirty="0"/>
              <a:t>the upper part of the value is cut off.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 sign issue doesn't exist when storing, cause we're going from a </a:t>
            </a:r>
            <a:r>
              <a:rPr lang="en-US" i="1" dirty="0"/>
              <a:t>larger</a:t>
            </a:r>
            <a:r>
              <a:rPr lang="en-US" dirty="0"/>
              <a:t> number of bits to a </a:t>
            </a:r>
            <a:r>
              <a:rPr lang="en-US" i="1" dirty="0"/>
              <a:t>smaller</a:t>
            </a:r>
            <a:r>
              <a:rPr lang="en-US" dirty="0"/>
              <a:t> number</a:t>
            </a:r>
          </a:p>
          <a:p>
            <a:pPr lvl="1"/>
            <a:r>
              <a:rPr lang="en-US" dirty="0"/>
              <a:t>therefore, </a:t>
            </a:r>
            <a:r>
              <a:rPr lang="en-US" b="1" dirty="0"/>
              <a:t>there are no </a:t>
            </a:r>
            <a:r>
              <a:rPr lang="en-US" b="1" dirty="0" err="1">
                <a:solidFill>
                  <a:srgbClr val="FF0000"/>
                </a:solidFill>
              </a:rPr>
              <a:t>sbu</a:t>
            </a:r>
            <a:r>
              <a:rPr lang="en-US" b="1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shu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A9B54C-08FE-46DE-B386-1129352A4B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" y="1820628"/>
          <a:ext cx="642366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69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136273" marR="136273" marT="68136" marB="68136"/>
                </a:tc>
                <a:tc hMerge="1">
                  <a:txBody>
                    <a:bodyPr/>
                    <a:lstStyle/>
                    <a:p>
                      <a:pPr algn="r"/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10100010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00001110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00000100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78F5C7-D825-4BD0-B6FC-528230C146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26437" y="1820627"/>
          <a:ext cx="2461268" cy="426743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3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43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11111111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2B027326-4B4E-4175-A69B-21CE2AE9EF1E}"/>
              </a:ext>
            </a:extLst>
          </p:cNvPr>
          <p:cNvSpPr/>
          <p:nvPr/>
        </p:nvSpPr>
        <p:spPr>
          <a:xfrm rot="10800000" flipH="1" flipV="1">
            <a:off x="5713230" y="1332971"/>
            <a:ext cx="2032499" cy="487655"/>
          </a:xfrm>
          <a:prstGeom prst="curvedDownArrow">
            <a:avLst>
              <a:gd name="adj1" fmla="val 25000"/>
              <a:gd name="adj2" fmla="val 59532"/>
              <a:gd name="adj3" fmla="val 2814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F6398-631A-4F6F-ABEB-72EFB0315848}"/>
              </a:ext>
            </a:extLst>
          </p:cNvPr>
          <p:cNvSpPr txBox="1"/>
          <p:nvPr/>
        </p:nvSpPr>
        <p:spPr>
          <a:xfrm>
            <a:off x="6402586" y="135896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</a:t>
            </a:r>
            <a:endParaRPr lang="en-US" sz="2400" b="1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9BF948-8F44-4BBF-B925-CCD1A069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B2074-2E53-4E2E-B7CD-04212C337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Rice is great if you're really hungry and want to eat two thousand of something. – Mitch Hedberg, presumably talking about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7602-B3F3-4EEA-AA81-E71FCC21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9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1616-2C4B-40E3-864D-D52B0DFF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Strings, Arrays,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686A3-44E7-4BCF-A38F-50971D0E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E29B7791-B35F-4671-B744-F3F172FA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38" y="681222"/>
            <a:ext cx="1371600" cy="5562600"/>
          </a:xfrm>
          <a:prstGeom prst="rect">
            <a:avLst/>
          </a:prstGeom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887366B9-8D55-4A43-92D5-811D6C9367AD}"/>
              </a:ext>
            </a:extLst>
          </p:cNvPr>
          <p:cNvSpPr/>
          <p:nvPr/>
        </p:nvSpPr>
        <p:spPr>
          <a:xfrm>
            <a:off x="7539038" y="1062222"/>
            <a:ext cx="228600" cy="144780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3D936C36-1415-4864-92A5-2E177A7A6D9E}"/>
              </a:ext>
            </a:extLst>
          </p:cNvPr>
          <p:cNvSpPr/>
          <p:nvPr/>
        </p:nvSpPr>
        <p:spPr>
          <a:xfrm>
            <a:off x="7539038" y="2540502"/>
            <a:ext cx="228600" cy="144780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00E37E66-1E0A-44AA-AB22-B09A36CB8DE4}"/>
              </a:ext>
            </a:extLst>
          </p:cNvPr>
          <p:cNvSpPr/>
          <p:nvPr/>
        </p:nvSpPr>
        <p:spPr>
          <a:xfrm>
            <a:off x="7539038" y="4018782"/>
            <a:ext cx="228600" cy="144780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77106D-23B7-4C0F-B1CE-083C4101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895350"/>
            <a:ext cx="8219515" cy="4571232"/>
          </a:xfrm>
        </p:spPr>
        <p:txBody>
          <a:bodyPr>
            <a:normAutofit/>
          </a:bodyPr>
          <a:lstStyle/>
          <a:p>
            <a:r>
              <a:rPr lang="en-US" sz="2400" dirty="0"/>
              <a:t>When we wanted to store 4-byte values</a:t>
            </a:r>
            <a:r>
              <a:rPr lang="mr-IN" sz="2400" dirty="0"/>
              <a:t>…</a:t>
            </a:r>
            <a:endParaRPr lang="en-US" sz="2400" dirty="0"/>
          </a:p>
          <a:p>
            <a:pPr lvl="1"/>
            <a:r>
              <a:rPr lang="en-US" sz="2000" dirty="0"/>
              <a:t>We split them up across consecutive bytes</a:t>
            </a:r>
          </a:p>
          <a:p>
            <a:r>
              <a:rPr lang="en-US" sz="2400" dirty="0"/>
              <a:t>What about a string?</a:t>
            </a:r>
          </a:p>
          <a:p>
            <a:pPr lvl="1"/>
            <a:r>
              <a:rPr lang="en-US" sz="2000" dirty="0"/>
              <a:t>How is a string </a:t>
            </a:r>
            <a:r>
              <a:rPr lang="en-US" sz="2000" i="1" dirty="0"/>
              <a:t>represented?</a:t>
            </a:r>
          </a:p>
          <a:p>
            <a:pPr lvl="1"/>
            <a:r>
              <a:rPr lang="en-US" sz="2000" dirty="0"/>
              <a:t>How many bytes is a string?</a:t>
            </a:r>
          </a:p>
          <a:p>
            <a:pPr lvl="2"/>
            <a:r>
              <a:rPr lang="en-US" sz="1600" dirty="0"/>
              <a:t>Might be thousands or millions of characters</a:t>
            </a:r>
          </a:p>
          <a:p>
            <a:r>
              <a:rPr lang="en-US" sz="2400" i="1" dirty="0"/>
              <a:t>Any</a:t>
            </a:r>
            <a:r>
              <a:rPr lang="en-US" sz="2400" dirty="0"/>
              <a:t> array might be that big too!</a:t>
            </a:r>
          </a:p>
          <a:p>
            <a:r>
              <a:rPr lang="en-US" sz="2400" dirty="0"/>
              <a:t>The solution to </a:t>
            </a:r>
            <a:r>
              <a:rPr lang="en-US" sz="2400" i="1" dirty="0"/>
              <a:t>storing</a:t>
            </a:r>
            <a:r>
              <a:rPr lang="en-US" sz="2400" dirty="0"/>
              <a:t> it in memory is the same</a:t>
            </a:r>
          </a:p>
          <a:p>
            <a:pPr lvl="1"/>
            <a:r>
              <a:rPr lang="en-US" sz="2000" dirty="0"/>
              <a:t>But </a:t>
            </a:r>
            <a:r>
              <a:rPr lang="en-US" sz="2000" b="1" dirty="0"/>
              <a:t>how do you </a:t>
            </a:r>
            <a:r>
              <a:rPr lang="en-US" sz="2000" b="1" i="1" dirty="0"/>
              <a:t>access</a:t>
            </a:r>
            <a:r>
              <a:rPr lang="en-US" sz="2000" b="1" dirty="0"/>
              <a:t> these big things</a:t>
            </a:r>
          </a:p>
          <a:p>
            <a:pPr lvl="2"/>
            <a:r>
              <a:rPr lang="en-US" sz="1600" dirty="0"/>
              <a:t>They don't fit in registers!</a:t>
            </a:r>
          </a:p>
          <a:p>
            <a:pPr lvl="3"/>
            <a:r>
              <a:rPr lang="en-US" sz="1400" dirty="0" err="1"/>
              <a:t>ssssssssooooooooooooooooooooooooooo</a:t>
            </a:r>
            <a:r>
              <a:rPr lang="mr-IN" sz="1400" dirty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2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C4D5-5FB2-406A-AC1A-62D72C24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Array…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A631-3AEC-4E69-B1D3-641029AB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476750"/>
          </a:xfrm>
        </p:spPr>
        <p:txBody>
          <a:bodyPr/>
          <a:lstStyle/>
          <a:p>
            <a:r>
              <a:rPr lang="en-US" dirty="0"/>
              <a:t>If we did this in C or Java: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byte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= {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...};</a:t>
            </a:r>
          </a:p>
          <a:p>
            <a:r>
              <a:rPr lang="en-US" dirty="0"/>
              <a:t>In memory it might look like this</a:t>
            </a:r>
          </a:p>
          <a:p>
            <a:r>
              <a:rPr lang="en-US" dirty="0"/>
              <a:t>What memory address is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[0]</a:t>
            </a:r>
            <a:r>
              <a:rPr lang="en-US" dirty="0"/>
              <a:t> at?</a:t>
            </a:r>
          </a:p>
          <a:p>
            <a:pPr lvl="1"/>
            <a:r>
              <a:rPr lang="en-US" dirty="0"/>
              <a:t>What about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[1]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about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[2]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about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[3]</a:t>
            </a:r>
            <a:r>
              <a:rPr lang="en-US" dirty="0"/>
              <a:t>?</a:t>
            </a:r>
          </a:p>
          <a:p>
            <a:r>
              <a:rPr lang="en-US" dirty="0"/>
              <a:t>If an array starts at memory address </a:t>
            </a:r>
            <a:r>
              <a:rPr lang="en-US" b="1" dirty="0"/>
              <a:t>A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/>
              <a:t>…</a:t>
            </a:r>
            <a:r>
              <a:rPr lang="en-US" dirty="0"/>
              <a:t>then item at index </a:t>
            </a:r>
            <a:r>
              <a:rPr lang="en-US" b="1" dirty="0"/>
              <a:t>i</a:t>
            </a:r>
            <a:r>
              <a:rPr lang="en-US" dirty="0"/>
              <a:t> is at address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b="1" dirty="0"/>
              <a:t>A + i ?</a:t>
            </a:r>
          </a:p>
          <a:p>
            <a:pPr lvl="2"/>
            <a:r>
              <a:rPr lang="en-US" dirty="0"/>
              <a:t>Only if the array is </a:t>
            </a:r>
            <a:r>
              <a:rPr lang="en-US" b="1" dirty="0"/>
              <a:t>holding</a:t>
            </a:r>
            <a:r>
              <a:rPr lang="en-US" dirty="0"/>
              <a:t> individual bytes!</a:t>
            </a:r>
          </a:p>
          <a:p>
            <a:pPr lvl="2"/>
            <a:r>
              <a:rPr lang="en-US" b="1" dirty="0"/>
              <a:t>Let’s take a deeper look.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A93D7-4978-4B55-BE38-F96541B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8FA853-0955-4406-9764-2F0C4EC46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08484"/>
              </p:ext>
            </p:extLst>
          </p:nvPr>
        </p:nvGraphicFramePr>
        <p:xfrm>
          <a:off x="7541559" y="745860"/>
          <a:ext cx="1524000" cy="32963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Addr</a:t>
                      </a:r>
                      <a:endParaRPr lang="en-US" sz="1800" dirty="0"/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F405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06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F404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05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F403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04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F402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03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F401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02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F400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01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52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C4D5-5FB2-406A-AC1A-62D72C24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 at larger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A631-3AEC-4E69-B1D3-641029AB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if we did this: (“</a:t>
            </a:r>
            <a:r>
              <a:rPr lang="en-US" b="1" dirty="0"/>
              <a:t>int</a:t>
            </a:r>
            <a:r>
              <a:rPr lang="en-US" dirty="0"/>
              <a:t>” in Java is a 32-bit integer)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= {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dirty="0"/>
              <a:t>In memory it'd look like </a:t>
            </a:r>
            <a:r>
              <a:rPr lang="en-US" i="1" dirty="0"/>
              <a:t>this</a:t>
            </a:r>
            <a:endParaRPr lang="en-US" dirty="0"/>
          </a:p>
          <a:p>
            <a:pPr lvl="1"/>
            <a:r>
              <a:rPr lang="en-US" dirty="0"/>
              <a:t>Why are there all these 0s?</a:t>
            </a:r>
          </a:p>
          <a:p>
            <a:pPr lvl="1"/>
            <a:r>
              <a:rPr lang="en-US" dirty="0"/>
              <a:t>What endianness is being used here?</a:t>
            </a:r>
          </a:p>
          <a:p>
            <a:pPr lvl="2"/>
            <a:r>
              <a:rPr lang="en-US" dirty="0"/>
              <a:t>Which "end" of the 8-digit hex number is first?</a:t>
            </a:r>
          </a:p>
          <a:p>
            <a:r>
              <a:rPr lang="en-US" dirty="0"/>
              <a:t>What memory address is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[1] </a:t>
            </a:r>
            <a:r>
              <a:rPr lang="en-US" dirty="0"/>
              <a:t>at?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[2]</a:t>
            </a:r>
            <a:r>
              <a:rPr lang="en-US" dirty="0"/>
              <a:t>?</a:t>
            </a:r>
          </a:p>
          <a:p>
            <a:r>
              <a:rPr lang="en-US" dirty="0"/>
              <a:t>If an array starts at memory address </a:t>
            </a:r>
            <a:r>
              <a:rPr lang="en-US" b="1" dirty="0"/>
              <a:t>A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mr-IN" b="1" dirty="0"/>
              <a:t>…</a:t>
            </a:r>
            <a:r>
              <a:rPr lang="en-US" b="1" dirty="0"/>
              <a:t>and each item is </a:t>
            </a:r>
            <a:r>
              <a:rPr lang="en-US" b="1" i="1" dirty="0"/>
              <a:t>b</a:t>
            </a:r>
            <a:r>
              <a:rPr lang="en-US" b="1" dirty="0"/>
              <a:t> bytes long</a:t>
            </a:r>
            <a:r>
              <a:rPr lang="mr-IN" b="1" dirty="0"/>
              <a:t>…</a:t>
            </a:r>
            <a:endParaRPr lang="en-US" b="1" dirty="0"/>
          </a:p>
          <a:p>
            <a:pPr lvl="1"/>
            <a:r>
              <a:rPr lang="mr-IN" dirty="0"/>
              <a:t>…</a:t>
            </a:r>
            <a:r>
              <a:rPr lang="en-US" dirty="0"/>
              <a:t>then item </a:t>
            </a:r>
            <a:r>
              <a:rPr lang="en-US" i="1" dirty="0" err="1"/>
              <a:t>i</a:t>
            </a:r>
            <a:r>
              <a:rPr lang="en-US" dirty="0"/>
              <a:t> is at address </a:t>
            </a:r>
            <a:r>
              <a:rPr lang="en-US" b="1" dirty="0"/>
              <a:t>A + (</a:t>
            </a:r>
            <a:r>
              <a:rPr lang="en-US" b="1" i="1" dirty="0"/>
              <a:t>i</a:t>
            </a:r>
            <a:r>
              <a:rPr lang="en-US" b="1" dirty="0"/>
              <a:t> × </a:t>
            </a:r>
            <a:r>
              <a:rPr lang="en-US" b="1" i="1" dirty="0"/>
              <a:t>b</a:t>
            </a:r>
            <a:r>
              <a:rPr lang="en-US" b="1" dirty="0"/>
              <a:t>)</a:t>
            </a:r>
          </a:p>
          <a:p>
            <a:pPr lvl="2"/>
            <a:r>
              <a:rPr lang="en-US" dirty="0"/>
              <a:t>On the last slide, </a:t>
            </a:r>
            <a:r>
              <a:rPr lang="en-US" i="1" dirty="0"/>
              <a:t>b</a:t>
            </a:r>
            <a:r>
              <a:rPr lang="en-US" dirty="0"/>
              <a:t> happened to be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A93D7-4978-4B55-BE38-F96541B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926E0F-51DF-41D9-8637-546F3481F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61999"/>
              </p:ext>
            </p:extLst>
          </p:nvPr>
        </p:nvGraphicFramePr>
        <p:xfrm>
          <a:off x="7660341" y="780310"/>
          <a:ext cx="1371600" cy="482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4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4955-BCF1-4FF1-AE15-63E9F2A1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D01C-C2E9-48F2-BF59-9A066359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705880"/>
          </a:xfrm>
        </p:spPr>
        <p:txBody>
          <a:bodyPr>
            <a:normAutofit/>
          </a:bodyPr>
          <a:lstStyle/>
          <a:p>
            <a:r>
              <a:rPr lang="en-US" dirty="0"/>
              <a:t>Lab 1 was due! Last Sunday!</a:t>
            </a:r>
          </a:p>
          <a:p>
            <a:pPr lvl="1"/>
            <a:r>
              <a:rPr lang="en-US" dirty="0"/>
              <a:t>If you didn’t turn it in, first, that was silly of you.</a:t>
            </a:r>
          </a:p>
          <a:p>
            <a:pPr lvl="1"/>
            <a:r>
              <a:rPr lang="en-US" dirty="0"/>
              <a:t>Because then you earned a Zero!</a:t>
            </a:r>
          </a:p>
          <a:p>
            <a:pPr lvl="1"/>
            <a:r>
              <a:rPr lang="en-US" dirty="0"/>
              <a:t>But the lowest two labs will be dropped (because we all have lives, and sometimes homework doesn’t fit into that)</a:t>
            </a:r>
          </a:p>
          <a:p>
            <a:pPr lvl="1"/>
            <a:r>
              <a:rPr lang="en-US" dirty="0"/>
              <a:t>Grades *should* be posted on Course Web (Blackboard)</a:t>
            </a:r>
          </a:p>
          <a:p>
            <a:pPr lvl="1"/>
            <a:endParaRPr lang="en-US" dirty="0"/>
          </a:p>
          <a:p>
            <a:r>
              <a:rPr lang="en-US" dirty="0"/>
              <a:t>The first midterm does seem like it is </a:t>
            </a:r>
            <a:r>
              <a:rPr lang="en-US" dirty="0" err="1"/>
              <a:t>gonna</a:t>
            </a:r>
            <a:r>
              <a:rPr lang="en-US" dirty="0"/>
              <a:t> be around where it is in the schedule.</a:t>
            </a:r>
          </a:p>
          <a:p>
            <a:pPr lvl="1"/>
            <a:r>
              <a:rPr lang="en-US" dirty="0"/>
              <a:t>I’ll let you know what the topics are and some study material two weeks prior.</a:t>
            </a:r>
          </a:p>
          <a:p>
            <a:pPr lvl="1"/>
            <a:r>
              <a:rPr lang="en-US" dirty="0"/>
              <a:t>So, don’t ask me what is on it now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first project will be assigned within the next two weeks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will be due AFTER the first midterm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2A882-DF84-4C5B-BC9A-4E80A160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108A-E131-4CC4-AB21-6F2899BD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3D27-5587-4193-8943-848AFCB4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30538"/>
          </a:xfrm>
        </p:spPr>
        <p:txBody>
          <a:bodyPr/>
          <a:lstStyle/>
          <a:p>
            <a:r>
              <a:rPr lang="en-US" dirty="0"/>
              <a:t>If you </a:t>
            </a:r>
            <a:r>
              <a:rPr lang="en-US" dirty="0" err="1"/>
              <a:t>wanna</a:t>
            </a:r>
            <a:r>
              <a:rPr lang="en-US" dirty="0"/>
              <a:t> </a:t>
            </a:r>
            <a:r>
              <a:rPr lang="en-US" b="1" dirty="0"/>
              <a:t>print all the values in an array:</a:t>
            </a: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&lt; length;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print(</a:t>
            </a:r>
            <a:r>
              <a:rPr lang="en-US" sz="2800" b="1" i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data[</a:t>
            </a:r>
            <a:r>
              <a:rPr lang="en-US" sz="2800" b="1" i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i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/>
              <a:t>Let's focus on </a:t>
            </a:r>
            <a:r>
              <a:rPr lang="en-US" dirty="0">
                <a:solidFill>
                  <a:srgbClr val="0070C0"/>
                </a:solidFill>
              </a:rPr>
              <a:t>^ this bit ^</a:t>
            </a:r>
            <a:r>
              <a:rPr lang="en-US" dirty="0"/>
              <a:t> for now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n-US" dirty="0"/>
              <a:t> is an array of </a:t>
            </a:r>
            <a:r>
              <a:rPr lang="en-US" b="1" dirty="0"/>
              <a:t>words, </a:t>
            </a:r>
            <a:r>
              <a:rPr lang="en-US" dirty="0"/>
              <a:t>so how big is each item?</a:t>
            </a:r>
          </a:p>
          <a:p>
            <a:r>
              <a:rPr lang="en-US" dirty="0"/>
              <a:t>In this calculation, what is </a:t>
            </a:r>
            <a:r>
              <a:rPr lang="en-US" b="1" dirty="0"/>
              <a:t>A </a:t>
            </a:r>
            <a:r>
              <a:rPr lang="en-US" dirty="0"/>
              <a:t>? </a:t>
            </a:r>
            <a:r>
              <a:rPr lang="en-US" b="1" i="1" dirty="0"/>
              <a:t>b </a:t>
            </a:r>
            <a:r>
              <a:rPr lang="en-US" dirty="0"/>
              <a:t>? </a:t>
            </a:r>
            <a:r>
              <a:rPr lang="en-US" b="1" i="1" dirty="0"/>
              <a:t>i </a:t>
            </a:r>
            <a:r>
              <a:rPr lang="en-US" dirty="0"/>
              <a:t>?</a:t>
            </a:r>
          </a:p>
          <a:p>
            <a:r>
              <a:rPr lang="en-US" dirty="0"/>
              <a:t>So what's the address calculation?</a:t>
            </a:r>
          </a:p>
          <a:p>
            <a:pPr lvl="1"/>
            <a:r>
              <a:rPr lang="en-US" i="1" dirty="0"/>
              <a:t>Address of item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data + 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* 4)</a:t>
            </a:r>
          </a:p>
          <a:p>
            <a:pPr lvl="2"/>
            <a:r>
              <a:rPr lang="en-US" dirty="0"/>
              <a:t>Do you think you could convert that into assembly?</a:t>
            </a:r>
          </a:p>
          <a:p>
            <a:pPr lvl="3"/>
            <a:r>
              <a:rPr lang="en-US" dirty="0"/>
              <a:t>Well we haven't done the loop yet</a:t>
            </a:r>
            <a:r>
              <a:rPr lang="mr-IN" dirty="0"/>
              <a:t>…</a:t>
            </a:r>
            <a:endParaRPr lang="en-US" dirty="0"/>
          </a:p>
          <a:p>
            <a:pPr lvl="4"/>
            <a:r>
              <a:rPr lang="en-US" dirty="0"/>
              <a:t>But we'll get to that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14DBC-355A-4C35-8F68-5FE58D11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3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22AA16-E48A-40C9-BC8B-A16522B7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Arrays in MIPS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73C5A6-52F2-496F-8675-70AAB0B8A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Practical Application of Two-Thousand 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9A964-35A7-4975-9306-8CECCA8C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4D3C-B2D5-4BF3-9273-9E61EFCE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Arrays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2CCE-2C4C-4286-AAC2-1E9420B0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705880"/>
          </a:xfrm>
        </p:spPr>
        <p:txBody>
          <a:bodyPr>
            <a:normAutofit/>
          </a:bodyPr>
          <a:lstStyle/>
          <a:p>
            <a:r>
              <a:rPr lang="en-US" dirty="0"/>
              <a:t>First you need to make space for it just like a variable</a:t>
            </a:r>
          </a:p>
          <a:p>
            <a:pPr lvl="1"/>
            <a:r>
              <a:rPr lang="en-US" dirty="0"/>
              <a:t>How did we write that variable?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myVar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 .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word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1    </a:t>
            </a:r>
            <a:r>
              <a:rPr lang="en-US" sz="28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 int </a:t>
            </a:r>
            <a:r>
              <a:rPr lang="en-US" sz="2800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myVar</a:t>
            </a:r>
            <a:r>
              <a:rPr lang="en-US" sz="28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1;</a:t>
            </a:r>
            <a:endParaRPr lang="en-US" dirty="0"/>
          </a:p>
          <a:p>
            <a:r>
              <a:rPr lang="en-US" dirty="0"/>
              <a:t>For a small array you can list all the values: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 .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word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1, 2, 3, 4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But for a big array, that would be annoying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So you can write: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big_array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    .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word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0xBEEFC0DE:100</a:t>
            </a:r>
          </a:p>
          <a:p>
            <a:r>
              <a:rPr lang="en-US" dirty="0"/>
              <a:t>This fills the array with 100 copies of 0xBEEFC0DE</a:t>
            </a:r>
          </a:p>
          <a:p>
            <a:r>
              <a:rPr lang="en-US" dirty="0"/>
              <a:t>Notice how similar these look to variables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psst</a:t>
            </a:r>
            <a:r>
              <a:rPr lang="en-US" dirty="0"/>
              <a:t>… that's cause there's not really any difference!)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1613-F1F3-4936-B9F7-486FF3EE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30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4AEC-7F0E-42EA-BEF4-8CA222B5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Address (la)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1E50-3849-49F6-AA47-D00DCA22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401609"/>
          </a:xfrm>
        </p:spPr>
        <p:txBody>
          <a:bodyPr>
            <a:normAutofit/>
          </a:bodyPr>
          <a:lstStyle/>
          <a:p>
            <a:r>
              <a:rPr lang="en-US" b="1" i="1" dirty="0"/>
              <a:t>Recall: </a:t>
            </a:r>
            <a:r>
              <a:rPr lang="en-US" i="1" dirty="0"/>
              <a:t>Address of item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b="1" dirty="0" err="1">
                <a:latin typeface="Consolas" charset="0"/>
              </a:rPr>
              <a:t>arrayAddress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+ 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* b)</a:t>
            </a:r>
            <a:endParaRPr lang="en-US" dirty="0"/>
          </a:p>
          <a:p>
            <a:r>
              <a:rPr lang="en-US" dirty="0"/>
              <a:t>If the address calculation needs the address of the array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We've </a:t>
            </a:r>
            <a:r>
              <a:rPr lang="en-US" dirty="0" err="1"/>
              <a:t>gotta</a:t>
            </a:r>
            <a:r>
              <a:rPr lang="en-US" dirty="0"/>
              <a:t> get that address into a register right?</a:t>
            </a:r>
          </a:p>
          <a:p>
            <a:pPr lvl="2"/>
            <a:r>
              <a:rPr lang="en-US" dirty="0"/>
              <a:t>Can't add something unless it's in registers!</a:t>
            </a:r>
          </a:p>
          <a:p>
            <a:r>
              <a:rPr lang="en-US" dirty="0"/>
              <a:t>This is what the </a:t>
            </a:r>
            <a:r>
              <a:rPr lang="en-US" b="1" dirty="0"/>
              <a:t>la</a:t>
            </a:r>
            <a:r>
              <a:rPr lang="en-US" dirty="0"/>
              <a:t> instruction does: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la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t0, </a:t>
            </a:r>
            <a:r>
              <a:rPr lang="en-US" sz="3200" b="1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 t0 = &amp;</a:t>
            </a:r>
            <a:r>
              <a:rPr lang="en-US" sz="3200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sz="32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[0];</a:t>
            </a:r>
            <a:endParaRPr lang="en-US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/>
              <a:t>la</a:t>
            </a:r>
            <a:r>
              <a:rPr lang="en-US" dirty="0"/>
              <a:t> means </a:t>
            </a:r>
            <a:r>
              <a:rPr lang="en-US" b="1" dirty="0"/>
              <a:t>load address</a:t>
            </a:r>
          </a:p>
          <a:p>
            <a:pPr lvl="1"/>
            <a:r>
              <a:rPr lang="en-US" sz="2800" b="1" i="1" dirty="0">
                <a:solidFill>
                  <a:srgbClr val="FF0000"/>
                </a:solidFill>
              </a:rPr>
              <a:t>It doesn't load anything from memory.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lw</a:t>
            </a:r>
            <a:r>
              <a:rPr lang="en-US" dirty="0"/>
              <a:t>/</a:t>
            </a:r>
            <a:r>
              <a:rPr lang="en-US" dirty="0" err="1"/>
              <a:t>lh</a:t>
            </a:r>
            <a:r>
              <a:rPr lang="en-US" dirty="0"/>
              <a:t>/</a:t>
            </a:r>
            <a:r>
              <a:rPr lang="en-US" dirty="0" err="1"/>
              <a:t>lhu</a:t>
            </a:r>
            <a:r>
              <a:rPr lang="en-US" dirty="0"/>
              <a:t>/</a:t>
            </a:r>
            <a:r>
              <a:rPr lang="en-US" dirty="0" err="1"/>
              <a:t>lb</a:t>
            </a:r>
            <a:r>
              <a:rPr lang="en-US" dirty="0"/>
              <a:t>/</a:t>
            </a:r>
            <a:r>
              <a:rPr lang="en-US" dirty="0" err="1"/>
              <a:t>lbu</a:t>
            </a:r>
            <a:r>
              <a:rPr lang="en-US" dirty="0"/>
              <a:t> load from memory</a:t>
            </a:r>
          </a:p>
          <a:p>
            <a:pPr lvl="1"/>
            <a:r>
              <a:rPr lang="en-US" dirty="0"/>
              <a:t>All the other "loads" (li, la) just "put a value in a register"</a:t>
            </a:r>
          </a:p>
          <a:p>
            <a:r>
              <a:rPr lang="en-US" dirty="0"/>
              <a:t>What it does: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t0</a:t>
            </a:r>
            <a:r>
              <a:rPr lang="en-US" dirty="0"/>
              <a:t> now contains </a:t>
            </a:r>
            <a:r>
              <a:rPr lang="en-US" b="1" dirty="0" err="1"/>
              <a:t>myArray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b="1" i="1" dirty="0"/>
              <a:t>address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0F13-E378-40DA-9124-6B82A6CB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1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325-06B9-4C52-99E8-AFAA9158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Arrays: Let’s explore!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62D3-4BB2-4299-A523-C5B13872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91050"/>
          </a:xfrm>
        </p:spPr>
        <p:txBody>
          <a:bodyPr>
            <a:normAutofit/>
          </a:bodyPr>
          <a:lstStyle/>
          <a:p>
            <a:r>
              <a:rPr lang="en-US" dirty="0"/>
              <a:t>We want to </a:t>
            </a:r>
            <a:r>
              <a:rPr lang="en-US" b="1" dirty="0"/>
              <a:t>print out </a:t>
            </a:r>
            <a:r>
              <a:rPr lang="en-US" dirty="0"/>
              <a:t>the value in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[3]</a:t>
            </a:r>
            <a:r>
              <a:rPr lang="en-US" dirty="0"/>
              <a:t>.</a:t>
            </a:r>
          </a:p>
          <a:p>
            <a:r>
              <a:rPr lang="en-US" b="1" dirty="0"/>
              <a:t>What's the address calculation?</a:t>
            </a:r>
            <a:endParaRPr lang="en-US" dirty="0"/>
          </a:p>
          <a:p>
            <a:r>
              <a:rPr lang="en-US" dirty="0"/>
              <a:t>Now turn that into MIPS</a:t>
            </a:r>
          </a:p>
          <a:p>
            <a:pPr lvl="1"/>
            <a:r>
              <a:rPr lang="en-US" dirty="0"/>
              <a:t>Let's come up with the </a:t>
            </a:r>
            <a:r>
              <a:rPr lang="en-US" b="1" dirty="0"/>
              <a:t>instructions </a:t>
            </a:r>
            <a:r>
              <a:rPr lang="en-US" b="1" i="1" dirty="0"/>
              <a:t>first</a:t>
            </a:r>
            <a:endParaRPr lang="en-US" b="1" dirty="0"/>
          </a:p>
          <a:p>
            <a:pPr lvl="2"/>
            <a:r>
              <a:rPr lang="en-US" dirty="0"/>
              <a:t>And </a:t>
            </a:r>
            <a:r>
              <a:rPr lang="en-US" i="1" dirty="0"/>
              <a:t>then </a:t>
            </a:r>
            <a:r>
              <a:rPr lang="en-US" dirty="0"/>
              <a:t>decide </a:t>
            </a:r>
            <a:r>
              <a:rPr lang="en-US" b="1" dirty="0"/>
              <a:t>which registers to use</a:t>
            </a:r>
          </a:p>
          <a:p>
            <a:pPr lvl="1"/>
            <a:r>
              <a:rPr lang="en-US" dirty="0"/>
              <a:t>How do we put the address of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dirty="0"/>
              <a:t> in a register?</a:t>
            </a:r>
          </a:p>
          <a:p>
            <a:pPr lvl="1"/>
            <a:r>
              <a:rPr lang="en-US" dirty="0"/>
              <a:t>Now to translate the math</a:t>
            </a:r>
          </a:p>
          <a:p>
            <a:pPr lvl="1"/>
            <a:r>
              <a:rPr lang="en-US" dirty="0"/>
              <a:t>Now we have the address; how do we get the value?</a:t>
            </a:r>
          </a:p>
          <a:p>
            <a:pPr lvl="1"/>
            <a:r>
              <a:rPr lang="en-US" dirty="0"/>
              <a:t>How do we print it out?</a:t>
            </a:r>
          </a:p>
          <a:p>
            <a:r>
              <a:rPr lang="en-US" dirty="0"/>
              <a:t>If we want to </a:t>
            </a:r>
            <a:r>
              <a:rPr lang="en-US" i="1" dirty="0"/>
              <a:t>store</a:t>
            </a:r>
            <a:r>
              <a:rPr lang="en-US" dirty="0"/>
              <a:t> a value into the array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We just use a store instruction instead of a load.</a:t>
            </a:r>
          </a:p>
          <a:p>
            <a:pPr lvl="1"/>
            <a:endParaRPr lang="en-US" dirty="0"/>
          </a:p>
          <a:p>
            <a:r>
              <a:rPr lang="en-US" b="1" i="1" dirty="0"/>
              <a:t>See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array_ex1.asm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A10F3-8FF1-4084-B029-EA1A46CF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67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7424-37E9-416E-B999-B287D088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does the CPU know t0 holds an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6A078-E89D-4671-958C-A9D964DC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17091"/>
          </a:xfrm>
        </p:spPr>
        <p:txBody>
          <a:bodyPr/>
          <a:lstStyle/>
          <a:p>
            <a:r>
              <a:rPr lang="en-US" b="1" i="1" dirty="0"/>
              <a:t>WHAT DO YOU THINK</a:t>
            </a:r>
          </a:p>
          <a:p>
            <a:pPr lvl="1"/>
            <a:r>
              <a:rPr lang="en-US" b="1" i="1" dirty="0"/>
              <a:t>IT DOESN’T!!</a:t>
            </a:r>
          </a:p>
          <a:p>
            <a:pPr lvl="1"/>
            <a:endParaRPr lang="en-US" dirty="0"/>
          </a:p>
          <a:p>
            <a:r>
              <a:rPr lang="en-US" b="1" dirty="0"/>
              <a:t>Addresses are just numbers too!!</a:t>
            </a:r>
          </a:p>
          <a:p>
            <a:r>
              <a:rPr lang="en-US" dirty="0"/>
              <a:t>Which means we can </a:t>
            </a:r>
            <a:r>
              <a:rPr lang="en-US" b="1" dirty="0"/>
              <a:t>do math </a:t>
            </a:r>
            <a:r>
              <a:rPr lang="en-US" dirty="0"/>
              <a:t>on addresses.</a:t>
            </a:r>
          </a:p>
          <a:p>
            <a:pPr lvl="1"/>
            <a:r>
              <a:rPr lang="en-US" dirty="0"/>
              <a:t>Which we did.</a:t>
            </a:r>
          </a:p>
          <a:p>
            <a:pPr lvl="1"/>
            <a:r>
              <a:rPr lang="en-US" dirty="0"/>
              <a:t>This is how arrays and strings </a:t>
            </a:r>
            <a:r>
              <a:rPr lang="en-US" i="1" dirty="0"/>
              <a:t>work.</a:t>
            </a:r>
          </a:p>
          <a:p>
            <a:r>
              <a:rPr lang="en-US" dirty="0"/>
              <a:t>You can also </a:t>
            </a:r>
            <a:r>
              <a:rPr lang="en-US" b="1" dirty="0"/>
              <a:t>have a variable whose value </a:t>
            </a:r>
            <a:r>
              <a:rPr lang="en-US" b="1" i="1" dirty="0"/>
              <a:t>is an address.</a:t>
            </a:r>
            <a:endParaRPr lang="en-US" dirty="0"/>
          </a:p>
          <a:p>
            <a:pPr lvl="1"/>
            <a:r>
              <a:rPr lang="en-US" dirty="0"/>
              <a:t>hey</a:t>
            </a:r>
          </a:p>
          <a:p>
            <a:pPr lvl="1"/>
            <a:r>
              <a:rPr lang="en-US" dirty="0"/>
              <a:t>449 students</a:t>
            </a:r>
          </a:p>
          <a:p>
            <a:pPr lvl="1"/>
            <a:r>
              <a:rPr lang="en-US" dirty="0"/>
              <a:t>what are these called</a:t>
            </a:r>
          </a:p>
          <a:p>
            <a:pPr lvl="1"/>
            <a:r>
              <a:rPr lang="en-US" b="1" dirty="0"/>
              <a:t>pointers</a:t>
            </a:r>
          </a:p>
          <a:p>
            <a:pPr lvl="2"/>
            <a:r>
              <a:rPr lang="en-US" dirty="0"/>
              <a:t>(&amp; is like </a:t>
            </a:r>
            <a:r>
              <a:rPr lang="en-US" b="1" dirty="0"/>
              <a:t>la</a:t>
            </a:r>
            <a:r>
              <a:rPr lang="en-US" dirty="0"/>
              <a:t>, * is like </a:t>
            </a:r>
            <a:r>
              <a:rPr lang="en-US" b="1" dirty="0" err="1"/>
              <a:t>lw</a:t>
            </a:r>
            <a:r>
              <a:rPr lang="en-US" b="1" dirty="0"/>
              <a:t>/</a:t>
            </a:r>
            <a:r>
              <a:rPr lang="en-US" b="1" dirty="0" err="1"/>
              <a:t>sw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84E4A-AB88-413A-9BB8-9EDA84CB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31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2BE-19B0-4EDC-958A-3605F657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9312-496D-424D-BAE1-74586389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exploring this a bit in </a:t>
            </a:r>
            <a:r>
              <a:rPr lang="en-US" b="1" dirty="0"/>
              <a:t>Lab 2</a:t>
            </a:r>
            <a:r>
              <a:rPr lang="en-US" dirty="0"/>
              <a:t>.</a:t>
            </a:r>
          </a:p>
          <a:p>
            <a:r>
              <a:rPr lang="en-US" dirty="0"/>
              <a:t>Let's remove the </a:t>
            </a:r>
            <a:r>
              <a:rPr lang="en-US" b="1" dirty="0" err="1"/>
              <a:t>mul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"</a:t>
            </a:r>
            <a:r>
              <a:rPr lang="en-US" i="1" dirty="0"/>
              <a:t>fetch address not aligned on word boundary</a:t>
            </a:r>
            <a:r>
              <a:rPr lang="en-US" dirty="0"/>
              <a:t>"?</a:t>
            </a:r>
          </a:p>
          <a:p>
            <a:r>
              <a:rPr lang="en-US" dirty="0"/>
              <a:t>In MIPS, all memory accesses must be </a:t>
            </a:r>
            <a:r>
              <a:rPr lang="en-US" b="1" dirty="0"/>
              <a:t>aligned</a:t>
            </a:r>
          </a:p>
          <a:p>
            <a:r>
              <a:rPr lang="en-US" b="1" dirty="0"/>
              <a:t>Alignment</a:t>
            </a:r>
            <a:r>
              <a:rPr lang="en-US" dirty="0"/>
              <a:t> is just:</a:t>
            </a:r>
          </a:p>
          <a:p>
            <a:pPr lvl="1"/>
            <a:r>
              <a:rPr lang="en-US" dirty="0"/>
              <a:t>The address of an </a:t>
            </a:r>
            <a:r>
              <a:rPr lang="en-US" i="1" dirty="0"/>
              <a:t>n-</a:t>
            </a:r>
            <a:r>
              <a:rPr lang="en-US" dirty="0"/>
              <a:t>byte value must be a </a:t>
            </a:r>
            <a:r>
              <a:rPr lang="en-US" b="1" dirty="0"/>
              <a:t>multiple of </a:t>
            </a:r>
            <a:r>
              <a:rPr lang="en-US" b="1" i="1" dirty="0"/>
              <a:t>n</a:t>
            </a:r>
          </a:p>
          <a:p>
            <a:pPr lvl="2"/>
            <a:r>
              <a:rPr lang="en-US" dirty="0"/>
              <a:t>so for 4-byte words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That's it, that's all, there's nothing more to it.</a:t>
            </a:r>
          </a:p>
          <a:p>
            <a:pPr lvl="1"/>
            <a:r>
              <a:rPr lang="en-US" dirty="0"/>
              <a:t>It's not scary.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6AD1D-538F-4C81-A26C-089AF10E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C49AC8-A2A9-433C-B168-CFAC657D1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33203"/>
              </p:ext>
            </p:extLst>
          </p:nvPr>
        </p:nvGraphicFramePr>
        <p:xfrm>
          <a:off x="7709038" y="719635"/>
          <a:ext cx="1371600" cy="482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Donut 7">
            <a:extLst>
              <a:ext uri="{FF2B5EF4-FFF2-40B4-BE49-F238E27FC236}">
                <a16:creationId xmlns:a16="http://schemas.microsoft.com/office/drawing/2014/main" id="{4F91B136-8A5E-4C83-AB91-F56FBD984466}"/>
              </a:ext>
            </a:extLst>
          </p:cNvPr>
          <p:cNvSpPr/>
          <p:nvPr/>
        </p:nvSpPr>
        <p:spPr>
          <a:xfrm>
            <a:off x="7328038" y="2227816"/>
            <a:ext cx="304800" cy="304800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8">
            <a:extLst>
              <a:ext uri="{FF2B5EF4-FFF2-40B4-BE49-F238E27FC236}">
                <a16:creationId xmlns:a16="http://schemas.microsoft.com/office/drawing/2014/main" id="{9EDA8D2A-FE6E-4E60-AABE-994FE0FAB360}"/>
              </a:ext>
            </a:extLst>
          </p:cNvPr>
          <p:cNvSpPr/>
          <p:nvPr/>
        </p:nvSpPr>
        <p:spPr>
          <a:xfrm>
            <a:off x="7328038" y="3731737"/>
            <a:ext cx="304800" cy="304800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9">
            <a:extLst>
              <a:ext uri="{FF2B5EF4-FFF2-40B4-BE49-F238E27FC236}">
                <a16:creationId xmlns:a16="http://schemas.microsoft.com/office/drawing/2014/main" id="{4E7EE6C6-BAA5-4214-B30B-A2520DC9151F}"/>
              </a:ext>
            </a:extLst>
          </p:cNvPr>
          <p:cNvSpPr/>
          <p:nvPr/>
        </p:nvSpPr>
        <p:spPr>
          <a:xfrm>
            <a:off x="7328038" y="5208494"/>
            <a:ext cx="304800" cy="304800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10">
            <a:extLst>
              <a:ext uri="{FF2B5EF4-FFF2-40B4-BE49-F238E27FC236}">
                <a16:creationId xmlns:a16="http://schemas.microsoft.com/office/drawing/2014/main" id="{CE1AD7C6-4502-4BF0-ADE8-39587FE42732}"/>
              </a:ext>
            </a:extLst>
          </p:cNvPr>
          <p:cNvSpPr/>
          <p:nvPr/>
        </p:nvSpPr>
        <p:spPr>
          <a:xfrm>
            <a:off x="7342094" y="1129554"/>
            <a:ext cx="304800" cy="3048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11">
            <a:extLst>
              <a:ext uri="{FF2B5EF4-FFF2-40B4-BE49-F238E27FC236}">
                <a16:creationId xmlns:a16="http://schemas.microsoft.com/office/drawing/2014/main" id="{693A2F86-60FA-4511-BF0E-18F9429FC37A}"/>
              </a:ext>
            </a:extLst>
          </p:cNvPr>
          <p:cNvSpPr/>
          <p:nvPr/>
        </p:nvSpPr>
        <p:spPr>
          <a:xfrm>
            <a:off x="7337655" y="1489572"/>
            <a:ext cx="304800" cy="3048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2">
            <a:extLst>
              <a:ext uri="{FF2B5EF4-FFF2-40B4-BE49-F238E27FC236}">
                <a16:creationId xmlns:a16="http://schemas.microsoft.com/office/drawing/2014/main" id="{ABAA3A02-895E-470A-8179-D75417112BDC}"/>
              </a:ext>
            </a:extLst>
          </p:cNvPr>
          <p:cNvSpPr/>
          <p:nvPr/>
        </p:nvSpPr>
        <p:spPr>
          <a:xfrm>
            <a:off x="7333216" y="1849590"/>
            <a:ext cx="304800" cy="3048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3">
            <a:extLst>
              <a:ext uri="{FF2B5EF4-FFF2-40B4-BE49-F238E27FC236}">
                <a16:creationId xmlns:a16="http://schemas.microsoft.com/office/drawing/2014/main" id="{C0764E52-D07D-4C64-A514-2FF2D0886F7B}"/>
              </a:ext>
            </a:extLst>
          </p:cNvPr>
          <p:cNvSpPr/>
          <p:nvPr/>
        </p:nvSpPr>
        <p:spPr>
          <a:xfrm>
            <a:off x="7342094" y="2642515"/>
            <a:ext cx="304800" cy="3048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4">
            <a:extLst>
              <a:ext uri="{FF2B5EF4-FFF2-40B4-BE49-F238E27FC236}">
                <a16:creationId xmlns:a16="http://schemas.microsoft.com/office/drawing/2014/main" id="{165C8A6B-5654-4C59-BB57-6F37DBA62969}"/>
              </a:ext>
            </a:extLst>
          </p:cNvPr>
          <p:cNvSpPr/>
          <p:nvPr/>
        </p:nvSpPr>
        <p:spPr>
          <a:xfrm>
            <a:off x="7337655" y="3002533"/>
            <a:ext cx="304800" cy="3048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5">
            <a:extLst>
              <a:ext uri="{FF2B5EF4-FFF2-40B4-BE49-F238E27FC236}">
                <a16:creationId xmlns:a16="http://schemas.microsoft.com/office/drawing/2014/main" id="{13F81DB4-A115-41A5-8CA1-6B860754E05C}"/>
              </a:ext>
            </a:extLst>
          </p:cNvPr>
          <p:cNvSpPr/>
          <p:nvPr/>
        </p:nvSpPr>
        <p:spPr>
          <a:xfrm>
            <a:off x="7333216" y="3362551"/>
            <a:ext cx="304800" cy="3048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6">
            <a:extLst>
              <a:ext uri="{FF2B5EF4-FFF2-40B4-BE49-F238E27FC236}">
                <a16:creationId xmlns:a16="http://schemas.microsoft.com/office/drawing/2014/main" id="{0B617AAA-EDDD-48B6-9E17-8EACEADB39A0}"/>
              </a:ext>
            </a:extLst>
          </p:cNvPr>
          <p:cNvSpPr/>
          <p:nvPr/>
        </p:nvSpPr>
        <p:spPr>
          <a:xfrm>
            <a:off x="7342094" y="4072085"/>
            <a:ext cx="304800" cy="3048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7">
            <a:extLst>
              <a:ext uri="{FF2B5EF4-FFF2-40B4-BE49-F238E27FC236}">
                <a16:creationId xmlns:a16="http://schemas.microsoft.com/office/drawing/2014/main" id="{1A966AF2-1B58-4FDF-B312-BEB4DF1CB6FC}"/>
              </a:ext>
            </a:extLst>
          </p:cNvPr>
          <p:cNvSpPr/>
          <p:nvPr/>
        </p:nvSpPr>
        <p:spPr>
          <a:xfrm>
            <a:off x="7337655" y="4432103"/>
            <a:ext cx="304800" cy="3048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8">
            <a:extLst>
              <a:ext uri="{FF2B5EF4-FFF2-40B4-BE49-F238E27FC236}">
                <a16:creationId xmlns:a16="http://schemas.microsoft.com/office/drawing/2014/main" id="{2E0174B1-EDD5-483C-975D-3077EB27F5EE}"/>
              </a:ext>
            </a:extLst>
          </p:cNvPr>
          <p:cNvSpPr/>
          <p:nvPr/>
        </p:nvSpPr>
        <p:spPr>
          <a:xfrm>
            <a:off x="7333216" y="4792121"/>
            <a:ext cx="291966" cy="3048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2F324C79-F584-4776-97D7-D315DDC6A1D8}"/>
              </a:ext>
            </a:extLst>
          </p:cNvPr>
          <p:cNvSpPr/>
          <p:nvPr/>
        </p:nvSpPr>
        <p:spPr>
          <a:xfrm>
            <a:off x="7646894" y="2511023"/>
            <a:ext cx="1461247" cy="116541"/>
          </a:xfrm>
          <a:custGeom>
            <a:avLst/>
            <a:gdLst>
              <a:gd name="connsiteX0" fmla="*/ 0 w 1461247"/>
              <a:gd name="connsiteY0" fmla="*/ 71717 h 116541"/>
              <a:gd name="connsiteX1" fmla="*/ 116541 w 1461247"/>
              <a:gd name="connsiteY1" fmla="*/ 26894 h 116541"/>
              <a:gd name="connsiteX2" fmla="*/ 197223 w 1461247"/>
              <a:gd name="connsiteY2" fmla="*/ 98611 h 116541"/>
              <a:gd name="connsiteX3" fmla="*/ 376517 w 1461247"/>
              <a:gd name="connsiteY3" fmla="*/ 0 h 116541"/>
              <a:gd name="connsiteX4" fmla="*/ 502023 w 1461247"/>
              <a:gd name="connsiteY4" fmla="*/ 89647 h 116541"/>
              <a:gd name="connsiteX5" fmla="*/ 654423 w 1461247"/>
              <a:gd name="connsiteY5" fmla="*/ 35858 h 116541"/>
              <a:gd name="connsiteX6" fmla="*/ 788894 w 1461247"/>
              <a:gd name="connsiteY6" fmla="*/ 71717 h 116541"/>
              <a:gd name="connsiteX7" fmla="*/ 932329 w 1461247"/>
              <a:gd name="connsiteY7" fmla="*/ 26894 h 116541"/>
              <a:gd name="connsiteX8" fmla="*/ 1111623 w 1461247"/>
              <a:gd name="connsiteY8" fmla="*/ 116541 h 116541"/>
              <a:gd name="connsiteX9" fmla="*/ 1237129 w 1461247"/>
              <a:gd name="connsiteY9" fmla="*/ 17929 h 116541"/>
              <a:gd name="connsiteX10" fmla="*/ 1353670 w 1461247"/>
              <a:gd name="connsiteY10" fmla="*/ 116541 h 116541"/>
              <a:gd name="connsiteX11" fmla="*/ 1461247 w 1461247"/>
              <a:gd name="connsiteY11" fmla="*/ 17929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1247" h="116541">
                <a:moveTo>
                  <a:pt x="0" y="71717"/>
                </a:moveTo>
                <a:lnTo>
                  <a:pt x="116541" y="26894"/>
                </a:lnTo>
                <a:lnTo>
                  <a:pt x="197223" y="98611"/>
                </a:lnTo>
                <a:lnTo>
                  <a:pt x="376517" y="0"/>
                </a:lnTo>
                <a:lnTo>
                  <a:pt x="502023" y="89647"/>
                </a:lnTo>
                <a:lnTo>
                  <a:pt x="654423" y="35858"/>
                </a:lnTo>
                <a:lnTo>
                  <a:pt x="788894" y="71717"/>
                </a:lnTo>
                <a:lnTo>
                  <a:pt x="932329" y="26894"/>
                </a:lnTo>
                <a:lnTo>
                  <a:pt x="1111623" y="116541"/>
                </a:lnTo>
                <a:lnTo>
                  <a:pt x="1237129" y="17929"/>
                </a:lnTo>
                <a:lnTo>
                  <a:pt x="1353670" y="116541"/>
                </a:lnTo>
                <a:lnTo>
                  <a:pt x="1461247" y="1792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93E4739-1C90-43D4-893D-0A924C6EDD42}"/>
              </a:ext>
            </a:extLst>
          </p:cNvPr>
          <p:cNvSpPr/>
          <p:nvPr/>
        </p:nvSpPr>
        <p:spPr>
          <a:xfrm flipH="1">
            <a:off x="7682753" y="3986184"/>
            <a:ext cx="1461247" cy="116541"/>
          </a:xfrm>
          <a:custGeom>
            <a:avLst/>
            <a:gdLst>
              <a:gd name="connsiteX0" fmla="*/ 0 w 1461247"/>
              <a:gd name="connsiteY0" fmla="*/ 71717 h 116541"/>
              <a:gd name="connsiteX1" fmla="*/ 116541 w 1461247"/>
              <a:gd name="connsiteY1" fmla="*/ 26894 h 116541"/>
              <a:gd name="connsiteX2" fmla="*/ 197223 w 1461247"/>
              <a:gd name="connsiteY2" fmla="*/ 98611 h 116541"/>
              <a:gd name="connsiteX3" fmla="*/ 376517 w 1461247"/>
              <a:gd name="connsiteY3" fmla="*/ 0 h 116541"/>
              <a:gd name="connsiteX4" fmla="*/ 502023 w 1461247"/>
              <a:gd name="connsiteY4" fmla="*/ 89647 h 116541"/>
              <a:gd name="connsiteX5" fmla="*/ 654423 w 1461247"/>
              <a:gd name="connsiteY5" fmla="*/ 35858 h 116541"/>
              <a:gd name="connsiteX6" fmla="*/ 788894 w 1461247"/>
              <a:gd name="connsiteY6" fmla="*/ 71717 h 116541"/>
              <a:gd name="connsiteX7" fmla="*/ 932329 w 1461247"/>
              <a:gd name="connsiteY7" fmla="*/ 26894 h 116541"/>
              <a:gd name="connsiteX8" fmla="*/ 1111623 w 1461247"/>
              <a:gd name="connsiteY8" fmla="*/ 116541 h 116541"/>
              <a:gd name="connsiteX9" fmla="*/ 1237129 w 1461247"/>
              <a:gd name="connsiteY9" fmla="*/ 17929 h 116541"/>
              <a:gd name="connsiteX10" fmla="*/ 1353670 w 1461247"/>
              <a:gd name="connsiteY10" fmla="*/ 116541 h 116541"/>
              <a:gd name="connsiteX11" fmla="*/ 1461247 w 1461247"/>
              <a:gd name="connsiteY11" fmla="*/ 17929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1247" h="116541">
                <a:moveTo>
                  <a:pt x="0" y="71717"/>
                </a:moveTo>
                <a:lnTo>
                  <a:pt x="116541" y="26894"/>
                </a:lnTo>
                <a:lnTo>
                  <a:pt x="197223" y="98611"/>
                </a:lnTo>
                <a:lnTo>
                  <a:pt x="376517" y="0"/>
                </a:lnTo>
                <a:lnTo>
                  <a:pt x="502023" y="89647"/>
                </a:lnTo>
                <a:lnTo>
                  <a:pt x="654423" y="35858"/>
                </a:lnTo>
                <a:lnTo>
                  <a:pt x="788894" y="71717"/>
                </a:lnTo>
                <a:lnTo>
                  <a:pt x="932329" y="26894"/>
                </a:lnTo>
                <a:lnTo>
                  <a:pt x="1111623" y="116541"/>
                </a:lnTo>
                <a:lnTo>
                  <a:pt x="1237129" y="17929"/>
                </a:lnTo>
                <a:lnTo>
                  <a:pt x="1353670" y="116541"/>
                </a:lnTo>
                <a:lnTo>
                  <a:pt x="1461247" y="1792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C3BE-54D8-4E08-9ECF-6E79CB25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DC1E-37CA-4EC4-8FF4-FE3D2304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“Loads” move from? To?    “Stores“ move from? To?</a:t>
            </a:r>
          </a:p>
          <a:p>
            <a:r>
              <a:rPr lang="en-US" dirty="0"/>
              <a:t>You are the CPU!</a:t>
            </a:r>
          </a:p>
          <a:p>
            <a:pPr lvl="1"/>
            <a:r>
              <a:rPr lang="en-US" dirty="0"/>
              <a:t>That would be a good Halloween costume, right?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58921-55FE-4BED-8421-6CD37394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s://media.istockphoto.com/photos/hipster-wearing-white-blank-tshirt-with-space-for-your-logo-picture-id542577988?k=6&amp;m=542577988&amp;s=612x612&amp;w=0&amp;h=dxoucqKdfN4K0Hyd9A3ht_OtQk_scTOWPCppHHCznH8=">
            <a:extLst>
              <a:ext uri="{FF2B5EF4-FFF2-40B4-BE49-F238E27FC236}">
                <a16:creationId xmlns:a16="http://schemas.microsoft.com/office/drawing/2014/main" id="{AEFFF290-84E9-4A2A-96BE-5626FA5F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77486"/>
            <a:ext cx="5285616" cy="3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53148-A240-42E0-A3EC-12AF1B108905}"/>
              </a:ext>
            </a:extLst>
          </p:cNvPr>
          <p:cNvSpPr txBox="1"/>
          <p:nvPr/>
        </p:nvSpPr>
        <p:spPr>
          <a:xfrm>
            <a:off x="2240480" y="4180368"/>
            <a:ext cx="806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LW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519E62F3-93BB-49AF-9069-662A659A7F5D}"/>
              </a:ext>
            </a:extLst>
          </p:cNvPr>
          <p:cNvSpPr/>
          <p:nvPr/>
        </p:nvSpPr>
        <p:spPr>
          <a:xfrm rot="16200000">
            <a:off x="2223478" y="3555080"/>
            <a:ext cx="840441" cy="4101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A274105-000D-4606-9A0A-4D637939C06E}"/>
              </a:ext>
            </a:extLst>
          </p:cNvPr>
          <p:cNvSpPr/>
          <p:nvPr/>
        </p:nvSpPr>
        <p:spPr>
          <a:xfrm>
            <a:off x="4712036" y="2618892"/>
            <a:ext cx="2770094" cy="1922929"/>
          </a:xfrm>
          <a:prstGeom prst="cloudCallout">
            <a:avLst>
              <a:gd name="adj1" fmla="val -104085"/>
              <a:gd name="adj2" fmla="val -52885"/>
            </a:avLst>
          </a:prstGeom>
          <a:solidFill>
            <a:srgbClr val="E9D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I’m a CPU!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5D08F-B8C3-4616-99B2-994872FDA5EB}"/>
              </a:ext>
            </a:extLst>
          </p:cNvPr>
          <p:cNvSpPr txBox="1"/>
          <p:nvPr/>
        </p:nvSpPr>
        <p:spPr>
          <a:xfrm>
            <a:off x="6035078" y="4604891"/>
            <a:ext cx="2982036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invoking my right to use “Hipster wearing blank t-shirt” stock photos for educational purposes.</a:t>
            </a:r>
          </a:p>
        </p:txBody>
      </p:sp>
    </p:spTree>
    <p:extLst>
      <p:ext uri="{BB962C8B-B14F-4D97-AF65-F5344CB8AC3E}">
        <p14:creationId xmlns:p14="http://schemas.microsoft.com/office/powerpoint/2010/main" val="355774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10E55-40B0-4D7D-BC40-A6678ABA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Smaller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B56794-48AB-447D-9D40-9B0DAAB9C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32-bit cup doth not </a:t>
            </a:r>
            <a:r>
              <a:rPr lang="en-US" dirty="0" err="1"/>
              <a:t>overfloweth</a:t>
            </a:r>
            <a:r>
              <a:rPr lang="en-US" dirty="0"/>
              <a:t>… wait, no, that’s not right.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F90C8-AA04-46F4-B6A4-9C09B3D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5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94BDF0-0C80-4B3E-8D25-5C805075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MIPS ISA: load/store bytes/half-words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D9738-6890-4ADA-BC7F-9942DCEC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values are </a:t>
            </a:r>
            <a:r>
              <a:rPr lang="en-US" sz="1400" dirty="0"/>
              <a:t>tiny</a:t>
            </a:r>
            <a:endParaRPr lang="en-US" dirty="0"/>
          </a:p>
          <a:p>
            <a:r>
              <a:rPr lang="en-US" dirty="0"/>
              <a:t>to load/store </a:t>
            </a:r>
            <a:r>
              <a:rPr lang="en-US" b="1" dirty="0"/>
              <a:t>bytes</a:t>
            </a:r>
            <a:r>
              <a:rPr lang="en-US" dirty="0"/>
              <a:t>, we use </a:t>
            </a:r>
            <a:r>
              <a:rPr lang="en-US" b="1" dirty="0" err="1"/>
              <a:t>lb</a:t>
            </a:r>
            <a:r>
              <a:rPr lang="en-US" b="1" dirty="0"/>
              <a:t>/sb</a:t>
            </a:r>
            <a:endParaRPr lang="en-US" dirty="0"/>
          </a:p>
          <a:p>
            <a:r>
              <a:rPr lang="en-US" dirty="0"/>
              <a:t>to load/store 16-bit (</a:t>
            </a:r>
            <a:r>
              <a:rPr lang="en-US" b="1" dirty="0"/>
              <a:t>half-word</a:t>
            </a:r>
            <a:r>
              <a:rPr lang="en-US" dirty="0"/>
              <a:t>) values, we use </a:t>
            </a:r>
            <a:r>
              <a:rPr lang="en-US" b="1" dirty="0" err="1"/>
              <a:t>lh</a:t>
            </a:r>
            <a:r>
              <a:rPr lang="en-US" b="1" dirty="0"/>
              <a:t>/</a:t>
            </a:r>
            <a:r>
              <a:rPr lang="en-US" b="1" dirty="0" err="1"/>
              <a:t>sh</a:t>
            </a:r>
            <a:endParaRPr lang="en-US" dirty="0"/>
          </a:p>
          <a:p>
            <a:r>
              <a:rPr lang="en-US" dirty="0"/>
              <a:t>These mostly look and work just like </a:t>
            </a:r>
            <a:r>
              <a:rPr lang="en-US" b="1" dirty="0" err="1"/>
              <a:t>lw</a:t>
            </a:r>
            <a:r>
              <a:rPr lang="en-US" b="1" dirty="0"/>
              <a:t>/</a:t>
            </a:r>
            <a:r>
              <a:rPr lang="en-US" b="1" dirty="0" err="1"/>
              <a:t>sw</a:t>
            </a:r>
            <a:r>
              <a:rPr lang="en-US" b="1" dirty="0"/>
              <a:t>, </a:t>
            </a:r>
            <a:r>
              <a:rPr lang="en-US" dirty="0"/>
              <a:t>like:</a:t>
            </a:r>
            <a:endParaRPr lang="en-US" b="1" dirty="0"/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tiny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loads a byte into t0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sb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tiny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stores a byte into tiny</a:t>
            </a:r>
            <a:endParaRPr lang="en-US" sz="2400" b="1" dirty="0"/>
          </a:p>
          <a:p>
            <a:r>
              <a:rPr lang="en-US" dirty="0"/>
              <a:t>I said mostly… recall: how big are registers?</a:t>
            </a:r>
          </a:p>
          <a:p>
            <a:pPr lvl="1"/>
            <a:r>
              <a:rPr lang="en-US" dirty="0"/>
              <a:t>So, what should go in those extra 16/24 bits then?</a:t>
            </a:r>
          </a:p>
          <a:p>
            <a:pPr lvl="2"/>
            <a:r>
              <a:rPr lang="en-US" dirty="0"/>
              <a:t>???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3D541-83A4-4F71-9B47-A50F819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4A57-1FB7-4077-A84B-B9E5FFF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Get an Extension?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D3A0-2D8C-4DB7-81B7-B080230F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70879"/>
          </a:xfrm>
        </p:spPr>
        <p:txBody>
          <a:bodyPr>
            <a:normAutofit/>
          </a:bodyPr>
          <a:lstStyle/>
          <a:p>
            <a:r>
              <a:rPr lang="en-US" dirty="0"/>
              <a:t>Sometimes you need to </a:t>
            </a:r>
            <a:r>
              <a:rPr lang="en-US" i="1" dirty="0"/>
              <a:t>widen</a:t>
            </a:r>
            <a:r>
              <a:rPr lang="en-US" dirty="0"/>
              <a:t> a number with fewer bits to more</a:t>
            </a:r>
          </a:p>
          <a:p>
            <a:r>
              <a:rPr lang="en-US" b="1" dirty="0"/>
              <a:t>zero extension</a:t>
            </a:r>
            <a:r>
              <a:rPr lang="en-US" dirty="0"/>
              <a:t> is easy: </a:t>
            </a:r>
            <a:r>
              <a:rPr lang="en-US" b="1" dirty="0"/>
              <a:t>put 0s at the beginning.</a:t>
            </a:r>
            <a:endParaRPr lang="en-US" dirty="0"/>
          </a:p>
          <a:p>
            <a:pPr marL="0" indent="0" algn="ctr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0000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 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But there are also </a:t>
            </a:r>
            <a:r>
              <a:rPr lang="en-US" b="1" dirty="0"/>
              <a:t>signed numbers</a:t>
            </a:r>
            <a:r>
              <a:rPr lang="en-US" dirty="0"/>
              <a:t> which we didn't talk about yet… hmm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B006-D72B-4C68-BED4-97ED5A46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132C-62C6-4315-9BF5-BB72ECFE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Signed Numbers (sign-magnitude)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BC32-0F8F-4F8F-B049-483CA3A0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95350"/>
            <a:ext cx="8219515" cy="4252119"/>
          </a:xfrm>
        </p:spPr>
        <p:txBody>
          <a:bodyPr/>
          <a:lstStyle/>
          <a:p>
            <a:r>
              <a:rPr lang="en-US" dirty="0"/>
              <a:t>Seems like a good time to think about “negative” values.</a:t>
            </a:r>
          </a:p>
          <a:p>
            <a:pPr lvl="1"/>
            <a:r>
              <a:rPr lang="en-US" dirty="0"/>
              <a:t>These are numbers that have nothing good to say.</a:t>
            </a:r>
          </a:p>
          <a:p>
            <a:pPr lvl="1"/>
            <a:endParaRPr lang="en-US" dirty="0"/>
          </a:p>
          <a:p>
            <a:r>
              <a:rPr lang="en-US" dirty="0"/>
              <a:t>Binary numbers have bits which are either 0 or 1.</a:t>
            </a:r>
          </a:p>
          <a:p>
            <a:pPr lvl="1"/>
            <a:r>
              <a:rPr lang="en-US" dirty="0"/>
              <a:t>Well, yeah…</a:t>
            </a:r>
          </a:p>
          <a:p>
            <a:pPr lvl="1"/>
            <a:endParaRPr lang="en-US" dirty="0"/>
          </a:p>
          <a:p>
            <a:r>
              <a:rPr lang="en-US" dirty="0"/>
              <a:t>So what if we used one bit to designate “positive” or “negative”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sign-magnitude</a:t>
            </a:r>
            <a:r>
              <a:rPr lang="en-US" dirty="0"/>
              <a:t> encoding: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4C16-AD16-411D-8B47-D4DB1BF4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</p:spPr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86D7A1-EF06-4B5C-BB36-AAC1CAF22380}"/>
              </a:ext>
            </a:extLst>
          </p:cNvPr>
          <p:cNvSpPr txBox="1"/>
          <p:nvPr/>
        </p:nvSpPr>
        <p:spPr>
          <a:xfrm>
            <a:off x="2316518" y="3622026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0100010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83C389-C8CB-48E5-8179-D0C1C62DD803}"/>
              </a:ext>
            </a:extLst>
          </p:cNvPr>
          <p:cNvSpPr txBox="1"/>
          <p:nvPr/>
        </p:nvSpPr>
        <p:spPr>
          <a:xfrm>
            <a:off x="5123909" y="3619784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34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6BCAF144-03F0-4542-B31A-32AE0B3A7659}"/>
              </a:ext>
            </a:extLst>
          </p:cNvPr>
          <p:cNvSpPr/>
          <p:nvPr/>
        </p:nvSpPr>
        <p:spPr>
          <a:xfrm rot="16200000">
            <a:off x="3426967" y="3453279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33DE44C0-5848-4E31-8CFB-648DE43459C7}"/>
              </a:ext>
            </a:extLst>
          </p:cNvPr>
          <p:cNvSpPr/>
          <p:nvPr/>
        </p:nvSpPr>
        <p:spPr>
          <a:xfrm rot="16200000">
            <a:off x="5623008" y="4049118"/>
            <a:ext cx="152551" cy="49754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568D2-02C3-46E1-A364-65418EE42E18}"/>
              </a:ext>
            </a:extLst>
          </p:cNvPr>
          <p:cNvSpPr txBox="1"/>
          <p:nvPr/>
        </p:nvSpPr>
        <p:spPr>
          <a:xfrm>
            <a:off x="2318791" y="469565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0010110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F954CD-4AFC-47B0-A48C-B5997BEB7580}"/>
              </a:ext>
            </a:extLst>
          </p:cNvPr>
          <p:cNvSpPr txBox="1"/>
          <p:nvPr/>
        </p:nvSpPr>
        <p:spPr>
          <a:xfrm>
            <a:off x="5126182" y="4713881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22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(normal)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1BADD35-5EC8-46FB-8AEC-742A0E164236}"/>
              </a:ext>
            </a:extLst>
          </p:cNvPr>
          <p:cNvSpPr/>
          <p:nvPr/>
        </p:nvSpPr>
        <p:spPr>
          <a:xfrm rot="16200000">
            <a:off x="3429240" y="4547376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1A709A6-B3BB-4C0D-AFF1-F803EE6D3E7C}"/>
              </a:ext>
            </a:extLst>
          </p:cNvPr>
          <p:cNvSpPr/>
          <p:nvPr/>
        </p:nvSpPr>
        <p:spPr>
          <a:xfrm rot="16200000">
            <a:off x="5625281" y="5143215"/>
            <a:ext cx="152551" cy="49754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35" grpId="0" animBg="1"/>
      <p:bldP spid="36" grpId="0" animBg="1"/>
      <p:bldP spid="37" grpId="0"/>
      <p:bldP spid="38" grpId="0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45A4-8906-4264-B9D6-CB3C50BC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Numbers (problems)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B42F-7361-4947-9818-6C2A7892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767049"/>
            <a:ext cx="8246409" cy="252766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Waaaaait</a:t>
            </a:r>
            <a:r>
              <a:rPr lang="en-US" dirty="0"/>
              <a:t> a second.</a:t>
            </a:r>
          </a:p>
          <a:p>
            <a:pPr lvl="1"/>
            <a:r>
              <a:rPr lang="en-US" dirty="0"/>
              <a:t>What is negative zero???</a:t>
            </a:r>
          </a:p>
          <a:p>
            <a:pPr lvl="1"/>
            <a:endParaRPr lang="en-US" dirty="0"/>
          </a:p>
          <a:p>
            <a:r>
              <a:rPr lang="en-US" dirty="0"/>
              <a:t>This encoding allows two different zeros.</a:t>
            </a:r>
          </a:p>
          <a:p>
            <a:pPr lvl="1"/>
            <a:r>
              <a:rPr lang="en-US" dirty="0"/>
              <a:t>This means we can represent how many different values (8-bit)?</a:t>
            </a:r>
          </a:p>
          <a:p>
            <a:pPr lvl="2"/>
            <a:r>
              <a:rPr lang="en-US" dirty="0"/>
              <a:t>2^8 – 1 (minus the one redundant value) = 255 (-127 … 0 … 127)</a:t>
            </a:r>
          </a:p>
          <a:p>
            <a:pPr lvl="2"/>
            <a:endParaRPr lang="en-US" dirty="0"/>
          </a:p>
          <a:p>
            <a:r>
              <a:rPr lang="en-US" dirty="0"/>
              <a:t>Sign-magnitude is a little naïve… let’s try a different approach…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510F2-78E6-483C-902F-4286B728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198CF-A3E2-490C-85D2-DB2049E9F33B}"/>
              </a:ext>
            </a:extLst>
          </p:cNvPr>
          <p:cNvSpPr txBox="1"/>
          <p:nvPr/>
        </p:nvSpPr>
        <p:spPr>
          <a:xfrm>
            <a:off x="2148430" y="8953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4B996-5E89-4C7D-9E5A-FFB55A277B93}"/>
              </a:ext>
            </a:extLst>
          </p:cNvPr>
          <p:cNvSpPr txBox="1"/>
          <p:nvPr/>
        </p:nvSpPr>
        <p:spPr>
          <a:xfrm>
            <a:off x="4955821" y="893108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4724D17-23A5-4B7C-8E62-BD2FC8A045EB}"/>
              </a:ext>
            </a:extLst>
          </p:cNvPr>
          <p:cNvSpPr/>
          <p:nvPr/>
        </p:nvSpPr>
        <p:spPr>
          <a:xfrm rot="16200000">
            <a:off x="3258879" y="726603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7D9A83F-C0F3-46A3-89F2-FA763EFE93CB}"/>
              </a:ext>
            </a:extLst>
          </p:cNvPr>
          <p:cNvSpPr/>
          <p:nvPr/>
        </p:nvSpPr>
        <p:spPr>
          <a:xfrm rot="16200000">
            <a:off x="5324138" y="1431438"/>
            <a:ext cx="174337" cy="257764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34DA3-746B-4232-A76D-C05569FA52DC}"/>
              </a:ext>
            </a:extLst>
          </p:cNvPr>
          <p:cNvSpPr txBox="1"/>
          <p:nvPr/>
        </p:nvSpPr>
        <p:spPr>
          <a:xfrm>
            <a:off x="2152910" y="172010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E1F64-CA17-419F-BAEA-03FF985CA355}"/>
              </a:ext>
            </a:extLst>
          </p:cNvPr>
          <p:cNvSpPr txBox="1"/>
          <p:nvPr/>
        </p:nvSpPr>
        <p:spPr>
          <a:xfrm>
            <a:off x="4960301" y="1717859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5326FB9-5E8B-41EF-ABA0-59E7B4AAFC4C}"/>
              </a:ext>
            </a:extLst>
          </p:cNvPr>
          <p:cNvSpPr/>
          <p:nvPr/>
        </p:nvSpPr>
        <p:spPr>
          <a:xfrm rot="16200000">
            <a:off x="3263359" y="1551354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FFA4E7F-B332-446E-98B8-8FD37A6D86B3}"/>
              </a:ext>
            </a:extLst>
          </p:cNvPr>
          <p:cNvSpPr/>
          <p:nvPr/>
        </p:nvSpPr>
        <p:spPr>
          <a:xfrm rot="16200000">
            <a:off x="5328618" y="2256189"/>
            <a:ext cx="174337" cy="257764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4899-03B8-4921-8E3D-496AE3FF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(1’s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B964-EE9C-4256-8B60-E1A0BEAA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4992"/>
            <a:ext cx="7886700" cy="4819650"/>
          </a:xfrm>
        </p:spPr>
        <p:txBody>
          <a:bodyPr>
            <a:normAutofit/>
          </a:bodyPr>
          <a:lstStyle/>
          <a:p>
            <a:r>
              <a:rPr lang="en-US" dirty="0"/>
              <a:t>Let’s borrow a technique from accounting and mechanical calculators: </a:t>
            </a:r>
            <a:r>
              <a:rPr lang="en-US" b="1" dirty="0"/>
              <a:t>flip the dang bits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OH COME ON (actually, this </a:t>
            </a:r>
            <a:r>
              <a:rPr lang="en-US" i="1" dirty="0"/>
              <a:t>is</a:t>
            </a:r>
            <a:r>
              <a:rPr lang="en-US" dirty="0"/>
              <a:t> better because math is easier)</a:t>
            </a:r>
          </a:p>
          <a:p>
            <a:pPr lvl="1"/>
            <a:r>
              <a:rPr lang="en-US" dirty="0"/>
              <a:t>But this is really </a:t>
            </a:r>
            <a:r>
              <a:rPr lang="en-US" i="1" dirty="0"/>
              <a:t>isn’t</a:t>
            </a:r>
            <a:r>
              <a:rPr lang="en-US" dirty="0"/>
              <a:t> used that much.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EF76-4D3A-43EF-A016-A3416B43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31FD9-6440-468B-A8DE-42A2D792CDE3}"/>
              </a:ext>
            </a:extLst>
          </p:cNvPr>
          <p:cNvSpPr txBox="1"/>
          <p:nvPr/>
        </p:nvSpPr>
        <p:spPr>
          <a:xfrm>
            <a:off x="1260923" y="140720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11010100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69672-A36A-48CF-B59D-FD588ECE7EB1}"/>
              </a:ext>
            </a:extLst>
          </p:cNvPr>
          <p:cNvSpPr txBox="1"/>
          <p:nvPr/>
        </p:nvSpPr>
        <p:spPr>
          <a:xfrm>
            <a:off x="4068314" y="1404961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00101011 =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43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51C41C3-C1B1-4162-BEB3-4A67C23A5FC7}"/>
              </a:ext>
            </a:extLst>
          </p:cNvPr>
          <p:cNvSpPr/>
          <p:nvPr/>
        </p:nvSpPr>
        <p:spPr>
          <a:xfrm rot="16200000">
            <a:off x="7595509" y="1861178"/>
            <a:ext cx="141957" cy="433179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821A817-3C11-4A57-9A53-6D826BB83B4D}"/>
              </a:ext>
            </a:extLst>
          </p:cNvPr>
          <p:cNvSpPr/>
          <p:nvPr/>
        </p:nvSpPr>
        <p:spPr>
          <a:xfrm rot="16200000">
            <a:off x="5355455" y="1046252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39FC8-AEF6-4A9B-8A83-E9C5657DF448}"/>
              </a:ext>
            </a:extLst>
          </p:cNvPr>
          <p:cNvSpPr txBox="1"/>
          <p:nvPr/>
        </p:nvSpPr>
        <p:spPr>
          <a:xfrm>
            <a:off x="1260923" y="282925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D26F5-82BA-4701-AFF9-D5016422448D}"/>
              </a:ext>
            </a:extLst>
          </p:cNvPr>
          <p:cNvSpPr txBox="1"/>
          <p:nvPr/>
        </p:nvSpPr>
        <p:spPr>
          <a:xfrm>
            <a:off x="4068314" y="2827016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 =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632051E-F7A7-46AF-AECD-1E0A64765313}"/>
              </a:ext>
            </a:extLst>
          </p:cNvPr>
          <p:cNvSpPr/>
          <p:nvPr/>
        </p:nvSpPr>
        <p:spPr>
          <a:xfrm rot="16200000">
            <a:off x="5355455" y="2468307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AB68C-F685-41BF-8900-32A49E2AE7C1}"/>
              </a:ext>
            </a:extLst>
          </p:cNvPr>
          <p:cNvSpPr txBox="1"/>
          <p:nvPr/>
        </p:nvSpPr>
        <p:spPr>
          <a:xfrm>
            <a:off x="1260923" y="356329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32EBB-DCE4-488C-959F-3B6BFA0ED6C3}"/>
              </a:ext>
            </a:extLst>
          </p:cNvPr>
          <p:cNvSpPr txBox="1"/>
          <p:nvPr/>
        </p:nvSpPr>
        <p:spPr>
          <a:xfrm>
            <a:off x="4068314" y="3561049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 =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2171763-4A37-4EC5-BDBD-3F49FC5F4F5D}"/>
              </a:ext>
            </a:extLst>
          </p:cNvPr>
          <p:cNvSpPr/>
          <p:nvPr/>
        </p:nvSpPr>
        <p:spPr>
          <a:xfrm rot="16200000">
            <a:off x="7514656" y="4142622"/>
            <a:ext cx="97454" cy="226968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5D6D29C-8C66-4F73-88A7-504A3BCCF9F9}"/>
              </a:ext>
            </a:extLst>
          </p:cNvPr>
          <p:cNvSpPr/>
          <p:nvPr/>
        </p:nvSpPr>
        <p:spPr>
          <a:xfrm rot="16200000">
            <a:off x="5355455" y="3202340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4E349-3A5E-4345-A343-A337D51E0589}"/>
              </a:ext>
            </a:extLst>
          </p:cNvPr>
          <p:cNvSpPr txBox="1"/>
          <p:nvPr/>
        </p:nvSpPr>
        <p:spPr>
          <a:xfrm>
            <a:off x="1260923" y="209658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00100110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263BF-8E86-43FD-BE2A-28ED178B23BE}"/>
              </a:ext>
            </a:extLst>
          </p:cNvPr>
          <p:cNvSpPr txBox="1"/>
          <p:nvPr/>
        </p:nvSpPr>
        <p:spPr>
          <a:xfrm>
            <a:off x="4068314" y="2094347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030ABC1-9203-4889-913E-C96D96375810}"/>
              </a:ext>
            </a:extLst>
          </p:cNvPr>
          <p:cNvSpPr/>
          <p:nvPr/>
        </p:nvSpPr>
        <p:spPr>
          <a:xfrm rot="16200000">
            <a:off x="5355455" y="173563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F53A8BF-31C4-40EB-8720-DFFF44F10DF1}"/>
              </a:ext>
            </a:extLst>
          </p:cNvPr>
          <p:cNvSpPr/>
          <p:nvPr/>
        </p:nvSpPr>
        <p:spPr>
          <a:xfrm rot="16200000">
            <a:off x="2266538" y="1784832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0A4287E-C245-41DF-AE99-8672625F8C21}"/>
              </a:ext>
            </a:extLst>
          </p:cNvPr>
          <p:cNvSpPr/>
          <p:nvPr/>
        </p:nvSpPr>
        <p:spPr>
          <a:xfrm rot="16200000">
            <a:off x="2277504" y="2468307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43E533-1A05-42EE-A385-98418535C905}"/>
              </a:ext>
            </a:extLst>
          </p:cNvPr>
          <p:cNvSpPr/>
          <p:nvPr/>
        </p:nvSpPr>
        <p:spPr>
          <a:xfrm>
            <a:off x="7676867" y="3610979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dirty="0">
                <a:solidFill>
                  <a:srgbClr val="FF0000"/>
                </a:solidFill>
                <a:latin typeface="apple color emoji"/>
              </a:rPr>
              <a:t>😡</a:t>
            </a:r>
            <a:endParaRPr lang="en-US" sz="28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525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20" grpId="0" animBg="1"/>
      <p:bldP spid="21" grpId="0" animBg="1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2022</Words>
  <Application>Microsoft Office PowerPoint</Application>
  <PresentationFormat>On-screen Show (16:10)</PresentationFormat>
  <Paragraphs>451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apple color emoji</vt:lpstr>
      <vt:lpstr>Arial</vt:lpstr>
      <vt:lpstr>Calibri</vt:lpstr>
      <vt:lpstr>Consolas</vt:lpstr>
      <vt:lpstr>helvetica neue</vt:lpstr>
      <vt:lpstr>Lato Heavy</vt:lpstr>
      <vt:lpstr>Open Sans</vt:lpstr>
      <vt:lpstr>Trebuchet MS</vt:lpstr>
      <vt:lpstr>Wingdings</vt:lpstr>
      <vt:lpstr>Wingdings 3</vt:lpstr>
      <vt:lpstr>Facet</vt:lpstr>
      <vt:lpstr>Office Theme</vt:lpstr>
      <vt:lpstr>CS/COE 0447</vt:lpstr>
      <vt:lpstr>Announcements</vt:lpstr>
      <vt:lpstr>Lightning Recap</vt:lpstr>
      <vt:lpstr>Smaller Values</vt:lpstr>
      <vt:lpstr>MIPS ISA: load/store bytes/half-words</vt:lpstr>
      <vt:lpstr>Can I Get an Extension?</vt:lpstr>
      <vt:lpstr>Signed Numbers (sign-magnitude)</vt:lpstr>
      <vt:lpstr>Signed Numbers (problems)</vt:lpstr>
      <vt:lpstr>Signed Numbers (1’s Complement)</vt:lpstr>
      <vt:lpstr>Signed Numbers (2’s Complement)</vt:lpstr>
      <vt:lpstr>Signed Numbers (2’s Complement)</vt:lpstr>
      <vt:lpstr>Signed Numbers (2’s Complement)</vt:lpstr>
      <vt:lpstr>Can I Get an Extension? (Reprise)</vt:lpstr>
      <vt:lpstr>E X P  A   N     D</vt:lpstr>
      <vt:lpstr>Truncation</vt:lpstr>
      <vt:lpstr>Arrays</vt:lpstr>
      <vt:lpstr>Strings, Arrays, etc</vt:lpstr>
      <vt:lpstr>What is an Array… ?</vt:lpstr>
      <vt:lpstr>Let’s take a look at larger Arrays</vt:lpstr>
      <vt:lpstr>Arrays</vt:lpstr>
      <vt:lpstr>Arrays in MIPS</vt:lpstr>
      <vt:lpstr>Defining Arrays in MIPS</vt:lpstr>
      <vt:lpstr>Load Address (la) instruction</vt:lpstr>
      <vt:lpstr>Accessing Arrays: Let’s explore!</vt:lpstr>
      <vt:lpstr>How does the CPU know t0 holds an address?</vt:lpstr>
      <vt:lpstr>Memory Alignment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68</cp:revision>
  <dcterms:created xsi:type="dcterms:W3CDTF">2018-08-24T23:21:45Z</dcterms:created>
  <dcterms:modified xsi:type="dcterms:W3CDTF">2018-09-11T00:13:01Z</dcterms:modified>
</cp:coreProperties>
</file>