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  <p:sldMasterId id="2147483986" r:id="rId2"/>
  </p:sldMasterIdLst>
  <p:notesMasterIdLst>
    <p:notesMasterId r:id="rId24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9B2788-FF51-4F9C-858C-561871487AA1}">
          <p14:sldIdLst>
            <p14:sldId id="256"/>
            <p14:sldId id="258"/>
          </p14:sldIdLst>
        </p14:section>
        <p14:section name="Control Flow" id="{6DCBD355-8506-4B4C-8DC8-809780A42EBE}">
          <p14:sldIdLst>
            <p14:sldId id="259"/>
            <p14:sldId id="260"/>
            <p14:sldId id="261"/>
            <p14:sldId id="262"/>
            <p14:sldId id="263"/>
          </p14:sldIdLst>
        </p14:section>
        <p14:section name="Loops" id="{514CC22E-0951-413E-A6A9-EF17B3FFAD49}">
          <p14:sldIdLst>
            <p14:sldId id="264"/>
            <p14:sldId id="265"/>
            <p14:sldId id="266"/>
            <p14:sldId id="267"/>
          </p14:sldIdLst>
        </p14:section>
        <p14:section name="Conditionals: If and If-Else" id="{899EFFD2-EA4C-48EC-9D40-D45496317A62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5FC2"/>
    <a:srgbClr val="B07FD8"/>
    <a:srgbClr val="98399D"/>
    <a:srgbClr val="9E439C"/>
    <a:srgbClr val="98389D"/>
    <a:srgbClr val="E9D4E9"/>
    <a:srgbClr val="DEBEDD"/>
    <a:srgbClr val="F8C4EA"/>
    <a:srgbClr val="740E59"/>
    <a:srgbClr val="590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F797-F868-453C-B2D8-D5BD0589674E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F3FE9-A6B9-4608-BAC2-29C13920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3779"/>
            <a:ext cx="5825202" cy="137191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5694"/>
            <a:ext cx="5825202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2EC0-EA1B-4D47-BB40-151CF28C591A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28363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1962-8E27-4D73-94AC-E467A249C12E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5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6833"/>
            <a:ext cx="5418393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922A-9472-4778-9DCB-22AE59A52018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3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812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09990"/>
            <a:ext cx="6447501" cy="216288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1139-E1BD-437B-B8D9-DB3004968DFE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31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4CA4-8E5C-48FF-8872-864A34BDABB7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013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000"/>
            <a:ext cx="6441152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7EE5-6810-46FD-8F16-C20E9E2805D4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8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4A74-B10D-4E73-8A20-5214233D57CC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000"/>
            <a:ext cx="978557" cy="437620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000"/>
            <a:ext cx="5295113" cy="43762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3199-4622-4ECB-AF66-578131F16DE1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30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5403-EE57-4809-895D-A7A06976EC34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3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2262AD-67F8-4517-8AA4-81C2B7FF0DD1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2"/>
            <a:ext cx="9143999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2521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5C53-F417-49CF-B02C-815572B82736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776ABAA-89A8-4D11-BC61-3445758A98B5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F55CD3-654B-4867-9848-D0081EC1326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7A44C16-BB40-4082-9C93-77B4352AA41C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854117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4E26-840A-4913-BC76-2D9E5D092DB4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9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4214-9288-47BF-8894-BE5B8561D15F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8F1BA2-FFFD-4328-8C22-19C2DC4802A6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82" y="-2"/>
            <a:ext cx="9146381" cy="645368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550" y="885826"/>
            <a:ext cx="4178300" cy="42616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885826"/>
            <a:ext cx="4178299" cy="42616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EDC8-0196-4BB1-B371-488573108F97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8ACED8-39CB-4BB0-BC20-72685657849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B04C14-11D4-48AF-9319-5B2333507F3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FB9A4F-1848-43E2-902E-15F709D29265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85397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879992-6A44-414F-AB0F-6999255412BC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1"/>
            <a:ext cx="9139237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89A1-0905-4262-8E11-77B971A9C28F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5ECC5D-28D8-41C5-A037-5EC7BE5EABC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44D8D-7BA1-4E96-A5D9-B78D432BC50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263A076-4C7C-435D-B6F9-73A0BBDE7666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374563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F6-31FA-41E1-865B-0C7AE701E2C7}" type="datetime1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25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6465-A219-46C5-8D4A-82BE045BE2D8}" type="datetime1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B84B-7299-43E3-9211-9B299B4411DD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40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F957-D040-412D-8FB9-A580935178D4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97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2C4C-40CB-4C88-9EAA-0AD477AFD4EC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62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DD3C-7438-4F86-A599-941832627428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74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1598C8-80C1-409D-91AF-5D8F1D5C6D17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7BD99DA-68F1-499C-83E1-086BBD4A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3D8B-C2ED-443F-BBF4-91C197CC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81" y="920750"/>
            <a:ext cx="8129588" cy="4376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5AC44-6554-42F6-A941-F1EF7D00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A101-6D50-4823-AF05-6A01A3FEE351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A9CD-8185-460E-8474-6F9A0712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E7B3F-E5FC-48ED-AF02-A4CA8DD4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D970FF-C98E-420C-9CE2-A281BD54DEC2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787A50-816A-48CD-AB24-14EB6802804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8CDA1E-26B8-4052-A02D-10D30CFB2657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2521616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E67CBAF-9965-4908-AB4F-B153E61EA05F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5327-3915-4C87-A044-1801E7966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025" y="865187"/>
            <a:ext cx="4314825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0DC4A-551E-4554-A08C-13B138AD4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865187"/>
            <a:ext cx="4514849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9DB4-2974-4A58-959F-B415F0C2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4B77-C959-498F-9492-92F1DC842694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B8151-6015-4FC1-996F-F4EA66B3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2587B-A9C7-436F-8CCB-B77D503F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92E4674-CFDD-4E18-82F6-130F46B4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A8E06D3-E849-4AC2-A8B6-15559F382ECE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A3AE9F0-55E8-41EE-A428-88C7B790E5BC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E920495-CDEC-41FE-AE3C-8C35628C999F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81759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0723"/>
            <a:ext cx="6447501" cy="152215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395-2E31-4B6B-8161-BEB32CCFC5EA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34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7A066DB-DBC2-49C5-AA9C-6651659552E4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4FC2F-54EE-4B1B-8870-3B3C9BB0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645369"/>
            <a:ext cx="4498181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32B07-3513-4F2D-A335-4F1D2C10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738" y="1275524"/>
            <a:ext cx="4312444" cy="38825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32ED8-9B75-4C53-AC69-4FA18B58E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645369"/>
            <a:ext cx="4514850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DBE5F-DB1A-41EC-9030-53D7D0C97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275524"/>
            <a:ext cx="4498181" cy="3882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8353A-08AA-40F1-867E-C0CA420B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FA9-FD83-44E9-83A7-DEACD3702F1C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5C214-F2E8-4579-BF53-81496773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4EE96-E27B-4A13-A6B4-FA987C4C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41377ED-B669-4FA7-A92D-AD36E6EB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3"/>
            <a:ext cx="9144000" cy="579223"/>
          </a:xfrm>
          <a:prstGeom prst="rect">
            <a:avLst/>
          </a:prstGeom>
          <a:noFill/>
        </p:spPr>
        <p:txBody>
          <a:bodyPr/>
          <a:lstStyle>
            <a:lvl1pPr marL="342900">
              <a:spcBef>
                <a:spcPts val="0"/>
              </a:spcBef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2B7B088-25ED-4B45-9E71-232A0E51B314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ED68410-6506-44A9-9C6A-AB794CA124A0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31EB624-2339-4B64-9FDD-F963AC735809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442824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C644C-7127-4340-BE3B-8D37517C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10FA-D5DD-4865-86FF-A2E7DD6FB942}" type="datetime1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B567B-8094-4760-B976-FC077222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D61CE-DDD7-413C-BB7B-ED435FCF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1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120A9-F9BF-43A7-A476-C88EA12E0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54052" y="365449"/>
            <a:ext cx="5633357" cy="461865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8CD3C-01F6-4114-84E1-48823DBA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C353-235E-4B43-B7C7-685C330D5FE3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06D0F-C75B-42E5-A5B7-476979B6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FCA9C-826E-4BA1-B201-553B259C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5A8222-CE4C-4F59-84AF-3F7C4D5E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49178" cy="1333500"/>
          </a:xfrm>
          <a:prstGeom prst="rect">
            <a:avLst/>
          </a:prstGeom>
          <a:solidFill>
            <a:srgbClr val="995FC2"/>
          </a:solidFill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FDCD5AD-F59D-47AC-A65E-EB8DC053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333499"/>
            <a:ext cx="2949179" cy="3806113"/>
          </a:xfrm>
          <a:solidFill>
            <a:srgbClr val="F8C4EA"/>
          </a:solidFill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76502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B6A31-88EF-4893-A362-3450E49C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645369"/>
            <a:ext cx="9144000" cy="45021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25E5-E6CC-4DB2-8AA6-56B078F9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A3E7-1EE6-4A51-BDD5-680D1AC4D90E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C6C4-2789-4EDA-94B3-7211CC0E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1E5BD-799B-4EE5-B15E-60568DAC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88C162-9EFD-4E8C-AC3A-3F180018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13"/>
            <a:ext cx="9144000" cy="63015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1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0491"/>
            <a:ext cx="3138026" cy="3233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0491"/>
            <a:ext cx="3138026" cy="32339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2481-4FA5-40D8-962A-740CF259B42B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0819"/>
            <a:ext cx="3139217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1038"/>
            <a:ext cx="3139217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0819"/>
            <a:ext cx="313921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1038"/>
            <a:ext cx="3139213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9ED-3C71-4AE5-B50D-2CA7B18329D2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485C-FC2D-4C34-8111-382282ED910A}" type="datetime1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20AA-1D4D-4FA9-9FBE-6721C7895E8D}" type="datetime1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8837"/>
            <a:ext cx="2890896" cy="106538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104"/>
            <a:ext cx="3385156" cy="46053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4224"/>
            <a:ext cx="2890896" cy="215370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4851-D172-4887-9C3E-0F9F615F14C5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0500"/>
            <a:ext cx="644750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000"/>
            <a:ext cx="6447501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2782"/>
            <a:ext cx="6447500" cy="5616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6D67-3C88-4663-9AA5-DC2EAE6BF918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8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7B872-29D5-4489-87A5-D25A76001D24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8DAA-9A51-4AD6-98C7-89AB7AD2B255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896" r:id="rId12"/>
    <p:sldLayoutId id="2147483898" r:id="rId13"/>
    <p:sldLayoutId id="2147483899" r:id="rId14"/>
    <p:sldLayoutId id="2147483900" r:id="rId15"/>
    <p:sldLayoutId id="2147483903" r:id="rId16"/>
    <p:sldLayoutId id="2147483904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9000"/>
              </a:schemeClr>
            </a:gs>
            <a:gs pos="23000">
              <a:schemeClr val="accent1">
                <a:lumMod val="29000"/>
              </a:schemeClr>
            </a:gs>
            <a:gs pos="69000">
              <a:schemeClr val="accent1">
                <a:lumMod val="15000"/>
              </a:schemeClr>
            </a:gs>
            <a:gs pos="97000">
              <a:schemeClr val="accent1">
                <a:lumMod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9F956-5840-4A28-B4B2-1D4C1DF26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712107"/>
            <a:ext cx="4349749" cy="4290786"/>
          </a:xfrm>
        </p:spPr>
        <p:txBody>
          <a:bodyPr anchor="ctr">
            <a:normAutofit/>
          </a:bodyPr>
          <a:lstStyle/>
          <a:p>
            <a:r>
              <a:rPr lang="en-US" sz="4700" dirty="0"/>
              <a:t>CS/COE 0447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44333"/>
            <a:ext cx="336549" cy="2370667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08607" y="0"/>
            <a:ext cx="645472" cy="5714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F7CB8B2-5D0D-49C7-96F1-4D6B87089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034" y="0"/>
            <a:ext cx="4078966" cy="5714999"/>
          </a:xfrm>
          <a:custGeom>
            <a:avLst/>
            <a:gdLst>
              <a:gd name="connsiteX0" fmla="*/ 0 w 5746768"/>
              <a:gd name="connsiteY0" fmla="*/ 0 h 6858000"/>
              <a:gd name="connsiteX1" fmla="*/ 1249825 w 5746768"/>
              <a:gd name="connsiteY1" fmla="*/ 0 h 6858000"/>
              <a:gd name="connsiteX2" fmla="*/ 1249825 w 5746768"/>
              <a:gd name="connsiteY2" fmla="*/ 8457 h 6858000"/>
              <a:gd name="connsiteX3" fmla="*/ 4794268 w 5746768"/>
              <a:gd name="connsiteY3" fmla="*/ 8457 h 6858000"/>
              <a:gd name="connsiteX4" fmla="*/ 4794268 w 5746768"/>
              <a:gd name="connsiteY4" fmla="*/ 0 h 6858000"/>
              <a:gd name="connsiteX5" fmla="*/ 5746768 w 5746768"/>
              <a:gd name="connsiteY5" fmla="*/ 0 h 6858000"/>
              <a:gd name="connsiteX6" fmla="*/ 5746768 w 5746768"/>
              <a:gd name="connsiteY6" fmla="*/ 6858000 h 6858000"/>
              <a:gd name="connsiteX7" fmla="*/ 5074930 w 5746768"/>
              <a:gd name="connsiteY7" fmla="*/ 6858000 h 6858000"/>
              <a:gd name="connsiteX8" fmla="*/ 4794268 w 5746768"/>
              <a:gd name="connsiteY8" fmla="*/ 6858000 h 6858000"/>
              <a:gd name="connsiteX9" fmla="*/ 1249825 w 5746768"/>
              <a:gd name="connsiteY9" fmla="*/ 6858000 h 6858000"/>
              <a:gd name="connsiteX10" fmla="*/ 1109383 w 5746768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6768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4794268" y="8457"/>
                </a:lnTo>
                <a:lnTo>
                  <a:pt x="4794268" y="0"/>
                </a:lnTo>
                <a:lnTo>
                  <a:pt x="5746768" y="0"/>
                </a:lnTo>
                <a:lnTo>
                  <a:pt x="5746768" y="6858000"/>
                </a:lnTo>
                <a:lnTo>
                  <a:pt x="5074930" y="6858000"/>
                </a:lnTo>
                <a:lnTo>
                  <a:pt x="4794268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090307" y="2902857"/>
            <a:ext cx="5053693" cy="2812142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4F42846-EECA-4E22-9D3C-EC05D41A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0989" y="1576916"/>
            <a:ext cx="3074817" cy="256116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Control Flow,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Conditions, and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Loops. Oh my.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12053" y="0"/>
            <a:ext cx="631947" cy="4721795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AA0D1-BF25-47A2-9F57-C41A282E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</a:t>
            </a:fld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271191-0B7F-43E0-ABF9-8FDD18298A24}"/>
              </a:ext>
            </a:extLst>
          </p:cNvPr>
          <p:cNvSpPr txBox="1">
            <a:spLocks/>
          </p:cNvSpPr>
          <p:nvPr/>
        </p:nvSpPr>
        <p:spPr>
          <a:xfrm>
            <a:off x="5861631" y="4795365"/>
            <a:ext cx="3074817" cy="919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FFFFFF"/>
                </a:solidFill>
              </a:rPr>
              <a:t>wilkie (with content borrowed from: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Jarrett Billingsley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Dr. Bruce Childers)</a:t>
            </a:r>
          </a:p>
        </p:txBody>
      </p:sp>
    </p:spTree>
    <p:extLst>
      <p:ext uri="{BB962C8B-B14F-4D97-AF65-F5344CB8AC3E}">
        <p14:creationId xmlns:p14="http://schemas.microsoft.com/office/powerpoint/2010/main" val="358979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722E-EE6B-4D63-8365-2FC2BA7D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MIPS ISA: The conditional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5CDAF-6DB9-416C-9053-F34CD0DB0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conditional</a:t>
            </a:r>
            <a:r>
              <a:rPr lang="en-US" dirty="0"/>
              <a:t> branch instructions do one of two things:</a:t>
            </a:r>
          </a:p>
          <a:p>
            <a:pPr lvl="1"/>
            <a:r>
              <a:rPr lang="en-US" dirty="0"/>
              <a:t>if the condition is met, we go to the label</a:t>
            </a:r>
          </a:p>
          <a:p>
            <a:pPr lvl="1"/>
            <a:r>
              <a:rPr lang="en-US" dirty="0"/>
              <a:t>otherwise, </a:t>
            </a:r>
            <a:r>
              <a:rPr lang="en-US" b="1" dirty="0"/>
              <a:t>nothing happens, </a:t>
            </a:r>
            <a:r>
              <a:rPr lang="en-US" dirty="0"/>
              <a:t>and we go to the </a:t>
            </a:r>
            <a:r>
              <a:rPr lang="en-US" b="1" dirty="0"/>
              <a:t>next instruction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C34BE-7548-40D5-A9C0-FC314098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999745-79C1-4058-B64A-EB2700051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33564"/>
              </p:ext>
            </p:extLst>
          </p:nvPr>
        </p:nvGraphicFramePr>
        <p:xfrm>
          <a:off x="862647" y="1960608"/>
          <a:ext cx="7418705" cy="3276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beq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a, b,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if(a == b) { </a:t>
                      </a:r>
                      <a:r>
                        <a:rPr lang="en-US" sz="2400" b="1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goto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 label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bne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a, b,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if(a</a:t>
                      </a:r>
                      <a:r>
                        <a:rPr lang="en-US" sz="2400" b="1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!= b) { </a:t>
                      </a:r>
                      <a:r>
                        <a:rPr lang="en-US" sz="2400" b="1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goto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 label</a:t>
                      </a:r>
                      <a:r>
                        <a:rPr lang="en-US" sz="2400" b="1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}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blt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a, b,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if(a</a:t>
                      </a:r>
                      <a:r>
                        <a:rPr lang="en-US" sz="2400" b="1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&lt; b)  { </a:t>
                      </a:r>
                      <a:r>
                        <a:rPr lang="en-US" sz="2400" b="1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goto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 label</a:t>
                      </a:r>
                      <a:r>
                        <a:rPr lang="en-US" sz="2400" b="1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}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ble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a, b,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if(a</a:t>
                      </a:r>
                      <a:r>
                        <a:rPr lang="en-US" sz="2400" b="1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&lt;= b) { </a:t>
                      </a:r>
                      <a:r>
                        <a:rPr lang="en-US" sz="2400" b="1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goto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 label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bgt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a, b,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if(a &gt; b)  { </a:t>
                      </a:r>
                      <a:r>
                        <a:rPr lang="en-US" sz="2400" b="1" baseline="0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goto</a:t>
                      </a:r>
                      <a:r>
                        <a:rPr lang="en-US" sz="2400" b="1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label }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bge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a, b,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if(a</a:t>
                      </a:r>
                      <a:r>
                        <a:rPr lang="en-US" sz="2400" b="1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&gt;= b) { </a:t>
                      </a:r>
                      <a:r>
                        <a:rPr lang="en-US" sz="2400" b="1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goto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 label</a:t>
                      </a:r>
                      <a:r>
                        <a:rPr lang="en-US" sz="2400" b="1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}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3AE4D6B-3F83-4A64-BD63-0F9E28C83B71}"/>
              </a:ext>
            </a:extLst>
          </p:cNvPr>
          <p:cNvSpPr/>
          <p:nvPr/>
        </p:nvSpPr>
        <p:spPr>
          <a:xfrm>
            <a:off x="188259" y="5201120"/>
            <a:ext cx="80077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above, </a:t>
            </a:r>
            <a:r>
              <a:rPr lang="en-US" sz="2000" b="1" dirty="0"/>
              <a:t>a</a:t>
            </a:r>
            <a:r>
              <a:rPr lang="en-US" sz="2000" dirty="0"/>
              <a:t> must be a register, but </a:t>
            </a:r>
            <a:r>
              <a:rPr lang="en-US" sz="2000" b="1" dirty="0"/>
              <a:t>b</a:t>
            </a:r>
            <a:r>
              <a:rPr lang="en-US" sz="2000" dirty="0"/>
              <a:t> can be a register or immediate</a:t>
            </a:r>
          </a:p>
        </p:txBody>
      </p:sp>
    </p:spTree>
    <p:extLst>
      <p:ext uri="{BB962C8B-B14F-4D97-AF65-F5344CB8AC3E}">
        <p14:creationId xmlns:p14="http://schemas.microsoft.com/office/powerpoint/2010/main" val="34885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3C74-E0A9-4E5C-B41A-618CC131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 Conditional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81FC-2D05-4D21-AC76-5AFDD73BA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like this</a:t>
            </a:r>
            <a:r>
              <a:rPr lang="mr-IN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6463F-C210-4843-A1E1-9F62B9F1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9F01A-FEBC-463C-A8EC-38AF9A092C98}"/>
              </a:ext>
            </a:extLst>
          </p:cNvPr>
          <p:cNvSpPr txBox="1"/>
          <p:nvPr/>
        </p:nvSpPr>
        <p:spPr>
          <a:xfrm>
            <a:off x="291353" y="2287882"/>
            <a:ext cx="29450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(s2 &lt; 10)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// stuff!!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more stuff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182779-7C2B-4D1A-BB2F-1F0A4C494447}"/>
              </a:ext>
            </a:extLst>
          </p:cNvPr>
          <p:cNvSpPr txBox="1"/>
          <p:nvPr/>
        </p:nvSpPr>
        <p:spPr>
          <a:xfrm>
            <a:off x="4370919" y="1865604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blt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s2, 10, ________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AB9FD2-4DEE-477E-92BF-8AF4333438FF}"/>
              </a:ext>
            </a:extLst>
          </p:cNvPr>
          <p:cNvSpPr txBox="1"/>
          <p:nvPr/>
        </p:nvSpPr>
        <p:spPr>
          <a:xfrm>
            <a:off x="918197" y="1865147"/>
            <a:ext cx="3440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which conditional branch?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667F8-ABE4-4C4D-BC78-44FDFE89628A}"/>
              </a:ext>
            </a:extLst>
          </p:cNvPr>
          <p:cNvSpPr txBox="1"/>
          <p:nvPr/>
        </p:nvSpPr>
        <p:spPr>
          <a:xfrm>
            <a:off x="134834" y="1375986"/>
            <a:ext cx="34266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what are the basic blocks?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5485FF-70F0-4F7E-9AC5-88A66018012A}"/>
              </a:ext>
            </a:extLst>
          </p:cNvPr>
          <p:cNvSpPr txBox="1"/>
          <p:nvPr/>
        </p:nvSpPr>
        <p:spPr>
          <a:xfrm>
            <a:off x="4370919" y="2705527"/>
            <a:ext cx="26792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stuff:</a:t>
            </a:r>
          </a:p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# stuff!!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997F2-5ACE-4EDC-A2F1-8D068B5DA3BB}"/>
              </a:ext>
            </a:extLst>
          </p:cNvPr>
          <p:cNvSpPr txBox="1"/>
          <p:nvPr/>
        </p:nvSpPr>
        <p:spPr>
          <a:xfrm>
            <a:off x="4370919" y="3998189"/>
            <a:ext cx="32707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more_stuff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# more stuff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257F9E-F32A-48E7-BD43-784712F94D43}"/>
              </a:ext>
            </a:extLst>
          </p:cNvPr>
          <p:cNvSpPr txBox="1"/>
          <p:nvPr/>
        </p:nvSpPr>
        <p:spPr>
          <a:xfrm>
            <a:off x="6555200" y="988492"/>
            <a:ext cx="2209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70C0"/>
                </a:solidFill>
              </a:rPr>
              <a:t>if s2&lt;10, where do we go?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F545CA-1F6B-4B4C-B28D-D88DF9296664}"/>
              </a:ext>
            </a:extLst>
          </p:cNvPr>
          <p:cNvSpPr txBox="1"/>
          <p:nvPr/>
        </p:nvSpPr>
        <p:spPr>
          <a:xfrm>
            <a:off x="6920753" y="180687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stuff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1E5BA7-97AA-47FF-B439-9E4759164C74}"/>
              </a:ext>
            </a:extLst>
          </p:cNvPr>
          <p:cNvSpPr txBox="1"/>
          <p:nvPr/>
        </p:nvSpPr>
        <p:spPr>
          <a:xfrm>
            <a:off x="4377170" y="2306381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more_stuff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83EF91-C6F6-4DCA-9F88-2D7B584F0798}"/>
              </a:ext>
            </a:extLst>
          </p:cNvPr>
          <p:cNvSpPr txBox="1"/>
          <p:nvPr/>
        </p:nvSpPr>
        <p:spPr>
          <a:xfrm>
            <a:off x="6870872" y="2375567"/>
            <a:ext cx="2209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70C0"/>
                </a:solidFill>
              </a:rPr>
              <a:t>if s2≥10, where do we go?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800083-6341-40B6-B35F-DD6476976967}"/>
              </a:ext>
            </a:extLst>
          </p:cNvPr>
          <p:cNvSpPr txBox="1"/>
          <p:nvPr/>
        </p:nvSpPr>
        <p:spPr>
          <a:xfrm>
            <a:off x="134834" y="4831789"/>
            <a:ext cx="4551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we </a:t>
            </a:r>
            <a:r>
              <a:rPr lang="en-US" sz="2200" b="1" dirty="0"/>
              <a:t>NEED THIS </a:t>
            </a:r>
            <a:r>
              <a:rPr lang="mr-IN" sz="2200" dirty="0"/>
              <a:t>–</a:t>
            </a:r>
            <a:r>
              <a:rPr lang="en-US" sz="2200" dirty="0"/>
              <a:t> the CPU doesn't see/care about your labels!!</a:t>
            </a:r>
          </a:p>
        </p:txBody>
      </p:sp>
      <p:cxnSp>
        <p:nvCxnSpPr>
          <p:cNvPr id="16" name="Curved Connector 17">
            <a:extLst>
              <a:ext uri="{FF2B5EF4-FFF2-40B4-BE49-F238E27FC236}">
                <a16:creationId xmlns:a16="http://schemas.microsoft.com/office/drawing/2014/main" id="{34A42FF4-3C77-4470-8AE7-79837FEF02AB}"/>
              </a:ext>
            </a:extLst>
          </p:cNvPr>
          <p:cNvCxnSpPr>
            <a:endCxn id="13" idx="1"/>
          </p:cNvCxnSpPr>
          <p:nvPr/>
        </p:nvCxnSpPr>
        <p:spPr>
          <a:xfrm rot="5400000" flipH="1" flipV="1">
            <a:off x="2650162" y="3104782"/>
            <a:ext cx="2263798" cy="1190217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654D35-A8C3-4396-BF18-360765361CEE}"/>
              </a:ext>
            </a:extLst>
          </p:cNvPr>
          <p:cNvSpPr txBox="1"/>
          <p:nvPr/>
        </p:nvSpPr>
        <p:spPr>
          <a:xfrm>
            <a:off x="6768353" y="3649203"/>
            <a:ext cx="2229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70C0"/>
                </a:solidFill>
              </a:rPr>
              <a:t>how to go back up to the top?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8EC46C-649D-4B20-B595-77CDE97537BD}"/>
              </a:ext>
            </a:extLst>
          </p:cNvPr>
          <p:cNvSpPr txBox="1"/>
          <p:nvPr/>
        </p:nvSpPr>
        <p:spPr>
          <a:xfrm>
            <a:off x="4367097" y="361133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loop_top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8D8C7F-6697-4315-BE50-013EED807704}"/>
              </a:ext>
            </a:extLst>
          </p:cNvPr>
          <p:cNvSpPr txBox="1"/>
          <p:nvPr/>
        </p:nvSpPr>
        <p:spPr>
          <a:xfrm>
            <a:off x="4390462" y="1457494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loop_top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5070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041732-20B7-4970-A167-01827752E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2250723"/>
            <a:ext cx="7042523" cy="1522151"/>
          </a:xfrm>
        </p:spPr>
        <p:txBody>
          <a:bodyPr>
            <a:normAutofit/>
          </a:bodyPr>
          <a:lstStyle/>
          <a:p>
            <a:r>
              <a:rPr lang="en-US" sz="4400" dirty="0"/>
              <a:t>Conditionals: If and If-Else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CA2A69-15FD-43F2-AA5D-0F8D8BBF4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" y="3772872"/>
            <a:ext cx="6746687" cy="1021003"/>
          </a:xfrm>
        </p:spPr>
        <p:txBody>
          <a:bodyPr>
            <a:normAutofit/>
          </a:bodyPr>
          <a:lstStyle/>
          <a:p>
            <a:r>
              <a:rPr lang="en-US" dirty="0"/>
              <a:t>If it is sunny outside, then we will have a picnic.</a:t>
            </a:r>
            <a:br>
              <a:rPr lang="en-US" dirty="0"/>
            </a:br>
            <a:r>
              <a:rPr lang="en-US" dirty="0"/>
              <a:t>If it is not sunny outside, well, who knows.</a:t>
            </a:r>
            <a:br>
              <a:rPr lang="en-US" dirty="0"/>
            </a:br>
            <a:r>
              <a:rPr lang="en-US" dirty="0"/>
              <a:t>	Maybe we will. Maybe we won’t.</a:t>
            </a:r>
            <a:br>
              <a:rPr lang="en-US" dirty="0"/>
            </a:br>
            <a:r>
              <a:rPr lang="en-US" dirty="0"/>
              <a:t>                                             — Professor Yasir Khalifa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13A72-0EB6-4722-BF06-D364C2EE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35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5521-13ED-46BF-B957-2A54F73A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mad-libs… but for code.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A5B4-1F54-4327-9871-6483C7790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I'll use these 'blocks' to represent the basic blocks</a:t>
            </a:r>
          </a:p>
          <a:p>
            <a:pPr lvl="1"/>
            <a:r>
              <a:rPr lang="en-US" dirty="0"/>
              <a:t>Cause they don’t matter. (Focus on the control flow first!)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70826-21ED-4018-92C6-D99178E6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313EC5-2337-4BE0-8BEB-175A34CCA91D}"/>
              </a:ext>
            </a:extLst>
          </p:cNvPr>
          <p:cNvGrpSpPr/>
          <p:nvPr/>
        </p:nvGrpSpPr>
        <p:grpSpPr>
          <a:xfrm>
            <a:off x="1946922" y="1653988"/>
            <a:ext cx="5250155" cy="3442147"/>
            <a:chOff x="1905000" y="1257300"/>
            <a:chExt cx="5250155" cy="34421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EA9692-60D6-4781-8AFF-E3402DABEF87}"/>
                </a:ext>
              </a:extLst>
            </p:cNvPr>
            <p:cNvSpPr txBox="1"/>
            <p:nvPr/>
          </p:nvSpPr>
          <p:spPr>
            <a:xfrm>
              <a:off x="1905000" y="1257300"/>
              <a:ext cx="5250155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if</a:t>
              </a:r>
              <a:r>
                <a:rPr lang="en-US" sz="3600" b="1" dirty="0">
                  <a:latin typeface="Consolas" charset="0"/>
                  <a:ea typeface="Consolas" charset="0"/>
                  <a:cs typeface="Consolas" charset="0"/>
                </a:rPr>
                <a:t>(some condition) {</a:t>
              </a:r>
            </a:p>
            <a:p>
              <a:endParaRPr lang="en-US" sz="3600" b="1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3600" b="1" dirty="0">
                  <a:latin typeface="Consolas" charset="0"/>
                  <a:ea typeface="Consolas" charset="0"/>
                  <a:cs typeface="Consolas" charset="0"/>
                </a:rPr>
                <a:t>} </a:t>
              </a:r>
              <a:r>
                <a:rPr lang="en-US" sz="36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else</a:t>
              </a:r>
              <a:r>
                <a:rPr lang="en-US" sz="3600" b="1" dirty="0">
                  <a:latin typeface="Consolas" charset="0"/>
                  <a:ea typeface="Consolas" charset="0"/>
                  <a:cs typeface="Consolas" charset="0"/>
                </a:rPr>
                <a:t> {</a:t>
              </a:r>
            </a:p>
            <a:p>
              <a:endParaRPr lang="en-US" sz="3600" b="1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3600" b="1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AF575B-62B8-41CF-8F85-EC75D5846D8A}"/>
                </a:ext>
              </a:extLst>
            </p:cNvPr>
            <p:cNvSpPr/>
            <p:nvPr/>
          </p:nvSpPr>
          <p:spPr>
            <a:xfrm>
              <a:off x="3048000" y="1827276"/>
              <a:ext cx="3124200" cy="62303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charset="0"/>
                  <a:ea typeface="Consolas" charset="0"/>
                  <a:cs typeface="Consolas" charset="0"/>
                </a:rPr>
                <a:t>block 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BB23A2-47DF-47B3-89D9-492C6FEC0B07}"/>
                </a:ext>
              </a:extLst>
            </p:cNvPr>
            <p:cNvSpPr/>
            <p:nvPr/>
          </p:nvSpPr>
          <p:spPr>
            <a:xfrm>
              <a:off x="3048000" y="2966150"/>
              <a:ext cx="3124200" cy="5771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charset="0"/>
                  <a:ea typeface="Consolas" charset="0"/>
                  <a:cs typeface="Consolas" charset="0"/>
                </a:rPr>
                <a:t>block 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F6231B3-AD88-4CD3-83E8-4A8AD1A526C7}"/>
                </a:ext>
              </a:extLst>
            </p:cNvPr>
            <p:cNvSpPr/>
            <p:nvPr/>
          </p:nvSpPr>
          <p:spPr>
            <a:xfrm>
              <a:off x="2057400" y="4122297"/>
              <a:ext cx="3124200" cy="5771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charset="0"/>
                  <a:ea typeface="Consolas" charset="0"/>
                  <a:cs typeface="Consolas" charset="0"/>
                </a:rPr>
                <a:t>block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481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CA85-5362-478E-A28B-5A463BFA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Conditional Block (if)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18FF-32E3-46B8-BB6F-D6F3ED47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252119"/>
          </a:xfrm>
        </p:spPr>
        <p:txBody>
          <a:bodyPr/>
          <a:lstStyle/>
          <a:p>
            <a:r>
              <a:rPr lang="en-US" dirty="0"/>
              <a:t>If there is no </a:t>
            </a:r>
            <a:r>
              <a:rPr lang="en-US" i="1" dirty="0"/>
              <a:t>else</a:t>
            </a:r>
            <a:r>
              <a:rPr lang="en-US" dirty="0"/>
              <a:t>, it's pretty simple.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2BDC0-2F44-45C3-B61F-CFCF2346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CFF957-2D01-4A56-A807-D647320CC9D3}"/>
              </a:ext>
            </a:extLst>
          </p:cNvPr>
          <p:cNvGrpSpPr/>
          <p:nvPr/>
        </p:nvGrpSpPr>
        <p:grpSpPr>
          <a:xfrm>
            <a:off x="463923" y="1485276"/>
            <a:ext cx="3226241" cy="1802916"/>
            <a:chOff x="1905000" y="1257299"/>
            <a:chExt cx="3226241" cy="18029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EB566D-68E8-4BAA-B198-778F34D0BB70}"/>
                </a:ext>
              </a:extLst>
            </p:cNvPr>
            <p:cNvSpPr txBox="1"/>
            <p:nvPr/>
          </p:nvSpPr>
          <p:spPr>
            <a:xfrm>
              <a:off x="1905000" y="1257299"/>
              <a:ext cx="294503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if</a:t>
              </a:r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(s0 == 30) {</a:t>
              </a:r>
            </a:p>
            <a:p>
              <a:endParaRPr lang="en-US" sz="2800" b="1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6827BD-1285-4F95-8142-432709580B97}"/>
                </a:ext>
              </a:extLst>
            </p:cNvPr>
            <p:cNvSpPr/>
            <p:nvPr/>
          </p:nvSpPr>
          <p:spPr>
            <a:xfrm>
              <a:off x="2806811" y="1718024"/>
              <a:ext cx="2324430" cy="46354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block 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38E121-750D-46DA-895A-78568CE63BD4}"/>
                </a:ext>
              </a:extLst>
            </p:cNvPr>
            <p:cNvSpPr/>
            <p:nvPr/>
          </p:nvSpPr>
          <p:spPr>
            <a:xfrm>
              <a:off x="2026315" y="2596669"/>
              <a:ext cx="2324430" cy="4635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block B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17D2E9D-D5D5-4A18-BB04-4576050F5BAB}"/>
              </a:ext>
            </a:extLst>
          </p:cNvPr>
          <p:cNvSpPr txBox="1"/>
          <p:nvPr/>
        </p:nvSpPr>
        <p:spPr>
          <a:xfrm rot="21345034">
            <a:off x="666102" y="4062968"/>
            <a:ext cx="38901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coming up with unique names for all the control flow labels is kind of a chore</a:t>
            </a:r>
          </a:p>
        </p:txBody>
      </p:sp>
      <p:sp>
        <p:nvSpPr>
          <p:cNvPr id="10" name="Right Arrow 15">
            <a:extLst>
              <a:ext uri="{FF2B5EF4-FFF2-40B4-BE49-F238E27FC236}">
                <a16:creationId xmlns:a16="http://schemas.microsoft.com/office/drawing/2014/main" id="{045E5765-7563-441B-A90F-1AEBE68F9446}"/>
              </a:ext>
            </a:extLst>
          </p:cNvPr>
          <p:cNvSpPr/>
          <p:nvPr/>
        </p:nvSpPr>
        <p:spPr>
          <a:xfrm>
            <a:off x="3906175" y="1866267"/>
            <a:ext cx="685800" cy="54327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99382C-2389-44EA-AAC6-68E6BB77D248}"/>
              </a:ext>
            </a:extLst>
          </p:cNvPr>
          <p:cNvGrpSpPr/>
          <p:nvPr/>
        </p:nvGrpSpPr>
        <p:grpSpPr>
          <a:xfrm>
            <a:off x="4513109" y="2386280"/>
            <a:ext cx="3181154" cy="1765857"/>
            <a:chOff x="4506386" y="2005905"/>
            <a:chExt cx="3181154" cy="17658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AA2675-F39C-4375-894E-032C8676AD36}"/>
                </a:ext>
              </a:extLst>
            </p:cNvPr>
            <p:cNvSpPr txBox="1"/>
            <p:nvPr/>
          </p:nvSpPr>
          <p:spPr>
            <a:xfrm>
              <a:off x="4506386" y="2005905"/>
              <a:ext cx="156485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>
                  <a:latin typeface="Consolas" charset="0"/>
                  <a:ea typeface="Consolas" charset="0"/>
                  <a:cs typeface="Consolas" charset="0"/>
                </a:rPr>
                <a:t>blockA</a:t>
              </a:r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:</a:t>
              </a:r>
            </a:p>
            <a:p>
              <a:endParaRPr lang="en-US" sz="2800" b="1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800" b="1" dirty="0" err="1">
                  <a:latin typeface="Consolas" charset="0"/>
                  <a:ea typeface="Consolas" charset="0"/>
                  <a:cs typeface="Consolas" charset="0"/>
                </a:rPr>
                <a:t>blockB</a:t>
              </a:r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:</a:t>
              </a:r>
              <a:endPara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DA0509-6EFC-4D16-8AAD-65D2EED8FA72}"/>
                </a:ext>
              </a:extLst>
            </p:cNvPr>
            <p:cNvSpPr/>
            <p:nvPr/>
          </p:nvSpPr>
          <p:spPr>
            <a:xfrm>
              <a:off x="5363110" y="2432584"/>
              <a:ext cx="2324430" cy="46354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block 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B6AC946-4BC6-46A1-8911-8021149C9CE6}"/>
                </a:ext>
              </a:extLst>
            </p:cNvPr>
            <p:cNvSpPr/>
            <p:nvPr/>
          </p:nvSpPr>
          <p:spPr>
            <a:xfrm>
              <a:off x="5358991" y="3308216"/>
              <a:ext cx="2324430" cy="4635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block B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350001B-80E8-42EA-B2F9-639CAB7D0846}"/>
              </a:ext>
            </a:extLst>
          </p:cNvPr>
          <p:cNvSpPr/>
          <p:nvPr/>
        </p:nvSpPr>
        <p:spPr>
          <a:xfrm>
            <a:off x="4513109" y="1489167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beq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s0, 30, </a:t>
            </a:r>
            <a:r>
              <a:rPr lang="en-US" sz="28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blockA</a:t>
            </a:r>
            <a:endParaRPr lang="en-US" sz="2800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0"/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blockB</a:t>
            </a:r>
            <a:endParaRPr lang="en-US" sz="2800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15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6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EE1D-3161-49C6-B376-CBAFD06B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Simple Conditional Expanded (if-else)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945DB-EB43-4285-AD78-C2A1E7117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blocks now</a:t>
            </a:r>
            <a:r>
              <a:rPr lang="mr-IN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EEFD8-0056-4C98-BF43-C0C4E9DA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0F7652-63DA-4E34-A823-0C12FB2E077E}"/>
              </a:ext>
            </a:extLst>
          </p:cNvPr>
          <p:cNvGrpSpPr/>
          <p:nvPr/>
        </p:nvGrpSpPr>
        <p:grpSpPr>
          <a:xfrm>
            <a:off x="628650" y="1442201"/>
            <a:ext cx="3226241" cy="3096924"/>
            <a:chOff x="1905000" y="1257299"/>
            <a:chExt cx="3226241" cy="30969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9EEE16-3AD4-4327-B3C1-82FE3685A63C}"/>
                </a:ext>
              </a:extLst>
            </p:cNvPr>
            <p:cNvSpPr txBox="1"/>
            <p:nvPr/>
          </p:nvSpPr>
          <p:spPr>
            <a:xfrm>
              <a:off x="1905000" y="1257299"/>
              <a:ext cx="2945037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if</a:t>
              </a:r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(s0 == 30) {</a:t>
              </a:r>
            </a:p>
            <a:p>
              <a:endParaRPr lang="en-US" sz="2800" b="1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r>
                <a:rPr lang="en-US" sz="28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else</a:t>
              </a:r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 {</a:t>
              </a:r>
            </a:p>
            <a:p>
              <a:endParaRPr lang="en-US" sz="2800" b="1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B0D255-A31F-4EE5-A974-19C683660589}"/>
                </a:ext>
              </a:extLst>
            </p:cNvPr>
            <p:cNvSpPr/>
            <p:nvPr/>
          </p:nvSpPr>
          <p:spPr>
            <a:xfrm>
              <a:off x="2806811" y="1718024"/>
              <a:ext cx="2324430" cy="46354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block 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4EFA20-8BEA-4386-AD51-9E505A09AA6E}"/>
                </a:ext>
              </a:extLst>
            </p:cNvPr>
            <p:cNvSpPr/>
            <p:nvPr/>
          </p:nvSpPr>
          <p:spPr>
            <a:xfrm>
              <a:off x="2806811" y="2997068"/>
              <a:ext cx="2324430" cy="4635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block 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43FDB6-D6CE-447E-866B-10AAE6635352}"/>
                </a:ext>
              </a:extLst>
            </p:cNvPr>
            <p:cNvSpPr/>
            <p:nvPr/>
          </p:nvSpPr>
          <p:spPr>
            <a:xfrm>
              <a:off x="2013615" y="3890677"/>
              <a:ext cx="2324430" cy="46354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block C</a:t>
              </a:r>
            </a:p>
          </p:txBody>
        </p:sp>
      </p:grpSp>
      <p:sp>
        <p:nvSpPr>
          <p:cNvPr id="10" name="Right Arrow 15">
            <a:extLst>
              <a:ext uri="{FF2B5EF4-FFF2-40B4-BE49-F238E27FC236}">
                <a16:creationId xmlns:a16="http://schemas.microsoft.com/office/drawing/2014/main" id="{502B03F5-4F10-41B0-8248-1D3D08B50152}"/>
              </a:ext>
            </a:extLst>
          </p:cNvPr>
          <p:cNvSpPr/>
          <p:nvPr/>
        </p:nvSpPr>
        <p:spPr>
          <a:xfrm>
            <a:off x="3981450" y="1823192"/>
            <a:ext cx="685800" cy="54327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C7701C-CDD9-4110-9761-0B9F6F9DBE9F}"/>
              </a:ext>
            </a:extLst>
          </p:cNvPr>
          <p:cNvGrpSpPr/>
          <p:nvPr/>
        </p:nvGrpSpPr>
        <p:grpSpPr>
          <a:xfrm>
            <a:off x="4677836" y="1882113"/>
            <a:ext cx="3181154" cy="3071025"/>
            <a:chOff x="4506386" y="2005905"/>
            <a:chExt cx="3181154" cy="307102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C64422-1FAA-454E-A715-2F8932F17390}"/>
                </a:ext>
              </a:extLst>
            </p:cNvPr>
            <p:cNvSpPr txBox="1"/>
            <p:nvPr/>
          </p:nvSpPr>
          <p:spPr>
            <a:xfrm>
              <a:off x="4506386" y="2005905"/>
              <a:ext cx="1564852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>
                  <a:latin typeface="Consolas" charset="0"/>
                  <a:ea typeface="Consolas" charset="0"/>
                  <a:cs typeface="Consolas" charset="0"/>
                </a:rPr>
                <a:t>blockA</a:t>
              </a:r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:</a:t>
              </a:r>
            </a:p>
            <a:p>
              <a:endParaRPr lang="en-US" sz="2800" b="1" dirty="0"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2800" b="1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800" b="1" dirty="0" err="1">
                  <a:latin typeface="Consolas" charset="0"/>
                  <a:ea typeface="Consolas" charset="0"/>
                  <a:cs typeface="Consolas" charset="0"/>
                </a:rPr>
                <a:t>blockB</a:t>
              </a:r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:</a:t>
              </a:r>
            </a:p>
            <a:p>
              <a:endPara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800" b="1" dirty="0" err="1">
                  <a:latin typeface="Consolas" charset="0"/>
                  <a:ea typeface="Consolas" charset="0"/>
                  <a:cs typeface="Consolas" charset="0"/>
                </a:rPr>
                <a:t>blockC</a:t>
              </a:r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: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516E869-24A2-480E-A979-799201D5FE1D}"/>
                </a:ext>
              </a:extLst>
            </p:cNvPr>
            <p:cNvSpPr/>
            <p:nvPr/>
          </p:nvSpPr>
          <p:spPr>
            <a:xfrm>
              <a:off x="5363110" y="2432584"/>
              <a:ext cx="2324430" cy="46354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block 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D1BF15-5244-4402-A661-A805F5B3E972}"/>
                </a:ext>
              </a:extLst>
            </p:cNvPr>
            <p:cNvSpPr/>
            <p:nvPr/>
          </p:nvSpPr>
          <p:spPr>
            <a:xfrm>
              <a:off x="5363110" y="3747654"/>
              <a:ext cx="2324430" cy="4635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block B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FD335E5-79BC-4B6F-AF43-B6DC9E19BF51}"/>
                </a:ext>
              </a:extLst>
            </p:cNvPr>
            <p:cNvSpPr/>
            <p:nvPr/>
          </p:nvSpPr>
          <p:spPr>
            <a:xfrm>
              <a:off x="5363110" y="4613384"/>
              <a:ext cx="2324430" cy="46354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block C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395680B-549E-4EAC-95E4-2A41EA714F0C}"/>
              </a:ext>
            </a:extLst>
          </p:cNvPr>
          <p:cNvSpPr/>
          <p:nvPr/>
        </p:nvSpPr>
        <p:spPr>
          <a:xfrm>
            <a:off x="4677836" y="985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beq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s0, 30, </a:t>
            </a:r>
            <a:r>
              <a:rPr lang="en-US" sz="28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blockA</a:t>
            </a:r>
            <a:endParaRPr lang="en-US" sz="2800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0"/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blockB</a:t>
            </a:r>
            <a:endParaRPr lang="en-US" sz="2800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E95A2A-CA14-438B-8EEC-FB72CCC25487}"/>
              </a:ext>
            </a:extLst>
          </p:cNvPr>
          <p:cNvSpPr/>
          <p:nvPr/>
        </p:nvSpPr>
        <p:spPr>
          <a:xfrm>
            <a:off x="4677836" y="278772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b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blockC</a:t>
            </a:r>
            <a:endParaRPr lang="en-US" sz="2800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91B63C-4EBA-43C5-9725-51D762BDF245}"/>
              </a:ext>
            </a:extLst>
          </p:cNvPr>
          <p:cNvSpPr txBox="1"/>
          <p:nvPr/>
        </p:nvSpPr>
        <p:spPr>
          <a:xfrm>
            <a:off x="655424" y="4831789"/>
            <a:ext cx="4551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we </a:t>
            </a:r>
            <a:r>
              <a:rPr lang="en-US" sz="2200" b="1" dirty="0"/>
              <a:t>NEED THIS </a:t>
            </a:r>
            <a:r>
              <a:rPr lang="mr-IN" sz="2200" dirty="0"/>
              <a:t>–</a:t>
            </a:r>
            <a:r>
              <a:rPr lang="en-US" sz="2200" dirty="0"/>
              <a:t> the CPU doesn't see/care about your labels!!</a:t>
            </a:r>
          </a:p>
        </p:txBody>
      </p:sp>
      <p:cxnSp>
        <p:nvCxnSpPr>
          <p:cNvPr id="19" name="Curved Connector 23">
            <a:extLst>
              <a:ext uri="{FF2B5EF4-FFF2-40B4-BE49-F238E27FC236}">
                <a16:creationId xmlns:a16="http://schemas.microsoft.com/office/drawing/2014/main" id="{78360C0F-600D-44F9-9287-83DC82BFCA0B}"/>
              </a:ext>
            </a:extLst>
          </p:cNvPr>
          <p:cNvCxnSpPr/>
          <p:nvPr/>
        </p:nvCxnSpPr>
        <p:spPr>
          <a:xfrm rot="5400000" flipH="1" flipV="1">
            <a:off x="3593145" y="3284083"/>
            <a:ext cx="1737360" cy="128016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07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build="p" bldLvl="2"/>
      <p:bldP spid="17" grpId="0" build="p" bldLvl="2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E8D9-753B-436B-AC2F-773B35B5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Approach (negation)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71CDB-FF6D-4F22-85C1-52641BE6A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895350"/>
            <a:ext cx="8125385" cy="4252119"/>
          </a:xfrm>
        </p:spPr>
        <p:txBody>
          <a:bodyPr/>
          <a:lstStyle/>
          <a:p>
            <a:r>
              <a:rPr lang="en-US" dirty="0"/>
              <a:t>Right now, we are very literally transcribing our pseudo-code</a:t>
            </a:r>
          </a:p>
          <a:p>
            <a:pPr lvl="1"/>
            <a:r>
              <a:rPr lang="en-US" dirty="0"/>
              <a:t>That’s because it is a </a:t>
            </a:r>
            <a:r>
              <a:rPr lang="en-US" b="1" dirty="0"/>
              <a:t>good</a:t>
            </a:r>
            <a:r>
              <a:rPr lang="en-US" dirty="0"/>
              <a:t> idea, and I recommend it, for now.</a:t>
            </a:r>
          </a:p>
          <a:p>
            <a:r>
              <a:rPr lang="en-US" dirty="0"/>
              <a:t>However, we generally have a different approach.</a:t>
            </a:r>
          </a:p>
          <a:p>
            <a:pPr lvl="1"/>
            <a:r>
              <a:rPr lang="en-US" dirty="0"/>
              <a:t>Removes a label and some clutter and the expense of being </a:t>
            </a:r>
            <a:r>
              <a:rPr lang="en-US" i="1" dirty="0"/>
              <a:t>different.</a:t>
            </a:r>
          </a:p>
          <a:p>
            <a:r>
              <a:rPr lang="en-US" dirty="0"/>
              <a:t>We </a:t>
            </a:r>
            <a:r>
              <a:rPr lang="en-US" b="1" dirty="0"/>
              <a:t>negate</a:t>
            </a:r>
            <a:r>
              <a:rPr lang="en-US" dirty="0"/>
              <a:t> the condition in the assembly to skip over “</a:t>
            </a:r>
            <a:r>
              <a:rPr lang="en-US" dirty="0" err="1"/>
              <a:t>blockA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Thus we don’t need that label. It’s a preference. (I don’t recommend it until some practice)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BE464-9CB0-4525-BB6B-8370BF12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680B9D-CB12-4FC5-B5E5-CA78BB97F762}"/>
              </a:ext>
            </a:extLst>
          </p:cNvPr>
          <p:cNvGrpSpPr/>
          <p:nvPr/>
        </p:nvGrpSpPr>
        <p:grpSpPr>
          <a:xfrm>
            <a:off x="628650" y="3209595"/>
            <a:ext cx="2511237" cy="2253642"/>
            <a:chOff x="1905000" y="1257299"/>
            <a:chExt cx="2511237" cy="225364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1D1621-7E41-4A6B-912C-5D38C12C9622}"/>
                </a:ext>
              </a:extLst>
            </p:cNvPr>
            <p:cNvSpPr txBox="1"/>
            <p:nvPr/>
          </p:nvSpPr>
          <p:spPr>
            <a:xfrm>
              <a:off x="1905000" y="1257299"/>
              <a:ext cx="2159566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if</a:t>
              </a:r>
              <a:r>
                <a:rPr lang="en-US" sz="2000" b="1" dirty="0">
                  <a:latin typeface="Consolas" charset="0"/>
                  <a:ea typeface="Consolas" charset="0"/>
                  <a:cs typeface="Consolas" charset="0"/>
                </a:rPr>
                <a:t>(s0 == 30) {</a:t>
              </a:r>
            </a:p>
            <a:p>
              <a:endParaRPr lang="en-US" sz="2000" b="1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000" b="1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else</a:t>
              </a:r>
              <a:r>
                <a:rPr lang="en-US" sz="2000" b="1" dirty="0">
                  <a:latin typeface="Consolas" charset="0"/>
                  <a:ea typeface="Consolas" charset="0"/>
                  <a:cs typeface="Consolas" charset="0"/>
                </a:rPr>
                <a:t> {</a:t>
              </a:r>
            </a:p>
            <a:p>
              <a:endParaRPr lang="en-US" sz="2000" b="1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000" b="1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CB9D97-9E11-480F-B028-63A765AEFD8F}"/>
                </a:ext>
              </a:extLst>
            </p:cNvPr>
            <p:cNvSpPr/>
            <p:nvPr/>
          </p:nvSpPr>
          <p:spPr>
            <a:xfrm>
              <a:off x="2806810" y="1697211"/>
              <a:ext cx="1609427" cy="3043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Consolas" charset="0"/>
                  <a:ea typeface="Consolas" charset="0"/>
                  <a:cs typeface="Consolas" charset="0"/>
                </a:rPr>
                <a:t>block A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7E8C1E-D55F-495B-9B30-EEF41EC6EE3C}"/>
                </a:ext>
              </a:extLst>
            </p:cNvPr>
            <p:cNvSpPr/>
            <p:nvPr/>
          </p:nvSpPr>
          <p:spPr>
            <a:xfrm>
              <a:off x="2806810" y="2566990"/>
              <a:ext cx="1609427" cy="3043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Consolas" charset="0"/>
                  <a:ea typeface="Consolas" charset="0"/>
                  <a:cs typeface="Consolas" charset="0"/>
                </a:rPr>
                <a:t>block B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F5EB71-692F-4E67-B505-392EE6E184BC}"/>
                </a:ext>
              </a:extLst>
            </p:cNvPr>
            <p:cNvSpPr/>
            <p:nvPr/>
          </p:nvSpPr>
          <p:spPr>
            <a:xfrm>
              <a:off x="1986721" y="3206626"/>
              <a:ext cx="2324430" cy="3043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Consolas" charset="0"/>
                  <a:ea typeface="Consolas" charset="0"/>
                  <a:cs typeface="Consolas" charset="0"/>
                </a:rPr>
                <a:t>block C</a:t>
              </a:r>
            </a:p>
          </p:txBody>
        </p:sp>
      </p:grpSp>
      <p:sp>
        <p:nvSpPr>
          <p:cNvPr id="24" name="Right Arrow 15">
            <a:extLst>
              <a:ext uri="{FF2B5EF4-FFF2-40B4-BE49-F238E27FC236}">
                <a16:creationId xmlns:a16="http://schemas.microsoft.com/office/drawing/2014/main" id="{DAB2B574-785C-471B-BAB1-D5FE7E6BBB82}"/>
              </a:ext>
            </a:extLst>
          </p:cNvPr>
          <p:cNvSpPr/>
          <p:nvPr/>
        </p:nvSpPr>
        <p:spPr>
          <a:xfrm>
            <a:off x="3302039" y="3530030"/>
            <a:ext cx="685800" cy="54327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0B0E25-FB09-440F-B73D-CCCF9D3562F8}"/>
              </a:ext>
            </a:extLst>
          </p:cNvPr>
          <p:cNvGrpSpPr/>
          <p:nvPr/>
        </p:nvGrpSpPr>
        <p:grpSpPr>
          <a:xfrm>
            <a:off x="4149991" y="3600514"/>
            <a:ext cx="3993401" cy="1899685"/>
            <a:chOff x="4506386" y="2005905"/>
            <a:chExt cx="3993401" cy="165119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A61E553-D1E7-4275-B792-20743A2012EB}"/>
                </a:ext>
              </a:extLst>
            </p:cNvPr>
            <p:cNvSpPr txBox="1"/>
            <p:nvPr/>
          </p:nvSpPr>
          <p:spPr>
            <a:xfrm>
              <a:off x="4506386" y="2005905"/>
              <a:ext cx="3993401" cy="1417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000" b="1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0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b </a:t>
              </a:r>
              <a:r>
                <a:rPr lang="en-US" sz="2000" b="1" dirty="0" err="1">
                  <a:latin typeface="Consolas" charset="0"/>
                  <a:ea typeface="Consolas" charset="0"/>
                  <a:cs typeface="Consolas" charset="0"/>
                </a:rPr>
                <a:t>blockExit</a:t>
              </a:r>
              <a:r>
                <a:rPr lang="en-US" sz="2000" b="1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2000" b="1" dirty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# skip the else</a:t>
              </a:r>
            </a:p>
            <a:p>
              <a:r>
                <a:rPr lang="en-US" sz="2000" b="1" dirty="0" err="1">
                  <a:latin typeface="Consolas" charset="0"/>
                  <a:ea typeface="Consolas" charset="0"/>
                  <a:cs typeface="Consolas" charset="0"/>
                </a:rPr>
                <a:t>blockElse</a:t>
              </a:r>
              <a:r>
                <a:rPr lang="en-US" sz="2000" b="1" dirty="0">
                  <a:latin typeface="Consolas" charset="0"/>
                  <a:ea typeface="Consolas" charset="0"/>
                  <a:cs typeface="Consolas" charset="0"/>
                </a:rPr>
                <a:t>:</a:t>
              </a:r>
            </a:p>
            <a:p>
              <a:endParaRPr lang="en-US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000" b="1" dirty="0" err="1">
                  <a:latin typeface="Consolas" charset="0"/>
                  <a:ea typeface="Consolas" charset="0"/>
                  <a:cs typeface="Consolas" charset="0"/>
                </a:rPr>
                <a:t>blockExit</a:t>
              </a:r>
              <a:r>
                <a:rPr lang="en-US" sz="2000" b="1" dirty="0">
                  <a:latin typeface="Consolas" charset="0"/>
                  <a:ea typeface="Consolas" charset="0"/>
                  <a:cs typeface="Consolas" charset="0"/>
                </a:rPr>
                <a:t>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9DE5D6E-7A02-445C-ADE8-B559AC3357B0}"/>
                </a:ext>
              </a:extLst>
            </p:cNvPr>
            <p:cNvSpPr/>
            <p:nvPr/>
          </p:nvSpPr>
          <p:spPr>
            <a:xfrm>
              <a:off x="4554474" y="2006882"/>
              <a:ext cx="2548218" cy="25791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Consolas" charset="0"/>
                  <a:ea typeface="Consolas" charset="0"/>
                  <a:cs typeface="Consolas" charset="0"/>
                </a:rPr>
                <a:t>block A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26991F5-EE30-42AB-84B0-0D1FCE12919F}"/>
                </a:ext>
              </a:extLst>
            </p:cNvPr>
            <p:cNvSpPr/>
            <p:nvPr/>
          </p:nvSpPr>
          <p:spPr>
            <a:xfrm>
              <a:off x="4545457" y="2840814"/>
              <a:ext cx="2548217" cy="26173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Consolas" charset="0"/>
                  <a:ea typeface="Consolas" charset="0"/>
                  <a:cs typeface="Consolas" charset="0"/>
                </a:rPr>
                <a:t>block B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22E42B4-DB4E-4864-A4D9-A349A16105F2}"/>
                </a:ext>
              </a:extLst>
            </p:cNvPr>
            <p:cNvSpPr/>
            <p:nvPr/>
          </p:nvSpPr>
          <p:spPr>
            <a:xfrm>
              <a:off x="4545456" y="3399183"/>
              <a:ext cx="2548218" cy="2579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Consolas" charset="0"/>
                  <a:ea typeface="Consolas" charset="0"/>
                  <a:cs typeface="Consolas" charset="0"/>
                </a:rPr>
                <a:t>block C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CD7FF0A-306B-437F-A9E3-9FB334514963}"/>
              </a:ext>
            </a:extLst>
          </p:cNvPr>
          <p:cNvSpPr/>
          <p:nvPr/>
        </p:nvSpPr>
        <p:spPr>
          <a:xfrm>
            <a:off x="3785261" y="3200405"/>
            <a:ext cx="457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bne</a:t>
            </a:r>
            <a:r>
              <a:rPr lang="en-US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s0, 30, </a:t>
            </a:r>
            <a:r>
              <a:rPr lang="en-US" sz="20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blockElse</a:t>
            </a:r>
            <a:endParaRPr lang="en-US" sz="2000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4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C31E6B-8285-4672-A0D0-F0185693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Complex Conditionals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215705-EC14-48A5-A0AD-DD3A000BC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it is sunny outside AND we have free time, then we will have a picnic.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667CA-668A-49A9-9EAA-8A2C5120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12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5097-AC8B-4A46-B818-183BC10C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Consider This Code… (if X || Y, if X &amp;&amp; 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A0412-F003-405F-A9CA-DF10EFBD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EFE2B1-EDB1-43D4-833A-AD58EEAF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44924"/>
            <a:ext cx="8991600" cy="609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dog_size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||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dog_name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() ==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"Fluffy"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7DA972-8866-4689-A6A5-0AC6E9434FD8}"/>
              </a:ext>
            </a:extLst>
          </p:cNvPr>
          <p:cNvSpPr txBox="1"/>
          <p:nvPr/>
        </p:nvSpPr>
        <p:spPr>
          <a:xfrm>
            <a:off x="3505200" y="1441823"/>
            <a:ext cx="518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If </a:t>
            </a:r>
            <a:r>
              <a:rPr lang="en-US" sz="2200" dirty="0" err="1"/>
              <a:t>dog_size</a:t>
            </a:r>
            <a:r>
              <a:rPr lang="en-US" sz="2200" dirty="0"/>
              <a:t> is 3,</a:t>
            </a:r>
            <a:r>
              <a:rPr lang="en-US" sz="2200" b="1" dirty="0"/>
              <a:t> is </a:t>
            </a:r>
            <a:r>
              <a:rPr lang="en-US" sz="2200" b="1" dirty="0" err="1"/>
              <a:t>dog_name</a:t>
            </a:r>
            <a:r>
              <a:rPr lang="en-US" sz="2200" b="1" dirty="0"/>
              <a:t>() called?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083B36-91AE-4B87-BB7A-B77EEF4E2BFD}"/>
              </a:ext>
            </a:extLst>
          </p:cNvPr>
          <p:cNvSpPr txBox="1"/>
          <p:nvPr/>
        </p:nvSpPr>
        <p:spPr>
          <a:xfrm>
            <a:off x="3352800" y="1781080"/>
            <a:ext cx="236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/>
              <a:t>NO!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50F10E-01EF-410F-85C1-68F8BFC6B080}"/>
              </a:ext>
            </a:extLst>
          </p:cNvPr>
          <p:cNvSpPr txBox="1"/>
          <p:nvPr/>
        </p:nvSpPr>
        <p:spPr>
          <a:xfrm>
            <a:off x="381000" y="2446191"/>
            <a:ext cx="441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This is </a:t>
            </a:r>
            <a:r>
              <a:rPr lang="en-US" sz="2200" b="1" dirty="0"/>
              <a:t>short circuit evaluation.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4CF3B4-F835-4503-8E63-66700636E58A}"/>
              </a:ext>
            </a:extLst>
          </p:cNvPr>
          <p:cNvSpPr txBox="1"/>
          <p:nvPr/>
        </p:nvSpPr>
        <p:spPr>
          <a:xfrm>
            <a:off x="1828800" y="2904024"/>
            <a:ext cx="6248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For || (logical OR), if the first condition is true, </a:t>
            </a:r>
            <a:r>
              <a:rPr lang="en-US" sz="2200" b="1" dirty="0"/>
              <a:t>the second one is skipped. </a:t>
            </a:r>
            <a:r>
              <a:rPr lang="en-US" sz="2200" dirty="0"/>
              <a:t>(cause there's no way for the result of the OR to be false.)</a:t>
            </a:r>
            <a:endParaRPr lang="en-US" sz="2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5E39BF-C8D3-4A52-B8A0-26B8CFB883E6}"/>
              </a:ext>
            </a:extLst>
          </p:cNvPr>
          <p:cNvSpPr txBox="1"/>
          <p:nvPr/>
        </p:nvSpPr>
        <p:spPr>
          <a:xfrm>
            <a:off x="2362200" y="4121523"/>
            <a:ext cx="624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For &amp;&amp; (logical AND), if the first condition is </a:t>
            </a:r>
            <a:r>
              <a:rPr lang="en-US" sz="2200" i="1" dirty="0"/>
              <a:t>false</a:t>
            </a:r>
            <a:r>
              <a:rPr lang="en-US" sz="2200" dirty="0"/>
              <a:t>, </a:t>
            </a:r>
            <a:r>
              <a:rPr lang="en-US" sz="2200" b="1" dirty="0"/>
              <a:t>the second one is skipped.</a:t>
            </a:r>
          </a:p>
        </p:txBody>
      </p:sp>
    </p:spTree>
    <p:extLst>
      <p:ext uri="{BB962C8B-B14F-4D97-AF65-F5344CB8AC3E}">
        <p14:creationId xmlns:p14="http://schemas.microsoft.com/office/powerpoint/2010/main" val="143909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343F-C7C9-4B28-A6A8-650C3581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Consider This Code… (if-else-if-else)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9E849-8F16-4B72-8E95-BA5CAA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C93EED-F8ED-4B32-A3C0-488B23F73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99571"/>
            <a:ext cx="8991600" cy="4801659"/>
          </a:xfrm>
        </p:spPr>
        <p:txBody>
          <a:bodyPr/>
          <a:lstStyle/>
          <a:p>
            <a:pPr marL="0" lv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dog_size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2800" b="1" dirty="0">
                <a:solidFill>
                  <a:srgbClr val="9BBB59">
                    <a:lumMod val="75000"/>
                  </a:srgbClr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>
              <a:buNone/>
            </a:pP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small();</a:t>
            </a:r>
            <a:endParaRPr lang="en-US" dirty="0"/>
          </a:p>
          <a:p>
            <a:pPr marL="0" lv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else if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dog_size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2800" b="1" dirty="0">
                <a:solidFill>
                  <a:srgbClr val="9BBB59">
                    <a:lumMod val="75000"/>
                  </a:srgbClr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medium();</a:t>
            </a:r>
            <a:endParaRPr lang="en-US" dirty="0"/>
          </a:p>
          <a:p>
            <a:pPr marL="0" lv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else if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dog_size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2800" b="1" dirty="0">
                <a:solidFill>
                  <a:srgbClr val="9BBB59">
                    <a:lumMod val="75000"/>
                  </a:srgbClr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large();</a:t>
            </a:r>
            <a:endParaRPr lang="en-US" dirty="0"/>
          </a:p>
          <a:p>
            <a:pPr marL="0" lv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endParaRPr lang="en-US" sz="2800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enormous();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3FB8E3-3960-49AE-853D-D456C2E43DEC}"/>
              </a:ext>
            </a:extLst>
          </p:cNvPr>
          <p:cNvGrpSpPr/>
          <p:nvPr/>
        </p:nvGrpSpPr>
        <p:grpSpPr>
          <a:xfrm>
            <a:off x="4648200" y="1485370"/>
            <a:ext cx="3810000" cy="769441"/>
            <a:chOff x="4648200" y="1181100"/>
            <a:chExt cx="3810000" cy="76944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6934A-CBF5-4881-9035-E3BD0DF026A0}"/>
                </a:ext>
              </a:extLst>
            </p:cNvPr>
            <p:cNvSpPr txBox="1"/>
            <p:nvPr/>
          </p:nvSpPr>
          <p:spPr>
            <a:xfrm>
              <a:off x="4732867" y="1181100"/>
              <a:ext cx="3725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if </a:t>
              </a:r>
              <a:r>
                <a:rPr lang="en-US" sz="2200" dirty="0" err="1"/>
                <a:t>dog_size</a:t>
              </a:r>
              <a:r>
                <a:rPr lang="en-US" sz="2200" dirty="0"/>
                <a:t> is 3,</a:t>
              </a:r>
              <a:r>
                <a:rPr lang="en-US" sz="2200" b="1" dirty="0"/>
                <a:t> is this condition checked?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E8E68E9-05FD-495C-A246-7B7864485B00}"/>
                </a:ext>
              </a:extLst>
            </p:cNvPr>
            <p:cNvCxnSpPr/>
            <p:nvPr/>
          </p:nvCxnSpPr>
          <p:spPr>
            <a:xfrm flipH="1">
              <a:off x="4648200" y="1565820"/>
              <a:ext cx="4572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4F48A9F-089F-4E94-A19E-C1DAE92B7AB6}"/>
              </a:ext>
            </a:extLst>
          </p:cNvPr>
          <p:cNvSpPr txBox="1"/>
          <p:nvPr/>
        </p:nvSpPr>
        <p:spPr>
          <a:xfrm>
            <a:off x="5414433" y="2254811"/>
            <a:ext cx="236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/>
              <a:t>NO!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9FCDAF-5CCA-4BC4-8955-C1EE887D5559}"/>
              </a:ext>
            </a:extLst>
          </p:cNvPr>
          <p:cNvGrpSpPr/>
          <p:nvPr/>
        </p:nvGrpSpPr>
        <p:grpSpPr>
          <a:xfrm>
            <a:off x="1066800" y="3923770"/>
            <a:ext cx="7154333" cy="1107996"/>
            <a:chOff x="1066800" y="3619500"/>
            <a:chExt cx="7154333" cy="1107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44D8AB-7ABF-4444-BEC6-8F9BFDD4B5F4}"/>
                </a:ext>
              </a:extLst>
            </p:cNvPr>
            <p:cNvSpPr txBox="1"/>
            <p:nvPr/>
          </p:nvSpPr>
          <p:spPr>
            <a:xfrm>
              <a:off x="3429000" y="3619500"/>
              <a:ext cx="479213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once a true condition is found, </a:t>
              </a:r>
              <a:r>
                <a:rPr lang="en-US" sz="2200" b="1" dirty="0"/>
                <a:t>no more conditions are checked.</a:t>
              </a:r>
            </a:p>
            <a:p>
              <a:pPr algn="ctr"/>
              <a:r>
                <a:rPr lang="en-US" sz="2200" dirty="0"/>
                <a:t>after small(), it comes down here.</a:t>
              </a:r>
              <a:endParaRPr lang="en-US" sz="2200" b="1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72BA48B-4ADD-4BB1-A8B3-5349F3437B83}"/>
                </a:ext>
              </a:extLst>
            </p:cNvPr>
            <p:cNvCxnSpPr/>
            <p:nvPr/>
          </p:nvCxnSpPr>
          <p:spPr>
            <a:xfrm flipH="1">
              <a:off x="1066800" y="4533900"/>
              <a:ext cx="23622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446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7D9B-EB6F-43B8-9D4B-B5647ADC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4DCCB-F724-4647-87FA-CACB33C44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don’t do much if they are simply a list of instructions.</a:t>
            </a:r>
          </a:p>
          <a:p>
            <a:r>
              <a:rPr lang="en-US" dirty="0"/>
              <a:t>We want to introduce </a:t>
            </a:r>
            <a:r>
              <a:rPr lang="en-US" b="1" dirty="0"/>
              <a:t>interactivity</a:t>
            </a:r>
            <a:r>
              <a:rPr lang="en-US" dirty="0"/>
              <a:t> to our code.</a:t>
            </a:r>
          </a:p>
          <a:p>
            <a:r>
              <a:rPr lang="en-US" dirty="0"/>
              <a:t>Our programs should make </a:t>
            </a:r>
            <a:r>
              <a:rPr lang="en-US" b="1" dirty="0"/>
              <a:t>decisions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this happens, do this. Otherwise, do that.</a:t>
            </a:r>
          </a:p>
          <a:p>
            <a:pPr lvl="1"/>
            <a:endParaRPr lang="en-US" dirty="0"/>
          </a:p>
          <a:p>
            <a:r>
              <a:rPr lang="en-US" dirty="0"/>
              <a:t>The possible decisions make up the </a:t>
            </a:r>
            <a:r>
              <a:rPr lang="en-US" i="1" dirty="0"/>
              <a:t>potential</a:t>
            </a:r>
            <a:r>
              <a:rPr lang="en-US" dirty="0"/>
              <a:t> </a:t>
            </a:r>
            <a:r>
              <a:rPr lang="en-US" b="1" dirty="0"/>
              <a:t>control flow</a:t>
            </a:r>
            <a:r>
              <a:rPr lang="en-US" dirty="0"/>
              <a:t> of the program.</a:t>
            </a:r>
          </a:p>
          <a:p>
            <a:pPr lvl="1"/>
            <a:r>
              <a:rPr lang="en-US" dirty="0"/>
              <a:t>When there is no possible route to a piece of code in your program, that is called </a:t>
            </a:r>
            <a:r>
              <a:rPr lang="en-US" b="1" dirty="0"/>
              <a:t>dead code</a:t>
            </a:r>
            <a:r>
              <a:rPr lang="en-US" dirty="0"/>
              <a:t>. </a:t>
            </a:r>
            <a:r>
              <a:rPr lang="en-US" dirty="0" err="1"/>
              <a:t>Spoooooky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This would be a great Halloween costume, right?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95106-40F4-4AB0-9265-52792457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34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1200-C886-43BF-99BD-73937AE0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&amp;&amp; Logical And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6E398-C1D8-4918-866D-3971587D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04423C-34BE-40D3-A7C8-0EBC4DC64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65948"/>
            <a:ext cx="8763000" cy="1295399"/>
          </a:xfrm>
        </p:spPr>
        <p:txBody>
          <a:bodyPr>
            <a:normAutofit/>
          </a:bodyPr>
          <a:lstStyle/>
          <a:p>
            <a:r>
              <a:rPr lang="en-US" dirty="0"/>
              <a:t>block A is run if </a:t>
            </a:r>
            <a:r>
              <a:rPr lang="en-US" b="1" i="1" dirty="0"/>
              <a:t>both</a:t>
            </a:r>
            <a:r>
              <a:rPr lang="en-US" b="1" dirty="0"/>
              <a:t> conditions are true.</a:t>
            </a:r>
          </a:p>
          <a:p>
            <a:pPr lvl="1"/>
            <a:r>
              <a:rPr lang="en-US" dirty="0"/>
              <a:t>To think of it another way</a:t>
            </a:r>
            <a:r>
              <a:rPr lang="mr-IN" dirty="0"/>
              <a:t>…</a:t>
            </a:r>
            <a:r>
              <a:rPr lang="en-US" dirty="0"/>
              <a:t> it's </a:t>
            </a:r>
            <a:r>
              <a:rPr lang="en-US" i="1" dirty="0"/>
              <a:t>skipped</a:t>
            </a:r>
            <a:r>
              <a:rPr lang="en-US" dirty="0"/>
              <a:t> if either condition is </a:t>
            </a:r>
            <a:r>
              <a:rPr lang="en-US" i="1" dirty="0"/>
              <a:t>false.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03CAF-848B-4354-86AD-C3D0004ADA30}"/>
              </a:ext>
            </a:extLst>
          </p:cNvPr>
          <p:cNvGrpSpPr/>
          <p:nvPr/>
        </p:nvGrpSpPr>
        <p:grpSpPr>
          <a:xfrm>
            <a:off x="87096" y="1767178"/>
            <a:ext cx="4560794" cy="1815882"/>
            <a:chOff x="1503226" y="1257298"/>
            <a:chExt cx="4488953" cy="181588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E76437-2AE3-47D2-8D59-97DF2EF72254}"/>
                </a:ext>
              </a:extLst>
            </p:cNvPr>
            <p:cNvSpPr txBox="1"/>
            <p:nvPr/>
          </p:nvSpPr>
          <p:spPr>
            <a:xfrm>
              <a:off x="1503226" y="1257298"/>
              <a:ext cx="448895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if</a:t>
              </a:r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(s0 == 30 &amp;&amp; s1 &gt; 1) {</a:t>
              </a:r>
              <a:endPara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2800" b="1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70F6AF-A0A4-4486-9C4B-5C29C2ED3D6D}"/>
                </a:ext>
              </a:extLst>
            </p:cNvPr>
            <p:cNvSpPr/>
            <p:nvPr/>
          </p:nvSpPr>
          <p:spPr>
            <a:xfrm>
              <a:off x="1998337" y="2165239"/>
              <a:ext cx="2324430" cy="46354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block A</a:t>
              </a:r>
            </a:p>
          </p:txBody>
        </p:sp>
      </p:grpSp>
      <p:sp>
        <p:nvSpPr>
          <p:cNvPr id="9" name="Right Arrow 11">
            <a:extLst>
              <a:ext uri="{FF2B5EF4-FFF2-40B4-BE49-F238E27FC236}">
                <a16:creationId xmlns:a16="http://schemas.microsoft.com/office/drawing/2014/main" id="{7819CE25-42AC-4A1A-9B25-F8161BAF3D43}"/>
              </a:ext>
            </a:extLst>
          </p:cNvPr>
          <p:cNvSpPr/>
          <p:nvPr/>
        </p:nvSpPr>
        <p:spPr>
          <a:xfrm>
            <a:off x="4076700" y="2311238"/>
            <a:ext cx="685800" cy="54327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6BDBF-B52B-4BFB-A30D-337303D63EDB}"/>
              </a:ext>
            </a:extLst>
          </p:cNvPr>
          <p:cNvSpPr txBox="1"/>
          <p:nvPr/>
        </p:nvSpPr>
        <p:spPr>
          <a:xfrm>
            <a:off x="4887386" y="1766749"/>
            <a:ext cx="425661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bne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s0, 30,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skipA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ble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s1,  1,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skipA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8D708F-A550-4A9A-8A41-0688FC5D9116}"/>
              </a:ext>
            </a:extLst>
          </p:cNvPr>
          <p:cNvSpPr txBox="1"/>
          <p:nvPr/>
        </p:nvSpPr>
        <p:spPr>
          <a:xfrm>
            <a:off x="4914900" y="3192044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skipA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0B9BF9-D26A-4E27-B799-5D40A0D6292F}"/>
              </a:ext>
            </a:extLst>
          </p:cNvPr>
          <p:cNvSpPr/>
          <p:nvPr/>
        </p:nvSpPr>
        <p:spPr>
          <a:xfrm>
            <a:off x="5694631" y="2693649"/>
            <a:ext cx="2324430" cy="46354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block A</a:t>
            </a:r>
          </a:p>
        </p:txBody>
      </p:sp>
    </p:spTree>
    <p:extLst>
      <p:ext uri="{BB962C8B-B14F-4D97-AF65-F5344CB8AC3E}">
        <p14:creationId xmlns:p14="http://schemas.microsoft.com/office/powerpoint/2010/main" val="159929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uild="p" bldLvl="5"/>
      <p:bldP spid="11" grpId="0" build="p" bldLvl="5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7488-3C67-4BE0-8D6D-78FE4755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|| Logical Or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D9FB5-976F-452F-B1D7-84B8DC16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go to block A if </a:t>
            </a:r>
            <a:r>
              <a:rPr lang="en-US" b="1" i="1" dirty="0"/>
              <a:t>either</a:t>
            </a:r>
            <a:r>
              <a:rPr lang="en-US" b="1" dirty="0"/>
              <a:t> condition is true.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4DCB0-5F84-4D0C-8E27-4CD3F724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EDCDD0-AAEB-41ED-B12E-068FD72142B7}"/>
              </a:ext>
            </a:extLst>
          </p:cNvPr>
          <p:cNvGrpSpPr/>
          <p:nvPr/>
        </p:nvGrpSpPr>
        <p:grpSpPr>
          <a:xfrm>
            <a:off x="156949" y="1539291"/>
            <a:ext cx="5015552" cy="1815882"/>
            <a:chOff x="1905000" y="1257299"/>
            <a:chExt cx="4682449" cy="181588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4F685D-CCD4-4F2E-9F7D-B14F88CA3B71}"/>
                </a:ext>
              </a:extLst>
            </p:cNvPr>
            <p:cNvSpPr txBox="1"/>
            <p:nvPr/>
          </p:nvSpPr>
          <p:spPr>
            <a:xfrm>
              <a:off x="1905000" y="1257299"/>
              <a:ext cx="468244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if</a:t>
              </a:r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(s0 == 30 || s1 &gt; 1)</a:t>
              </a:r>
            </a:p>
            <a:p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{</a:t>
              </a:r>
              <a:endPara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2800" b="1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2978CF-D9A2-4A8F-987D-DA475094DE5C}"/>
                </a:ext>
              </a:extLst>
            </p:cNvPr>
            <p:cNvSpPr/>
            <p:nvPr/>
          </p:nvSpPr>
          <p:spPr>
            <a:xfrm>
              <a:off x="2354989" y="2132581"/>
              <a:ext cx="2324430" cy="46354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block A</a:t>
              </a:r>
            </a:p>
          </p:txBody>
        </p:sp>
      </p:grpSp>
      <p:sp>
        <p:nvSpPr>
          <p:cNvPr id="8" name="Right Arrow 11">
            <a:extLst>
              <a:ext uri="{FF2B5EF4-FFF2-40B4-BE49-F238E27FC236}">
                <a16:creationId xmlns:a16="http://schemas.microsoft.com/office/drawing/2014/main" id="{27CF226B-4BFB-4E53-8401-419464B8C342}"/>
              </a:ext>
            </a:extLst>
          </p:cNvPr>
          <p:cNvSpPr/>
          <p:nvPr/>
        </p:nvSpPr>
        <p:spPr>
          <a:xfrm>
            <a:off x="4284063" y="2256530"/>
            <a:ext cx="685800" cy="54327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249500-9C5F-4BD9-A583-9C1D93F5C108}"/>
              </a:ext>
            </a:extLst>
          </p:cNvPr>
          <p:cNvSpPr txBox="1"/>
          <p:nvPr/>
        </p:nvSpPr>
        <p:spPr>
          <a:xfrm>
            <a:off x="4942349" y="1539291"/>
            <a:ext cx="44537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beq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s0, 30,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blockA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bgt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s1,  1,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blockA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skipA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blockA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DDE4A-0A60-4755-8A36-F80C04F14203}"/>
              </a:ext>
            </a:extLst>
          </p:cNvPr>
          <p:cNvSpPr txBox="1"/>
          <p:nvPr/>
        </p:nvSpPr>
        <p:spPr>
          <a:xfrm>
            <a:off x="4969863" y="387981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skipA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441B94-D4AD-4BB5-830D-2EBCE0081088}"/>
              </a:ext>
            </a:extLst>
          </p:cNvPr>
          <p:cNvSpPr/>
          <p:nvPr/>
        </p:nvSpPr>
        <p:spPr>
          <a:xfrm>
            <a:off x="5749594" y="3355530"/>
            <a:ext cx="2324430" cy="46354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block A</a:t>
            </a:r>
          </a:p>
        </p:txBody>
      </p:sp>
    </p:spTree>
    <p:extLst>
      <p:ext uri="{BB962C8B-B14F-4D97-AF65-F5344CB8AC3E}">
        <p14:creationId xmlns:p14="http://schemas.microsoft.com/office/powerpoint/2010/main" val="198459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uiExpand="1" build="p" bldLvl="5"/>
      <p:bldP spid="10" grpId="0" build="p" bldLvl="5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D6B9A2-B2D0-4570-B99A-42C51C80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Control Flow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995421-608E-4B5F-879E-7A836DFC6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1" y="3772872"/>
            <a:ext cx="6447501" cy="1565867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Two roads diverged in a wood, and I—</a:t>
            </a:r>
            <a:br>
              <a:rPr lang="en-US" dirty="0"/>
            </a:br>
            <a:r>
              <a:rPr lang="en-US" dirty="0"/>
              <a:t>I took the one less traveled by,</a:t>
            </a:r>
            <a:br>
              <a:rPr lang="en-US" dirty="0"/>
            </a:br>
            <a:r>
              <a:rPr lang="en-US" dirty="0"/>
              <a:t>And that has made all the difference.</a:t>
            </a:r>
          </a:p>
          <a:p>
            <a:pPr fontAlgn="base"/>
            <a:r>
              <a:rPr lang="en-US" dirty="0"/>
              <a:t>						— Robert Frost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B4BEC-2550-40F5-9EBC-08BF036A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4CEFAE-C2C8-4203-BF65-068F6C7A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BA1AA-3D4E-4A2D-BB21-A32837C81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Control flow </a:t>
            </a:r>
            <a:r>
              <a:rPr lang="en-US" dirty="0"/>
              <a:t>is the order that your instructions run in</a:t>
            </a:r>
          </a:p>
          <a:p>
            <a:pPr lvl="1"/>
            <a:r>
              <a:rPr lang="en-US" dirty="0"/>
              <a:t>What kinds of control flow statements do you know of?</a:t>
            </a:r>
          </a:p>
          <a:p>
            <a:pPr lvl="1"/>
            <a:r>
              <a:rPr lang="en-US" dirty="0"/>
              <a:t>What about functions?</a:t>
            </a:r>
          </a:p>
          <a:p>
            <a:r>
              <a:rPr lang="en-US" dirty="0"/>
              <a:t>WELLLLLLLLLLLLLLLLLLLLLLLLLLLLLLL</a:t>
            </a:r>
          </a:p>
          <a:p>
            <a:r>
              <a:rPr lang="en-US" dirty="0"/>
              <a:t>In </a:t>
            </a:r>
            <a:r>
              <a:rPr lang="en-US" dirty="0" err="1"/>
              <a:t>asm</a:t>
            </a:r>
            <a:r>
              <a:rPr lang="en-US" dirty="0"/>
              <a:t>, the only thing you get for free is that instructions run in order.</a:t>
            </a:r>
          </a:p>
          <a:p>
            <a:r>
              <a:rPr lang="en-US" b="1" dirty="0"/>
              <a:t>You're responsible for coming up with everything else.</a:t>
            </a:r>
          </a:p>
          <a:p>
            <a:pPr lvl="1"/>
            <a:r>
              <a:rPr lang="en-US" dirty="0"/>
              <a:t>If you screw up your control flow, the CPU doesn't care.</a:t>
            </a:r>
          </a:p>
          <a:p>
            <a:pPr lvl="1"/>
            <a:r>
              <a:rPr lang="en-US" dirty="0"/>
              <a:t>You'll just have a broken, malfunctioning program.</a:t>
            </a:r>
          </a:p>
          <a:p>
            <a:pPr lvl="2"/>
            <a:r>
              <a:rPr lang="en-US" dirty="0"/>
              <a:t>And it'll be half an hour before the lab is due</a:t>
            </a:r>
          </a:p>
          <a:p>
            <a:pPr lvl="3"/>
            <a:r>
              <a:rPr lang="en-US" dirty="0"/>
              <a:t>And you'll be sad</a:t>
            </a:r>
          </a:p>
          <a:p>
            <a:pPr lvl="4"/>
            <a:r>
              <a:rPr lang="en-US" dirty="0"/>
              <a:t>This is like 90% of the bugs I've seen in previous semesters.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DD1A5-6D29-4B55-B6B2-FF022F3E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2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1803A-9225-4C8E-B6F5-F45E0168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to Approach Writing </a:t>
            </a:r>
            <a:r>
              <a:rPr lang="en-US" sz="2400" dirty="0" err="1"/>
              <a:t>Asm</a:t>
            </a:r>
            <a:r>
              <a:rPr lang="en-US" sz="2400" dirty="0"/>
              <a:t> (Reprise)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1562D-A03C-47BE-BEE8-C1CB9393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and foremost: WRITE PSEUDOCODE!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F1E22-517E-477F-9F24-A121DB22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AF8AE-724E-4924-A3F9-40DC2190F5FA}"/>
              </a:ext>
            </a:extLst>
          </p:cNvPr>
          <p:cNvSpPr txBox="1"/>
          <p:nvPr/>
        </p:nvSpPr>
        <p:spPr>
          <a:xfrm>
            <a:off x="218032" y="1575437"/>
            <a:ext cx="42370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(x == w - 1) {</a:t>
            </a: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3600" b="1" dirty="0" err="1">
                <a:latin typeface="Consolas" charset="0"/>
                <a:ea typeface="Consolas" charset="0"/>
                <a:cs typeface="Consolas" charset="0"/>
              </a:rPr>
              <a:t>do_thing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3600" b="1" dirty="0" err="1">
                <a:latin typeface="Consolas" charset="0"/>
                <a:ea typeface="Consolas" charset="0"/>
                <a:cs typeface="Consolas" charset="0"/>
              </a:rPr>
              <a:t>other_thing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EE8B3C-C68B-410C-978F-2A72B5CDDA2A}"/>
              </a:ext>
            </a:extLst>
          </p:cNvPr>
          <p:cNvSpPr/>
          <p:nvPr/>
        </p:nvSpPr>
        <p:spPr>
          <a:xfrm>
            <a:off x="751432" y="2185037"/>
            <a:ext cx="3200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717C49-D889-4032-8F57-DEF427F6A805}"/>
              </a:ext>
            </a:extLst>
          </p:cNvPr>
          <p:cNvSpPr/>
          <p:nvPr/>
        </p:nvSpPr>
        <p:spPr>
          <a:xfrm>
            <a:off x="751432" y="3279640"/>
            <a:ext cx="3657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206326-AD1D-4113-8416-D607F98E87C3}"/>
              </a:ext>
            </a:extLst>
          </p:cNvPr>
          <p:cNvSpPr txBox="1"/>
          <p:nvPr/>
        </p:nvSpPr>
        <p:spPr>
          <a:xfrm rot="20708368">
            <a:off x="2753338" y="2281936"/>
            <a:ext cx="5240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IGNORE THE CRAP INSIDE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781BDF-20AF-46AC-B476-4F93FA57FA0C}"/>
              </a:ext>
            </a:extLst>
          </p:cNvPr>
          <p:cNvSpPr txBox="1"/>
          <p:nvPr/>
        </p:nvSpPr>
        <p:spPr>
          <a:xfrm rot="241321">
            <a:off x="2202815" y="3684594"/>
            <a:ext cx="66353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TRANSLATE THE CONTROL FLOW</a:t>
            </a:r>
          </a:p>
          <a:p>
            <a:pPr algn="ctr"/>
            <a:r>
              <a:rPr lang="en-US" sz="3200" b="1" dirty="0"/>
              <a:t>TO ASM </a:t>
            </a:r>
            <a:r>
              <a:rPr lang="en-US" sz="3200" b="1" i="1" dirty="0"/>
              <a:t>FIRSTTTTTTTTT</a:t>
            </a:r>
          </a:p>
        </p:txBody>
      </p:sp>
    </p:spTree>
    <p:extLst>
      <p:ext uri="{BB962C8B-B14F-4D97-AF65-F5344CB8AC3E}">
        <p14:creationId xmlns:p14="http://schemas.microsoft.com/office/powerpoint/2010/main" val="17466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A0ED-2F18-4A55-AE42-082136AA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DB726-69E5-4016-881D-EA4CB3B5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6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99A053-D78F-49B8-8D77-EF9B9A964E76}"/>
              </a:ext>
            </a:extLst>
          </p:cNvPr>
          <p:cNvSpPr/>
          <p:nvPr/>
        </p:nvSpPr>
        <p:spPr>
          <a:xfrm>
            <a:off x="152400" y="4309025"/>
            <a:ext cx="3429000" cy="609600"/>
          </a:xfrm>
          <a:prstGeom prst="rect">
            <a:avLst/>
          </a:prstGeom>
          <a:solidFill>
            <a:srgbClr val="A3F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BD3F4B-781E-43A3-814C-5019852E8837}"/>
              </a:ext>
            </a:extLst>
          </p:cNvPr>
          <p:cNvSpPr/>
          <p:nvPr/>
        </p:nvSpPr>
        <p:spPr>
          <a:xfrm>
            <a:off x="838200" y="3242225"/>
            <a:ext cx="3429000" cy="609600"/>
          </a:xfrm>
          <a:prstGeom prst="rect">
            <a:avLst/>
          </a:prstGeom>
          <a:solidFill>
            <a:srgbClr val="F0B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985E44-9207-4650-B809-A641C580AE16}"/>
              </a:ext>
            </a:extLst>
          </p:cNvPr>
          <p:cNvSpPr/>
          <p:nvPr/>
        </p:nvSpPr>
        <p:spPr>
          <a:xfrm>
            <a:off x="838200" y="2099225"/>
            <a:ext cx="2819400" cy="609600"/>
          </a:xfrm>
          <a:prstGeom prst="rect">
            <a:avLst/>
          </a:prstGeom>
          <a:solidFill>
            <a:srgbClr val="76D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64A68D0-C233-4822-9BDA-CAB7CD21B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27626"/>
            <a:ext cx="8991600" cy="83819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basic block</a:t>
            </a:r>
            <a:r>
              <a:rPr lang="en-US" dirty="0"/>
              <a:t> is a chunk of code that has no control flow in it.</a:t>
            </a:r>
          </a:p>
          <a:p>
            <a:r>
              <a:rPr lang="en-US" dirty="0"/>
              <a:t>Control flow statements separate basic blocks: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18C85C-B93A-4840-A053-55FDA6BAC6C1}"/>
              </a:ext>
            </a:extLst>
          </p:cNvPr>
          <p:cNvSpPr txBox="1"/>
          <p:nvPr/>
        </p:nvSpPr>
        <p:spPr>
          <a:xfrm>
            <a:off x="162697" y="1565825"/>
            <a:ext cx="42370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(x == w - 1) {</a:t>
            </a: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3600" b="1" dirty="0" err="1">
                <a:latin typeface="Consolas" charset="0"/>
                <a:ea typeface="Consolas" charset="0"/>
                <a:cs typeface="Consolas" charset="0"/>
              </a:rPr>
              <a:t>do_thing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3600" b="1" dirty="0" err="1">
                <a:latin typeface="Consolas" charset="0"/>
                <a:ea typeface="Consolas" charset="0"/>
                <a:cs typeface="Consolas" charset="0"/>
              </a:rPr>
              <a:t>other_thing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3600" b="1" dirty="0" err="1">
                <a:latin typeface="Consolas" charset="0"/>
                <a:ea typeface="Consolas" charset="0"/>
                <a:cs typeface="Consolas" charset="0"/>
              </a:rPr>
              <a:t>third_thing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81655D-3CB2-4497-A79A-134F7B46153A}"/>
              </a:ext>
            </a:extLst>
          </p:cNvPr>
          <p:cNvSpPr/>
          <p:nvPr/>
        </p:nvSpPr>
        <p:spPr>
          <a:xfrm>
            <a:off x="4744248" y="2632625"/>
            <a:ext cx="1579323" cy="914400"/>
          </a:xfrm>
          <a:prstGeom prst="rect">
            <a:avLst/>
          </a:prstGeom>
          <a:solidFill>
            <a:srgbClr val="F0B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tx1"/>
                </a:solidFill>
              </a:rPr>
              <a:t>other_thing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CBBED8-32C4-4819-8DB7-F7CF73BEF3A9}"/>
              </a:ext>
            </a:extLst>
          </p:cNvPr>
          <p:cNvSpPr/>
          <p:nvPr/>
        </p:nvSpPr>
        <p:spPr>
          <a:xfrm>
            <a:off x="7239000" y="2632625"/>
            <a:ext cx="1443682" cy="914400"/>
          </a:xfrm>
          <a:prstGeom prst="rect">
            <a:avLst/>
          </a:prstGeom>
          <a:solidFill>
            <a:srgbClr val="76D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tx1"/>
                </a:solidFill>
              </a:rPr>
              <a:t>do_thing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6" name="Decision 11">
            <a:extLst>
              <a:ext uri="{FF2B5EF4-FFF2-40B4-BE49-F238E27FC236}">
                <a16:creationId xmlns:a16="http://schemas.microsoft.com/office/drawing/2014/main" id="{80D9D865-21CD-4928-90EC-DF68637E696C}"/>
              </a:ext>
            </a:extLst>
          </p:cNvPr>
          <p:cNvSpPr/>
          <p:nvPr/>
        </p:nvSpPr>
        <p:spPr>
          <a:xfrm>
            <a:off x="5821530" y="1471687"/>
            <a:ext cx="1874670" cy="1102676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b="1" dirty="0"/>
              <a:t>x == w - 1?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37AF14-D107-45EE-B311-8C9F498023AC}"/>
              </a:ext>
            </a:extLst>
          </p:cNvPr>
          <p:cNvSpPr/>
          <p:nvPr/>
        </p:nvSpPr>
        <p:spPr>
          <a:xfrm>
            <a:off x="6037024" y="4004225"/>
            <a:ext cx="1443682" cy="914400"/>
          </a:xfrm>
          <a:prstGeom prst="rect">
            <a:avLst/>
          </a:prstGeom>
          <a:solidFill>
            <a:srgbClr val="A3F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tx1"/>
                </a:solidFill>
              </a:rPr>
              <a:t>third_thing</a:t>
            </a:r>
            <a:endParaRPr lang="en-US" sz="1800" b="1" dirty="0">
              <a:solidFill>
                <a:schemeClr val="tx1"/>
              </a:solidFill>
            </a:endParaRPr>
          </a:p>
        </p:txBody>
      </p:sp>
      <p:cxnSp>
        <p:nvCxnSpPr>
          <p:cNvPr id="28" name="Elbow Connector 15">
            <a:extLst>
              <a:ext uri="{FF2B5EF4-FFF2-40B4-BE49-F238E27FC236}">
                <a16:creationId xmlns:a16="http://schemas.microsoft.com/office/drawing/2014/main" id="{2D035EF8-758E-4F18-A5A0-83C17BAE9CB8}"/>
              </a:ext>
            </a:extLst>
          </p:cNvPr>
          <p:cNvCxnSpPr>
            <a:cxnSpLocks/>
            <a:stCxn id="26" idx="1"/>
            <a:endCxn id="24" idx="0"/>
          </p:cNvCxnSpPr>
          <p:nvPr/>
        </p:nvCxnSpPr>
        <p:spPr>
          <a:xfrm rot="10800000" flipV="1">
            <a:off x="5533910" y="2023025"/>
            <a:ext cx="287620" cy="60960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6">
            <a:extLst>
              <a:ext uri="{FF2B5EF4-FFF2-40B4-BE49-F238E27FC236}">
                <a16:creationId xmlns:a16="http://schemas.microsoft.com/office/drawing/2014/main" id="{8A3195DE-892B-4B2F-B62A-1ADEAC194E07}"/>
              </a:ext>
            </a:extLst>
          </p:cNvPr>
          <p:cNvCxnSpPr>
            <a:stCxn id="26" idx="3"/>
            <a:endCxn id="25" idx="0"/>
          </p:cNvCxnSpPr>
          <p:nvPr/>
        </p:nvCxnSpPr>
        <p:spPr>
          <a:xfrm>
            <a:off x="7696200" y="2023025"/>
            <a:ext cx="264641" cy="609600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0">
            <a:extLst>
              <a:ext uri="{FF2B5EF4-FFF2-40B4-BE49-F238E27FC236}">
                <a16:creationId xmlns:a16="http://schemas.microsoft.com/office/drawing/2014/main" id="{293BB575-4224-44D0-AE14-75005E80F1CF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rot="16200000" flipH="1">
            <a:off x="5917787" y="3163147"/>
            <a:ext cx="457200" cy="122495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23">
            <a:extLst>
              <a:ext uri="{FF2B5EF4-FFF2-40B4-BE49-F238E27FC236}">
                <a16:creationId xmlns:a16="http://schemas.microsoft.com/office/drawing/2014/main" id="{9488C52F-C499-4D4F-8C04-1FE76B6B859F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5400000">
            <a:off x="7131253" y="3174637"/>
            <a:ext cx="457200" cy="120197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7CC7E56-E561-442F-BCAA-7C2C9554DE00}"/>
              </a:ext>
            </a:extLst>
          </p:cNvPr>
          <p:cNvSpPr txBox="1"/>
          <p:nvPr/>
        </p:nvSpPr>
        <p:spPr>
          <a:xfrm>
            <a:off x="3163692" y="4898814"/>
            <a:ext cx="587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thinking about this is REAL HELPFUL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773294-964A-41C0-BF98-5BB5570F9761}"/>
              </a:ext>
            </a:extLst>
          </p:cNvPr>
          <p:cNvSpPr txBox="1"/>
          <p:nvPr/>
        </p:nvSpPr>
        <p:spPr>
          <a:xfrm>
            <a:off x="7686318" y="1473856"/>
            <a:ext cx="107555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170933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3" grpId="0"/>
      <p:bldP spid="24" grpId="0" animBg="1"/>
      <p:bldP spid="25" grpId="0" animBg="1"/>
      <p:bldP spid="26" grpId="0" animBg="1"/>
      <p:bldP spid="27" grpId="0" animBg="1"/>
      <p:bldP spid="32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1B05-947D-439B-9106-F1EC61B0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sum 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B7449-F59E-40CF-888F-E1520A66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8194976" cy="4252119"/>
          </a:xfrm>
        </p:spPr>
        <p:txBody>
          <a:bodyPr/>
          <a:lstStyle/>
          <a:p>
            <a:r>
              <a:rPr lang="en-US" dirty="0"/>
              <a:t>The way control flow works in </a:t>
            </a:r>
            <a:r>
              <a:rPr lang="en-US" dirty="0" err="1"/>
              <a:t>asm</a:t>
            </a:r>
            <a:r>
              <a:rPr lang="en-US" dirty="0"/>
              <a:t> is </a:t>
            </a:r>
            <a:r>
              <a:rPr lang="en-US" b="1" dirty="0"/>
              <a:t>you make basic blocks</a:t>
            </a:r>
          </a:p>
          <a:p>
            <a:pPr lvl="1"/>
            <a:r>
              <a:rPr lang="en-US" dirty="0"/>
              <a:t>You </a:t>
            </a:r>
            <a:r>
              <a:rPr lang="en-US" dirty="0" err="1"/>
              <a:t>gotta</a:t>
            </a:r>
            <a:r>
              <a:rPr lang="en-US" dirty="0"/>
              <a:t> name (label) them</a:t>
            </a:r>
          </a:p>
          <a:p>
            <a:r>
              <a:rPr lang="en-US" dirty="0"/>
              <a:t>Then, you use special instructions to choose where to go.</a:t>
            </a:r>
          </a:p>
          <a:p>
            <a:pPr lvl="1"/>
            <a:r>
              <a:rPr lang="en-US" dirty="0"/>
              <a:t>“Which basic block runs next?"</a:t>
            </a:r>
          </a:p>
          <a:p>
            <a:pPr lvl="1"/>
            <a:r>
              <a:rPr lang="en-US" i="1" dirty="0"/>
              <a:t>That's</a:t>
            </a:r>
            <a:r>
              <a:rPr lang="en-US" dirty="0"/>
              <a:t> the question you need to ask yourself for this stuff.</a:t>
            </a:r>
          </a:p>
          <a:p>
            <a:pPr lvl="1"/>
            <a:r>
              <a:rPr lang="en-US" dirty="0"/>
              <a:t>We will look at these instructions next.</a:t>
            </a:r>
          </a:p>
          <a:p>
            <a:r>
              <a:rPr lang="en-US" i="1" dirty="0"/>
              <a:t>Use pseudo-code (with comments) to keep track of control flow.</a:t>
            </a:r>
          </a:p>
          <a:p>
            <a:r>
              <a:rPr lang="en-US" i="1" dirty="0"/>
              <a:t>Or: use a flow-chart (pen + paper method) to design your program.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6CE7C-C7D1-47D2-B06F-5E8BB627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5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513474-A4BD-4C64-BF06-5464B4FA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Loops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822D92-4308-4F17-A31C-F96C35297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come in many forms: infinite, finite, and fruit.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CE3CC-C8CE-4D64-8836-54A94536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5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B86C-45BE-42A9-B04F-5439D0D1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313E0-9DCE-4F70-915B-6A545F546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644838"/>
          </a:xfrm>
        </p:spPr>
        <p:txBody>
          <a:bodyPr>
            <a:normAutofit/>
          </a:bodyPr>
          <a:lstStyle/>
          <a:p>
            <a:r>
              <a:rPr lang="en-US" dirty="0"/>
              <a:t>All control flow is done with </a:t>
            </a:r>
            <a:r>
              <a:rPr lang="en-US" b="1" dirty="0"/>
              <a:t>branches</a:t>
            </a:r>
            <a:r>
              <a:rPr lang="en-US" dirty="0"/>
              <a:t> and </a:t>
            </a:r>
            <a:r>
              <a:rPr lang="en-US" b="1" dirty="0"/>
              <a:t>jumps</a:t>
            </a:r>
            <a:r>
              <a:rPr lang="en-US" dirty="0"/>
              <a:t>.</a:t>
            </a:r>
            <a:endParaRPr lang="en-US" b="1" dirty="0"/>
          </a:p>
          <a:p>
            <a:pPr lvl="1"/>
            <a:r>
              <a:rPr lang="en-US" dirty="0"/>
              <a:t>These are instructions which say "go somewhere else“</a:t>
            </a:r>
          </a:p>
          <a:p>
            <a:r>
              <a:rPr lang="en-US" dirty="0"/>
              <a:t>For example</a:t>
            </a:r>
            <a:r>
              <a:rPr lang="mr-IN" dirty="0"/>
              <a:t>…</a:t>
            </a:r>
            <a:endParaRPr lang="en-US" dirty="0"/>
          </a:p>
          <a:p>
            <a:pPr marL="0" indent="0">
              <a:buNone/>
            </a:pP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main_loop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# clear screen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# draw one thing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# sleep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# draw another thing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#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etc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main_loop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BE8CC-2949-47CD-8AA3-3515871D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15B25-E97D-4C38-931F-1369BB55E6DF}"/>
              </a:ext>
            </a:extLst>
          </p:cNvPr>
          <p:cNvSpPr txBox="1"/>
          <p:nvPr/>
        </p:nvSpPr>
        <p:spPr>
          <a:xfrm>
            <a:off x="5737412" y="2657976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this is an infinite loop, which is sometimes useful but not too interesting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BF14F5-7925-4706-A52C-180752073171}"/>
              </a:ext>
            </a:extLst>
          </p:cNvPr>
          <p:cNvSpPr txBox="1"/>
          <p:nvPr/>
        </p:nvSpPr>
        <p:spPr>
          <a:xfrm>
            <a:off x="4518212" y="4893344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</a:t>
            </a:r>
            <a:r>
              <a:rPr lang="en-US" sz="2000" dirty="0"/>
              <a:t> stands for "branch" </a:t>
            </a:r>
            <a:r>
              <a:rPr lang="mr-IN" sz="2000" dirty="0"/>
              <a:t>–</a:t>
            </a:r>
            <a:r>
              <a:rPr lang="en-US" sz="2000" dirty="0"/>
              <a:t> go somewhere else</a:t>
            </a:r>
          </a:p>
        </p:txBody>
      </p:sp>
    </p:spTree>
    <p:extLst>
      <p:ext uri="{BB962C8B-B14F-4D97-AF65-F5344CB8AC3E}">
        <p14:creationId xmlns:p14="http://schemas.microsoft.com/office/powerpoint/2010/main" val="195138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3">
      <a:majorFont>
        <a:latin typeface="Lato Heavy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Words>1324</Words>
  <Application>Microsoft Office PowerPoint</Application>
  <PresentationFormat>On-screen Show (16:10)</PresentationFormat>
  <Paragraphs>264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Consolas</vt:lpstr>
      <vt:lpstr>Lato Heavy</vt:lpstr>
      <vt:lpstr>Open Sans</vt:lpstr>
      <vt:lpstr>Trebuchet MS</vt:lpstr>
      <vt:lpstr>Wingdings 3</vt:lpstr>
      <vt:lpstr>Facet</vt:lpstr>
      <vt:lpstr>Office Theme</vt:lpstr>
      <vt:lpstr>CS/COE 0447</vt:lpstr>
      <vt:lpstr>Introduction to Conditions</vt:lpstr>
      <vt:lpstr>Control Flow</vt:lpstr>
      <vt:lpstr>Control Flow</vt:lpstr>
      <vt:lpstr>How to Approach Writing Asm (Reprise)</vt:lpstr>
      <vt:lpstr>The Building Blocks</vt:lpstr>
      <vt:lpstr>To sum up:</vt:lpstr>
      <vt:lpstr>Loops</vt:lpstr>
      <vt:lpstr>Introducing Branches</vt:lpstr>
      <vt:lpstr>MIPS ISA: The conditional branch</vt:lpstr>
      <vt:lpstr>The Simple Conditional Loop</vt:lpstr>
      <vt:lpstr>Conditionals: If and If-Else</vt:lpstr>
      <vt:lpstr>Like mad-libs… but for code.</vt:lpstr>
      <vt:lpstr>Simple Conditional Block (if)</vt:lpstr>
      <vt:lpstr>Simple Conditional Expanded (if-else)</vt:lpstr>
      <vt:lpstr>Another Approach (negation)</vt:lpstr>
      <vt:lpstr>Complex Conditionals</vt:lpstr>
      <vt:lpstr>Consider This Code… (if X || Y, if X &amp;&amp; Y)</vt:lpstr>
      <vt:lpstr>Consider This Code… (if-else-if-else)</vt:lpstr>
      <vt:lpstr>The &amp;&amp; Logical And Operator</vt:lpstr>
      <vt:lpstr>The || Logical Or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CS/COE 0447</dc:title>
  <dc:creator>Wilkinson II, David W</dc:creator>
  <cp:lastModifiedBy>Wilkinson II, David W</cp:lastModifiedBy>
  <cp:revision>67</cp:revision>
  <dcterms:created xsi:type="dcterms:W3CDTF">2018-08-24T23:21:45Z</dcterms:created>
  <dcterms:modified xsi:type="dcterms:W3CDTF">2018-09-11T00:10:17Z</dcterms:modified>
</cp:coreProperties>
</file>