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4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019BED-1CD6-438A-BFE7-CC311A196B9B}">
          <p14:sldIdLst>
            <p14:sldId id="256"/>
            <p14:sldId id="258"/>
            <p14:sldId id="259"/>
          </p14:sldIdLst>
        </p14:section>
        <p14:section name="Calling Conventions" id="{9CB65CAC-6C6B-4B7F-BC68-3A6315F44313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The Stack" id="{2D6D1156-A428-4165-AC46-1912897499AF}">
          <p14:sldIdLst>
            <p14:sldId id="269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Calling Conventions: Arguments and Return Values" id="{BEA1DA03-43DB-4FF5-AA82-7CC61D4BB3F4}">
          <p14:sldIdLst>
            <p14:sldId id="313"/>
            <p14:sldId id="314"/>
            <p14:sldId id="315"/>
            <p14:sldId id="316"/>
            <p14:sldId id="317"/>
          </p14:sldIdLst>
        </p14:section>
        <p14:section name="Calling Conventions: Saved and Unsaved Registers" id="{BF265FF7-11FC-4BB5-8A52-999FF5AC2ECF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E9"/>
    <a:srgbClr val="995FC2"/>
    <a:srgbClr val="B07FD8"/>
    <a:srgbClr val="98399D"/>
    <a:srgbClr val="9E439C"/>
    <a:srgbClr val="98389D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4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Functions: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Calling Conventions,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The Stack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1A7B-F022-4819-9AC3-419790D4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The “</a:t>
            </a:r>
            <a:r>
              <a:rPr lang="en-US" dirty="0" err="1"/>
              <a:t>jr</a:t>
            </a:r>
            <a:r>
              <a:rPr lang="en-US" dirty="0"/>
              <a:t>”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32F1-8AC8-41E3-BF47-374BE613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FE63E-D4EC-4A0D-97D0-785B738C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7" y="737349"/>
            <a:ext cx="8763000" cy="483588"/>
          </a:xfrm>
        </p:spPr>
        <p:txBody>
          <a:bodyPr/>
          <a:lstStyle/>
          <a:p>
            <a:r>
              <a:rPr lang="en-US" dirty="0"/>
              <a:t>We return from functions with </a:t>
            </a:r>
            <a:r>
              <a:rPr lang="en-US" b="1" dirty="0" err="1"/>
              <a:t>jr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ump to address in</a:t>
            </a:r>
            <a:r>
              <a:rPr lang="en-US" b="1" dirty="0"/>
              <a:t> r</a:t>
            </a:r>
            <a:r>
              <a:rPr lang="en-US" dirty="0"/>
              <a:t>egister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6A1B0A-A969-47C0-9D05-E193F1913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93390"/>
              </p:ext>
            </p:extLst>
          </p:nvPr>
        </p:nvGraphicFramePr>
        <p:xfrm>
          <a:off x="5688347" y="1261705"/>
          <a:ext cx="33727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func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E5E614-5784-45CB-9410-9CB3884D6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6451"/>
              </p:ext>
            </p:extLst>
          </p:nvPr>
        </p:nvGraphicFramePr>
        <p:xfrm>
          <a:off x="5683865" y="3404269"/>
          <a:ext cx="3372730" cy="1371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syscall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9CFB5-8D43-47B5-A11B-D48A559558B3}"/>
              </a:ext>
            </a:extLst>
          </p:cNvPr>
          <p:cNvSpPr txBox="1"/>
          <p:nvPr/>
        </p:nvSpPr>
        <p:spPr>
          <a:xfrm>
            <a:off x="4769465" y="339530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D4C0-CB15-414E-B081-A7C0201AA26B}"/>
              </a:ext>
            </a:extLst>
          </p:cNvPr>
          <p:cNvSpPr txBox="1"/>
          <p:nvPr/>
        </p:nvSpPr>
        <p:spPr>
          <a:xfrm>
            <a:off x="3970701" y="1280228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0x8C38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3A208-5E96-4170-BA31-BBD386984652}"/>
              </a:ext>
            </a:extLst>
          </p:cNvPr>
          <p:cNvSpPr txBox="1"/>
          <p:nvPr/>
        </p:nvSpPr>
        <p:spPr>
          <a:xfrm>
            <a:off x="3417967" y="1280228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7CD22-5259-4BDA-B7EA-69B7F01D2F40}"/>
              </a:ext>
            </a:extLst>
          </p:cNvPr>
          <p:cNvSpPr txBox="1"/>
          <p:nvPr/>
        </p:nvSpPr>
        <p:spPr>
          <a:xfrm>
            <a:off x="233607" y="1177325"/>
            <a:ext cx="314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Now we're at the end</a:t>
            </a:r>
            <a:br>
              <a:rPr lang="en-US" sz="2200" dirty="0"/>
            </a:br>
            <a:r>
              <a:rPr lang="en-US" sz="2200" dirty="0"/>
              <a:t>of </a:t>
            </a:r>
            <a:r>
              <a:rPr lang="en-US" sz="2200" b="1" dirty="0" err="1"/>
              <a:t>func</a:t>
            </a:r>
            <a:r>
              <a:rPr lang="en-US" sz="2200" b="1" dirty="0"/>
              <a:t>.</a:t>
            </a:r>
            <a:r>
              <a:rPr lang="en-US" sz="2200" dirty="0"/>
              <a:t> </a:t>
            </a:r>
            <a:r>
              <a:rPr lang="en-US" sz="2200" b="1" dirty="0" err="1"/>
              <a:t>ra</a:t>
            </a:r>
            <a:r>
              <a:rPr lang="en-US" sz="2200" dirty="0"/>
              <a:t> still has the</a:t>
            </a:r>
          </a:p>
          <a:p>
            <a:pPr algn="r"/>
            <a:r>
              <a:rPr lang="en-US" sz="2200" dirty="0"/>
              <a:t>proper return address (</a:t>
            </a:r>
            <a:r>
              <a:rPr lang="en-US" sz="2200" b="1" i="1" dirty="0"/>
              <a:t>thanks to </a:t>
            </a:r>
            <a:r>
              <a:rPr lang="en-US" sz="2200" b="1" i="1" dirty="0" err="1"/>
              <a:t>jal</a:t>
            </a:r>
            <a:r>
              <a:rPr lang="en-US" sz="2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3C891-B77A-49F8-9ADB-758F85DBC92D}"/>
              </a:ext>
            </a:extLst>
          </p:cNvPr>
          <p:cNvSpPr txBox="1"/>
          <p:nvPr/>
        </p:nvSpPr>
        <p:spPr>
          <a:xfrm>
            <a:off x="3970701" y="1840232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99728-5271-43C4-A535-265E73347900}"/>
              </a:ext>
            </a:extLst>
          </p:cNvPr>
          <p:cNvSpPr txBox="1"/>
          <p:nvPr/>
        </p:nvSpPr>
        <p:spPr>
          <a:xfrm>
            <a:off x="3439550" y="18041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F0695-3CEA-4A6A-9F9D-18449B22669E}"/>
              </a:ext>
            </a:extLst>
          </p:cNvPr>
          <p:cNvSpPr txBox="1"/>
          <p:nvPr/>
        </p:nvSpPr>
        <p:spPr>
          <a:xfrm>
            <a:off x="233608" y="2788695"/>
            <a:ext cx="3205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 </a:t>
            </a:r>
            <a:r>
              <a:rPr lang="en-US" sz="2200" dirty="0"/>
              <a:t>copies </a:t>
            </a:r>
            <a:r>
              <a:rPr lang="en-US" sz="2200" b="1" dirty="0" err="1"/>
              <a:t>ra</a:t>
            </a:r>
            <a:r>
              <a:rPr lang="en-US" sz="2200" dirty="0"/>
              <a:t> into </a:t>
            </a:r>
            <a:r>
              <a:rPr lang="en-US" sz="2200" b="1" dirty="0"/>
              <a:t>pc.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4863A-BF35-46A3-87B3-DA1F5B39F4EA}"/>
              </a:ext>
            </a:extLst>
          </p:cNvPr>
          <p:cNvSpPr txBox="1"/>
          <p:nvPr/>
        </p:nvSpPr>
        <p:spPr>
          <a:xfrm>
            <a:off x="3970701" y="2757917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21233-1560-44FF-A699-46EAA0E47F49}"/>
              </a:ext>
            </a:extLst>
          </p:cNvPr>
          <p:cNvSpPr txBox="1"/>
          <p:nvPr/>
        </p:nvSpPr>
        <p:spPr>
          <a:xfrm>
            <a:off x="3417967" y="2757917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1FAD3406-93C3-47BA-AA80-B1427924F807}"/>
              </a:ext>
            </a:extLst>
          </p:cNvPr>
          <p:cNvSpPr/>
          <p:nvPr/>
        </p:nvSpPr>
        <p:spPr>
          <a:xfrm>
            <a:off x="4302848" y="2327367"/>
            <a:ext cx="533400" cy="4305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DC008-7BFB-4810-95F1-BFAA21527528}"/>
              </a:ext>
            </a:extLst>
          </p:cNvPr>
          <p:cNvSpPr txBox="1"/>
          <p:nvPr/>
        </p:nvSpPr>
        <p:spPr>
          <a:xfrm>
            <a:off x="87405" y="4090069"/>
            <a:ext cx="438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and this is ALL it does.</a:t>
            </a:r>
          </a:p>
        </p:txBody>
      </p:sp>
    </p:spTree>
    <p:extLst>
      <p:ext uri="{BB962C8B-B14F-4D97-AF65-F5344CB8AC3E}">
        <p14:creationId xmlns:p14="http://schemas.microsoft.com/office/powerpoint/2010/main" val="28705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762D-D7BF-43DA-A9DB-3B4B3865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Step on Other’s Toes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EF634-F93F-4AE4-AECE-E1F26BE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284E09-E689-4A2E-981D-771B91AD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42" y="700017"/>
            <a:ext cx="8763000" cy="524357"/>
          </a:xfrm>
        </p:spPr>
        <p:txBody>
          <a:bodyPr/>
          <a:lstStyle/>
          <a:p>
            <a:r>
              <a:rPr lang="en-US" dirty="0"/>
              <a:t>let's track </a:t>
            </a:r>
            <a:r>
              <a:rPr lang="en-US" b="1" dirty="0"/>
              <a:t>PC</a:t>
            </a:r>
            <a:r>
              <a:rPr lang="en-US" dirty="0"/>
              <a:t> and </a:t>
            </a:r>
            <a:r>
              <a:rPr lang="en-US" b="1" dirty="0" err="1"/>
              <a:t>ra</a:t>
            </a:r>
            <a:r>
              <a:rPr lang="en-US" dirty="0"/>
              <a:t> as we run this code.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AB6C40-9492-4B0E-8783-3B3687670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43300"/>
              </p:ext>
            </p:extLst>
          </p:nvPr>
        </p:nvGraphicFramePr>
        <p:xfrm>
          <a:off x="5988465" y="1224374"/>
          <a:ext cx="3372730" cy="3200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spoon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DAABD6-0358-4CC6-8F39-D868AC56E34F}"/>
              </a:ext>
            </a:extLst>
          </p:cNvPr>
          <p:cNvSpPr txBox="1"/>
          <p:nvPr/>
        </p:nvSpPr>
        <p:spPr>
          <a:xfrm>
            <a:off x="4940759" y="2593741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fork: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C4F9-0A8A-4214-B7AB-36BB17FC478F}"/>
              </a:ext>
            </a:extLst>
          </p:cNvPr>
          <p:cNvSpPr txBox="1"/>
          <p:nvPr/>
        </p:nvSpPr>
        <p:spPr>
          <a:xfrm>
            <a:off x="4855800" y="39542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172D1-E8D6-44B6-B055-29FC4D327A54}"/>
              </a:ext>
            </a:extLst>
          </p:cNvPr>
          <p:cNvSpPr txBox="1"/>
          <p:nvPr/>
        </p:nvSpPr>
        <p:spPr>
          <a:xfrm>
            <a:off x="3642866" y="15743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8702A-9F7C-445A-9FC9-657C4B079565}"/>
              </a:ext>
            </a:extLst>
          </p:cNvPr>
          <p:cNvSpPr txBox="1"/>
          <p:nvPr/>
        </p:nvSpPr>
        <p:spPr>
          <a:xfrm>
            <a:off x="3955451" y="10617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6D88-2A5A-4792-8DD9-12176E11B4B5}"/>
              </a:ext>
            </a:extLst>
          </p:cNvPr>
          <p:cNvSpPr txBox="1"/>
          <p:nvPr/>
        </p:nvSpPr>
        <p:spPr>
          <a:xfrm>
            <a:off x="0" y="2663138"/>
            <a:ext cx="2353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spoon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14FE-8C47-4955-A947-15F8486FA2D5}"/>
              </a:ext>
            </a:extLst>
          </p:cNvPr>
          <p:cNvSpPr txBox="1"/>
          <p:nvPr/>
        </p:nvSpPr>
        <p:spPr>
          <a:xfrm>
            <a:off x="3642866" y="211522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D06E-86B8-4253-9F87-44635B2EC0C9}"/>
              </a:ext>
            </a:extLst>
          </p:cNvPr>
          <p:cNvSpPr txBox="1"/>
          <p:nvPr/>
        </p:nvSpPr>
        <p:spPr>
          <a:xfrm>
            <a:off x="155493" y="2115219"/>
            <a:ext cx="2197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fork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85AA0-D9DE-4EAD-BECA-2EA249B6DC60}"/>
              </a:ext>
            </a:extLst>
          </p:cNvPr>
          <p:cNvSpPr txBox="1"/>
          <p:nvPr/>
        </p:nvSpPr>
        <p:spPr>
          <a:xfrm>
            <a:off x="3642866" y="2657640"/>
            <a:ext cx="120417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EEC77-1123-48EE-A13C-773E504B5A20}"/>
              </a:ext>
            </a:extLst>
          </p:cNvPr>
          <p:cNvSpPr txBox="1"/>
          <p:nvPr/>
        </p:nvSpPr>
        <p:spPr>
          <a:xfrm>
            <a:off x="2353402" y="15743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31CFA-79AD-4D6E-AD09-C9AB53261BEC}"/>
              </a:ext>
            </a:extLst>
          </p:cNvPr>
          <p:cNvSpPr txBox="1"/>
          <p:nvPr/>
        </p:nvSpPr>
        <p:spPr>
          <a:xfrm>
            <a:off x="2672399" y="1089552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A659E-140D-4BF0-B1E6-CA24E2562D1E}"/>
              </a:ext>
            </a:extLst>
          </p:cNvPr>
          <p:cNvSpPr txBox="1"/>
          <p:nvPr/>
        </p:nvSpPr>
        <p:spPr>
          <a:xfrm>
            <a:off x="2359338" y="2115219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EE46-AC7D-4FFB-8DF3-1562226F10EE}"/>
              </a:ext>
            </a:extLst>
          </p:cNvPr>
          <p:cNvSpPr txBox="1"/>
          <p:nvPr/>
        </p:nvSpPr>
        <p:spPr>
          <a:xfrm>
            <a:off x="2353401" y="266003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39EA-0A5E-418B-BB92-5597F17905D5}"/>
              </a:ext>
            </a:extLst>
          </p:cNvPr>
          <p:cNvSpPr txBox="1"/>
          <p:nvPr/>
        </p:nvSpPr>
        <p:spPr>
          <a:xfrm>
            <a:off x="621965" y="3201061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E6996-5296-40E6-AC5B-513DC1FBA59F}"/>
              </a:ext>
            </a:extLst>
          </p:cNvPr>
          <p:cNvSpPr txBox="1"/>
          <p:nvPr/>
        </p:nvSpPr>
        <p:spPr>
          <a:xfrm>
            <a:off x="3642866" y="319556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D38B3-1A00-490A-875A-35778B780036}"/>
              </a:ext>
            </a:extLst>
          </p:cNvPr>
          <p:cNvSpPr txBox="1"/>
          <p:nvPr/>
        </p:nvSpPr>
        <p:spPr>
          <a:xfrm>
            <a:off x="2353401" y="319796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6F769-C39B-434B-B1DF-C51385823B4A}"/>
              </a:ext>
            </a:extLst>
          </p:cNvPr>
          <p:cNvSpPr txBox="1"/>
          <p:nvPr/>
        </p:nvSpPr>
        <p:spPr>
          <a:xfrm>
            <a:off x="621965" y="3714408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DB296-EF0B-4BB9-B3B5-5D76876B8081}"/>
              </a:ext>
            </a:extLst>
          </p:cNvPr>
          <p:cNvSpPr txBox="1"/>
          <p:nvPr/>
        </p:nvSpPr>
        <p:spPr>
          <a:xfrm>
            <a:off x="3642866" y="370891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E69E4-FA92-46F1-BA00-B4C2E73E254F}"/>
              </a:ext>
            </a:extLst>
          </p:cNvPr>
          <p:cNvSpPr txBox="1"/>
          <p:nvPr/>
        </p:nvSpPr>
        <p:spPr>
          <a:xfrm>
            <a:off x="2353401" y="371130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F200B-E587-44D4-8CD9-073C7A5E8242}"/>
              </a:ext>
            </a:extLst>
          </p:cNvPr>
          <p:cNvSpPr txBox="1"/>
          <p:nvPr/>
        </p:nvSpPr>
        <p:spPr>
          <a:xfrm>
            <a:off x="621965" y="4227755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C6FDE-33BC-4008-8A50-1F8299C7DA87}"/>
              </a:ext>
            </a:extLst>
          </p:cNvPr>
          <p:cNvSpPr txBox="1"/>
          <p:nvPr/>
        </p:nvSpPr>
        <p:spPr>
          <a:xfrm>
            <a:off x="3642866" y="422225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FBD766-0C25-400F-858B-37C215F151C1}"/>
              </a:ext>
            </a:extLst>
          </p:cNvPr>
          <p:cNvSpPr txBox="1"/>
          <p:nvPr/>
        </p:nvSpPr>
        <p:spPr>
          <a:xfrm>
            <a:off x="2353401" y="422465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6F5AD-FB4B-4C81-897E-18882A655A87}"/>
              </a:ext>
            </a:extLst>
          </p:cNvPr>
          <p:cNvSpPr txBox="1"/>
          <p:nvPr/>
        </p:nvSpPr>
        <p:spPr>
          <a:xfrm>
            <a:off x="621965" y="4741102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671BB-0B51-4F96-BD24-4245D2A66E18}"/>
              </a:ext>
            </a:extLst>
          </p:cNvPr>
          <p:cNvSpPr txBox="1"/>
          <p:nvPr/>
        </p:nvSpPr>
        <p:spPr>
          <a:xfrm>
            <a:off x="3642866" y="473560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0EFE1-7A51-447B-B528-988EEA091574}"/>
              </a:ext>
            </a:extLst>
          </p:cNvPr>
          <p:cNvSpPr txBox="1"/>
          <p:nvPr/>
        </p:nvSpPr>
        <p:spPr>
          <a:xfrm>
            <a:off x="2353401" y="47380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093F8A-B584-4BB0-9FCD-86CA78FC67BE}"/>
              </a:ext>
            </a:extLst>
          </p:cNvPr>
          <p:cNvSpPr txBox="1"/>
          <p:nvPr/>
        </p:nvSpPr>
        <p:spPr>
          <a:xfrm>
            <a:off x="621965" y="5254449"/>
            <a:ext cx="173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102F8-84EA-4C18-84D6-96DDA4621961}"/>
              </a:ext>
            </a:extLst>
          </p:cNvPr>
          <p:cNvSpPr txBox="1"/>
          <p:nvPr/>
        </p:nvSpPr>
        <p:spPr>
          <a:xfrm>
            <a:off x="3642866" y="524895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06503-9724-4F65-AE53-3E90FEFC449E}"/>
              </a:ext>
            </a:extLst>
          </p:cNvPr>
          <p:cNvSpPr txBox="1"/>
          <p:nvPr/>
        </p:nvSpPr>
        <p:spPr>
          <a:xfrm>
            <a:off x="2353401" y="5251348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63BF1-D361-4F10-BEDE-58001E4BF986}"/>
              </a:ext>
            </a:extLst>
          </p:cNvPr>
          <p:cNvSpPr txBox="1"/>
          <p:nvPr/>
        </p:nvSpPr>
        <p:spPr>
          <a:xfrm rot="20457344">
            <a:off x="62721" y="3806648"/>
            <a:ext cx="546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rgbClr val="FF0000"/>
                </a:solidFill>
              </a:rPr>
              <a:t>UHHHHHHHH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E56A33-3F21-4E6E-BA94-818F44AEDBB6}"/>
              </a:ext>
            </a:extLst>
          </p:cNvPr>
          <p:cNvGrpSpPr/>
          <p:nvPr/>
        </p:nvGrpSpPr>
        <p:grpSpPr>
          <a:xfrm>
            <a:off x="4861766" y="2166853"/>
            <a:ext cx="229513" cy="711728"/>
            <a:chOff x="4953000" y="1383772"/>
            <a:chExt cx="229513" cy="711728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E0976134-6116-4780-A364-BCECABB4C0E8}"/>
                </a:ext>
              </a:extLst>
            </p:cNvPr>
            <p:cNvSpPr/>
            <p:nvPr/>
          </p:nvSpPr>
          <p:spPr>
            <a:xfrm rot="11700000">
              <a:off x="5030113" y="1383772"/>
              <a:ext cx="152400" cy="540918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D1CD93-D87C-4CDE-8C17-F8B4DBB593F1}"/>
                </a:ext>
              </a:extLst>
            </p:cNvPr>
            <p:cNvSpPr/>
            <p:nvPr/>
          </p:nvSpPr>
          <p:spPr>
            <a:xfrm>
              <a:off x="4953000" y="1986703"/>
              <a:ext cx="108797" cy="1087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8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F7D7-A62B-4681-8D1C-7B18258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3255-5422-4A05-8FE3-BDF39993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only </a:t>
            </a:r>
            <a:r>
              <a:rPr lang="en-US" b="1" dirty="0"/>
              <a:t>one return address register</a:t>
            </a:r>
          </a:p>
          <a:p>
            <a:r>
              <a:rPr lang="en-US" dirty="0"/>
              <a:t>if we call more than </a:t>
            </a:r>
            <a:r>
              <a:rPr lang="en-US" b="1" dirty="0"/>
              <a:t>one level deep, </a:t>
            </a:r>
            <a:r>
              <a:rPr lang="en-US" dirty="0"/>
              <a:t>things go horribly wrong</a:t>
            </a:r>
          </a:p>
          <a:p>
            <a:r>
              <a:rPr lang="en-US" dirty="0"/>
              <a:t>Could we put it in another register?</a:t>
            </a:r>
          </a:p>
          <a:p>
            <a:pPr lvl="1"/>
            <a:r>
              <a:rPr lang="en-US" dirty="0"/>
              <a:t>Then what about three levels deep? four?</a:t>
            </a:r>
          </a:p>
          <a:p>
            <a:pPr lvl="2"/>
            <a:r>
              <a:rPr lang="en-US" dirty="0"/>
              <a:t>We just don't have </a:t>
            </a:r>
            <a:r>
              <a:rPr lang="en-US" b="1" i="1" dirty="0"/>
              <a:t>enough registers</a:t>
            </a:r>
            <a:r>
              <a:rPr lang="mr-IN" b="1" i="1" dirty="0"/>
              <a:t>…</a:t>
            </a:r>
            <a:endParaRPr lang="en-US" b="1" i="1" dirty="0"/>
          </a:p>
          <a:p>
            <a:pPr lvl="1"/>
            <a:r>
              <a:rPr lang="en-US" b="1" i="1" dirty="0"/>
              <a:t>Pro-tip: </a:t>
            </a:r>
            <a:r>
              <a:rPr lang="en-US" i="1" dirty="0"/>
              <a:t>Resist any urge to preserve registers in other registers.</a:t>
            </a:r>
          </a:p>
          <a:p>
            <a:pPr lvl="2"/>
            <a:r>
              <a:rPr lang="en-US" dirty="0"/>
              <a:t>Just use memory.</a:t>
            </a:r>
          </a:p>
          <a:p>
            <a:pPr lvl="1"/>
            <a:endParaRPr lang="en-US" i="1" dirty="0"/>
          </a:p>
          <a:p>
            <a:r>
              <a:rPr lang="en-US" dirty="0"/>
              <a:t>So </a:t>
            </a:r>
            <a:r>
              <a:rPr lang="en-US" b="1" dirty="0"/>
              <a:t>where</a:t>
            </a:r>
            <a:r>
              <a:rPr lang="en-US" dirty="0"/>
              <a:t> do we put things when we don't have room in registers?</a:t>
            </a:r>
          </a:p>
          <a:p>
            <a:pPr lvl="1"/>
            <a:r>
              <a:rPr lang="en-US" dirty="0"/>
              <a:t>Memory. But more specifically…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B01D-B0DF-47E3-8199-6259E3E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52416-73EA-4DC3-A706-C596E690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Stack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BDBE62-E9D1-4247-BC4C-D0FD8180E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2611-D423-4FEC-BFC0-07700506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FD4C-A8C2-41E3-A8F2-939785D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Busy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DE6-E06F-41FF-B773-B700F21A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There's a tiny desk that three people have to share</a:t>
            </a:r>
          </a:p>
          <a:p>
            <a:r>
              <a:rPr lang="en-US" dirty="0"/>
              <a:t>Person 1 is working at the desk. it's covered in their stuff.</a:t>
            </a:r>
          </a:p>
          <a:p>
            <a:r>
              <a:rPr lang="en-US" dirty="0"/>
              <a:t>Person 2 </a:t>
            </a:r>
            <a:r>
              <a:rPr lang="en-US" b="1" dirty="0"/>
              <a:t>interrupts them </a:t>
            </a:r>
            <a:r>
              <a:rPr lang="en-US" dirty="0"/>
              <a:t>and needs to do some important work</a:t>
            </a:r>
          </a:p>
          <a:p>
            <a:r>
              <a:rPr lang="en-US" b="1" dirty="0"/>
              <a:t>What does person 2 do with the stuff?</a:t>
            </a:r>
          </a:p>
          <a:p>
            <a:pPr lvl="1"/>
            <a:r>
              <a:rPr lang="en-US" dirty="0"/>
              <a:t>Throw it in the trash?</a:t>
            </a:r>
          </a:p>
          <a:p>
            <a:r>
              <a:rPr lang="en-US" dirty="0"/>
              <a:t>They </a:t>
            </a:r>
            <a:r>
              <a:rPr lang="en-US" b="1" dirty="0"/>
              <a:t>put it somewhere else.</a:t>
            </a:r>
          </a:p>
          <a:p>
            <a:r>
              <a:rPr lang="en-US" dirty="0"/>
              <a:t>When they are done,</a:t>
            </a:r>
            <a:br>
              <a:rPr lang="en-US" dirty="0"/>
            </a:br>
            <a:r>
              <a:rPr lang="en-US" b="1" dirty="0"/>
              <a:t>they put it back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According to “etiquette”</a:t>
            </a:r>
            <a:br>
              <a:rPr lang="en-US" dirty="0"/>
            </a:br>
            <a:r>
              <a:rPr lang="en-US" dirty="0"/>
              <a:t>aka “calling convention”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56E6-7D1E-4717-8A73-8F7E45A0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5F3BF7-6530-41CB-9307-CC16BEA38580}"/>
              </a:ext>
            </a:extLst>
          </p:cNvPr>
          <p:cNvGrpSpPr/>
          <p:nvPr/>
        </p:nvGrpSpPr>
        <p:grpSpPr>
          <a:xfrm>
            <a:off x="5653017" y="2355740"/>
            <a:ext cx="3429000" cy="2895600"/>
            <a:chOff x="3810000" y="1943100"/>
            <a:chExt cx="3429000" cy="2895600"/>
          </a:xfrm>
        </p:grpSpPr>
        <p:sp>
          <p:nvSpPr>
            <p:cNvPr id="6" name="Multiply 9">
              <a:extLst>
                <a:ext uri="{FF2B5EF4-FFF2-40B4-BE49-F238E27FC236}">
                  <a16:creationId xmlns:a16="http://schemas.microsoft.com/office/drawing/2014/main" id="{C9D2C65F-7F3C-49BC-A9F6-69CAF49396C9}"/>
                </a:ext>
              </a:extLst>
            </p:cNvPr>
            <p:cNvSpPr/>
            <p:nvPr/>
          </p:nvSpPr>
          <p:spPr>
            <a:xfrm>
              <a:off x="3810000" y="3924300"/>
              <a:ext cx="3429000" cy="914400"/>
            </a:xfrm>
            <a:prstGeom prst="mathMultiply">
              <a:avLst>
                <a:gd name="adj1" fmla="val 18618"/>
              </a:avLst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C9657-C0CB-4ABE-8270-9B0E46868514}"/>
                </a:ext>
              </a:extLst>
            </p:cNvPr>
            <p:cNvSpPr/>
            <p:nvPr/>
          </p:nvSpPr>
          <p:spPr>
            <a:xfrm>
              <a:off x="5410200" y="2247900"/>
              <a:ext cx="228600" cy="2133600"/>
            </a:xfrm>
            <a:prstGeom prst="rect">
              <a:avLst/>
            </a:prstGeom>
            <a:solidFill>
              <a:srgbClr val="CDC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0F1FED71-A94D-456D-8768-C1E7273B9DD5}"/>
                </a:ext>
              </a:extLst>
            </p:cNvPr>
            <p:cNvSpPr/>
            <p:nvPr/>
          </p:nvSpPr>
          <p:spPr>
            <a:xfrm>
              <a:off x="4267200" y="1943100"/>
              <a:ext cx="2514600" cy="685800"/>
            </a:xfrm>
            <a:prstGeom prst="trapezoid">
              <a:avLst/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ultidocument 11">
            <a:extLst>
              <a:ext uri="{FF2B5EF4-FFF2-40B4-BE49-F238E27FC236}">
                <a16:creationId xmlns:a16="http://schemas.microsoft.com/office/drawing/2014/main" id="{B84BB2DD-4E94-4353-96E5-1AF590332000}"/>
              </a:ext>
            </a:extLst>
          </p:cNvPr>
          <p:cNvSpPr/>
          <p:nvPr/>
        </p:nvSpPr>
        <p:spPr>
          <a:xfrm>
            <a:off x="6300717" y="2279540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3BC387C-D0C2-4F52-8147-8997C9DA310A}"/>
              </a:ext>
            </a:extLst>
          </p:cNvPr>
          <p:cNvSpPr/>
          <p:nvPr/>
        </p:nvSpPr>
        <p:spPr>
          <a:xfrm>
            <a:off x="7310367" y="2279540"/>
            <a:ext cx="10668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1" name="Can 13">
            <a:extLst>
              <a:ext uri="{FF2B5EF4-FFF2-40B4-BE49-F238E27FC236}">
                <a16:creationId xmlns:a16="http://schemas.microsoft.com/office/drawing/2014/main" id="{9E7D89DA-EAA5-41C0-A723-8960121E87CE}"/>
              </a:ext>
            </a:extLst>
          </p:cNvPr>
          <p:cNvSpPr/>
          <p:nvPr/>
        </p:nvSpPr>
        <p:spPr>
          <a:xfrm>
            <a:off x="7786616" y="4032140"/>
            <a:ext cx="893359" cy="1219200"/>
          </a:xfrm>
          <a:prstGeom prst="can">
            <a:avLst>
              <a:gd name="adj" fmla="val 3141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Trash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7A635C4-7C7A-4DCC-A014-B6FAC6FC86D9}"/>
              </a:ext>
            </a:extLst>
          </p:cNvPr>
          <p:cNvSpPr/>
          <p:nvPr/>
        </p:nvSpPr>
        <p:spPr>
          <a:xfrm>
            <a:off x="5014282" y="4484594"/>
            <a:ext cx="1295400" cy="670112"/>
          </a:xfrm>
          <a:prstGeom prst="cube">
            <a:avLst>
              <a:gd name="adj" fmla="val 5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3" name="Multidocument 14">
            <a:extLst>
              <a:ext uri="{FF2B5EF4-FFF2-40B4-BE49-F238E27FC236}">
                <a16:creationId xmlns:a16="http://schemas.microsoft.com/office/drawing/2014/main" id="{8DBDA25D-60B0-437B-940F-B34BE4486392}"/>
              </a:ext>
            </a:extLst>
          </p:cNvPr>
          <p:cNvSpPr/>
          <p:nvPr/>
        </p:nvSpPr>
        <p:spPr>
          <a:xfrm>
            <a:off x="5242882" y="4222639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627B088-6BD0-4F92-B75A-0B88D53B5865}"/>
              </a:ext>
            </a:extLst>
          </p:cNvPr>
          <p:cNvSpPr/>
          <p:nvPr/>
        </p:nvSpPr>
        <p:spPr>
          <a:xfrm>
            <a:off x="6829635" y="2936205"/>
            <a:ext cx="1210235" cy="1019735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957C79DB-D34C-43DD-B9F0-A764107885DF}"/>
              </a:ext>
            </a:extLst>
          </p:cNvPr>
          <p:cNvSpPr/>
          <p:nvPr/>
        </p:nvSpPr>
        <p:spPr>
          <a:xfrm>
            <a:off x="8027952" y="2808257"/>
            <a:ext cx="283100" cy="114768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91AB67B1-3A44-4760-BF71-F9362052E7D8}"/>
              </a:ext>
            </a:extLst>
          </p:cNvPr>
          <p:cNvSpPr/>
          <p:nvPr/>
        </p:nvSpPr>
        <p:spPr>
          <a:xfrm flipH="1">
            <a:off x="6233937" y="2792563"/>
            <a:ext cx="1103862" cy="1327613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4EC8BCFF-3C92-4E5F-A7F3-46FFFDB2461E}"/>
              </a:ext>
            </a:extLst>
          </p:cNvPr>
          <p:cNvSpPr/>
          <p:nvPr/>
        </p:nvSpPr>
        <p:spPr>
          <a:xfrm rot="1505154" flipH="1">
            <a:off x="5680019" y="2667367"/>
            <a:ext cx="254781" cy="137869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EAFF52B1-8F32-47C5-AF7D-4C606B03524B}"/>
              </a:ext>
            </a:extLst>
          </p:cNvPr>
          <p:cNvSpPr/>
          <p:nvPr/>
        </p:nvSpPr>
        <p:spPr>
          <a:xfrm flipH="1">
            <a:off x="6215051" y="2803652"/>
            <a:ext cx="1103862" cy="1327613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D5335306-6C41-4CDD-B505-EA8869E41B79}"/>
              </a:ext>
            </a:extLst>
          </p:cNvPr>
          <p:cNvSpPr/>
          <p:nvPr/>
        </p:nvSpPr>
        <p:spPr>
          <a:xfrm rot="1505154" flipH="1">
            <a:off x="5693807" y="2667210"/>
            <a:ext cx="254781" cy="137869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F0B5-8979-4F1D-91F5-BC8FC70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Busy Desk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97F4-87DA-4000-A0A1-3464589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B667E-2F47-4838-95DA-EC79DFD2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38062"/>
            <a:ext cx="8991600" cy="4801659"/>
          </a:xfrm>
        </p:spPr>
        <p:txBody>
          <a:bodyPr/>
          <a:lstStyle/>
          <a:p>
            <a:r>
              <a:rPr lang="en-US" dirty="0"/>
              <a:t>So person 2 is working…</a:t>
            </a:r>
          </a:p>
          <a:p>
            <a:r>
              <a:rPr lang="en-US" dirty="0"/>
              <a:t>Then person 2 is interrupted by person 3.</a:t>
            </a:r>
          </a:p>
          <a:p>
            <a:r>
              <a:rPr lang="en-US" dirty="0"/>
              <a:t>When person 3 is done, person 2 will come back.</a:t>
            </a:r>
          </a:p>
          <a:p>
            <a:r>
              <a:rPr lang="en-US" dirty="0"/>
              <a:t>Where do we put person 2's stuff?</a:t>
            </a:r>
          </a:p>
          <a:p>
            <a:pPr lvl="1"/>
            <a:r>
              <a:rPr lang="en-US" b="1" dirty="0"/>
              <a:t>on top of the stack of stuff.</a:t>
            </a:r>
          </a:p>
          <a:p>
            <a:r>
              <a:rPr lang="en-US" dirty="0"/>
              <a:t>The desk represents the </a:t>
            </a:r>
            <a:r>
              <a:rPr lang="en-US" b="1" dirty="0"/>
              <a:t>registers.</a:t>
            </a:r>
          </a:p>
          <a:p>
            <a:r>
              <a:rPr lang="en-US" dirty="0"/>
              <a:t>The people are </a:t>
            </a:r>
            <a:r>
              <a:rPr lang="en-US" b="1" dirty="0"/>
              <a:t>functions.</a:t>
            </a:r>
          </a:p>
          <a:p>
            <a:r>
              <a:rPr lang="en-US" dirty="0"/>
              <a:t>The stack of stuff is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the stack.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7F7119-515A-42A7-ADFC-378DB4AB7B98}"/>
              </a:ext>
            </a:extLst>
          </p:cNvPr>
          <p:cNvGrpSpPr/>
          <p:nvPr/>
        </p:nvGrpSpPr>
        <p:grpSpPr>
          <a:xfrm>
            <a:off x="5829300" y="2033461"/>
            <a:ext cx="3429000" cy="2895600"/>
            <a:chOff x="3810000" y="1943100"/>
            <a:chExt cx="3429000" cy="2895600"/>
          </a:xfrm>
        </p:grpSpPr>
        <p:sp>
          <p:nvSpPr>
            <p:cNvPr id="7" name="Multiply 9">
              <a:extLst>
                <a:ext uri="{FF2B5EF4-FFF2-40B4-BE49-F238E27FC236}">
                  <a16:creationId xmlns:a16="http://schemas.microsoft.com/office/drawing/2014/main" id="{84EE0214-7FD1-40F5-987C-0A8D9817ED04}"/>
                </a:ext>
              </a:extLst>
            </p:cNvPr>
            <p:cNvSpPr/>
            <p:nvPr/>
          </p:nvSpPr>
          <p:spPr>
            <a:xfrm>
              <a:off x="3810000" y="3924300"/>
              <a:ext cx="3429000" cy="914400"/>
            </a:xfrm>
            <a:prstGeom prst="mathMultiply">
              <a:avLst>
                <a:gd name="adj1" fmla="val 18618"/>
              </a:avLst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13DFB1-C74B-41AE-B1B8-FE9005CBD1BD}"/>
                </a:ext>
              </a:extLst>
            </p:cNvPr>
            <p:cNvSpPr/>
            <p:nvPr/>
          </p:nvSpPr>
          <p:spPr>
            <a:xfrm>
              <a:off x="5410200" y="2247900"/>
              <a:ext cx="228600" cy="2133600"/>
            </a:xfrm>
            <a:prstGeom prst="rect">
              <a:avLst/>
            </a:prstGeom>
            <a:solidFill>
              <a:srgbClr val="CDC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68B396E3-A957-4C54-85A5-65CE46D5E4A3}"/>
                </a:ext>
              </a:extLst>
            </p:cNvPr>
            <p:cNvSpPr/>
            <p:nvPr/>
          </p:nvSpPr>
          <p:spPr>
            <a:xfrm>
              <a:off x="4267200" y="1943100"/>
              <a:ext cx="2514600" cy="685800"/>
            </a:xfrm>
            <a:prstGeom prst="trapezoid">
              <a:avLst/>
            </a:prstGeom>
            <a:solidFill>
              <a:srgbClr val="F0E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Multidocument 11">
            <a:extLst>
              <a:ext uri="{FF2B5EF4-FFF2-40B4-BE49-F238E27FC236}">
                <a16:creationId xmlns:a16="http://schemas.microsoft.com/office/drawing/2014/main" id="{C7EBFA43-CC6B-4113-8CA0-4076ECF733C4}"/>
              </a:ext>
            </a:extLst>
          </p:cNvPr>
          <p:cNvSpPr/>
          <p:nvPr/>
        </p:nvSpPr>
        <p:spPr>
          <a:xfrm>
            <a:off x="6477000" y="1957261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B5994A1-5E3D-46E2-A28A-C724EF390DDB}"/>
              </a:ext>
            </a:extLst>
          </p:cNvPr>
          <p:cNvSpPr/>
          <p:nvPr/>
        </p:nvSpPr>
        <p:spPr>
          <a:xfrm>
            <a:off x="7486650" y="1957261"/>
            <a:ext cx="1066800" cy="457200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P2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01C0FEB-C068-43CF-B3A1-114F3AC71F31}"/>
              </a:ext>
            </a:extLst>
          </p:cNvPr>
          <p:cNvSpPr/>
          <p:nvPr/>
        </p:nvSpPr>
        <p:spPr>
          <a:xfrm>
            <a:off x="5190565" y="4162315"/>
            <a:ext cx="1295400" cy="670112"/>
          </a:xfrm>
          <a:prstGeom prst="cube">
            <a:avLst>
              <a:gd name="adj" fmla="val 5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P1</a:t>
            </a:r>
          </a:p>
        </p:txBody>
      </p:sp>
      <p:sp>
        <p:nvSpPr>
          <p:cNvPr id="13" name="Multidocument 14">
            <a:extLst>
              <a:ext uri="{FF2B5EF4-FFF2-40B4-BE49-F238E27FC236}">
                <a16:creationId xmlns:a16="http://schemas.microsoft.com/office/drawing/2014/main" id="{D3F6C0D8-29CD-4EA9-9202-D79138E8A035}"/>
              </a:ext>
            </a:extLst>
          </p:cNvPr>
          <p:cNvSpPr/>
          <p:nvPr/>
        </p:nvSpPr>
        <p:spPr>
          <a:xfrm>
            <a:off x="5419165" y="3900360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E242BD3-0999-41BE-8B25-19F10F82D338}"/>
              </a:ext>
            </a:extLst>
          </p:cNvPr>
          <p:cNvSpPr/>
          <p:nvPr/>
        </p:nvSpPr>
        <p:spPr>
          <a:xfrm>
            <a:off x="5181600" y="3616851"/>
            <a:ext cx="1295400" cy="670112"/>
          </a:xfrm>
          <a:prstGeom prst="cube">
            <a:avLst>
              <a:gd name="adj" fmla="val 557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P2</a:t>
            </a:r>
          </a:p>
        </p:txBody>
      </p:sp>
      <p:sp>
        <p:nvSpPr>
          <p:cNvPr id="15" name="Multidocument 20">
            <a:extLst>
              <a:ext uri="{FF2B5EF4-FFF2-40B4-BE49-F238E27FC236}">
                <a16:creationId xmlns:a16="http://schemas.microsoft.com/office/drawing/2014/main" id="{73EA3CF1-C39E-4270-A054-4CB87306A352}"/>
              </a:ext>
            </a:extLst>
          </p:cNvPr>
          <p:cNvSpPr/>
          <p:nvPr/>
        </p:nvSpPr>
        <p:spPr>
          <a:xfrm>
            <a:off x="5410200" y="3354896"/>
            <a:ext cx="723900" cy="838200"/>
          </a:xfrm>
          <a:prstGeom prst="flowChartMultidocumen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RightFacing" fov="2700000">
              <a:rot lat="3075657" lon="20362597" rev="20642955"/>
            </a:camera>
            <a:lightRig rig="threePt" dir="t"/>
          </a:scene3d>
          <a:sp3d z="-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0F6EB40-FF16-4172-9409-C45B35F8D62F}"/>
              </a:ext>
            </a:extLst>
          </p:cNvPr>
          <p:cNvSpPr/>
          <p:nvPr/>
        </p:nvSpPr>
        <p:spPr>
          <a:xfrm flipH="1">
            <a:off x="6382788" y="2490662"/>
            <a:ext cx="1103862" cy="1105162"/>
          </a:xfrm>
          <a:custGeom>
            <a:avLst/>
            <a:gdLst>
              <a:gd name="connsiteX0" fmla="*/ 0 w 1210235"/>
              <a:gd name="connsiteY0" fmla="*/ 0 h 1219200"/>
              <a:gd name="connsiteX1" fmla="*/ 717176 w 1210235"/>
              <a:gd name="connsiteY1" fmla="*/ 331694 h 1219200"/>
              <a:gd name="connsiteX2" fmla="*/ 1210235 w 1210235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1219200">
                <a:moveTo>
                  <a:pt x="0" y="0"/>
                </a:moveTo>
                <a:cubicBezTo>
                  <a:pt x="257735" y="64247"/>
                  <a:pt x="515470" y="128494"/>
                  <a:pt x="717176" y="331694"/>
                </a:cubicBezTo>
                <a:cubicBezTo>
                  <a:pt x="918882" y="534894"/>
                  <a:pt x="1210235" y="1219200"/>
                  <a:pt x="1210235" y="1219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C307EBCC-8852-44AF-9779-7473FF04ACCC}"/>
              </a:ext>
            </a:extLst>
          </p:cNvPr>
          <p:cNvSpPr/>
          <p:nvPr/>
        </p:nvSpPr>
        <p:spPr>
          <a:xfrm rot="1505154" flipH="1">
            <a:off x="5877842" y="2376361"/>
            <a:ext cx="254781" cy="1147684"/>
          </a:xfrm>
          <a:custGeom>
            <a:avLst/>
            <a:gdLst>
              <a:gd name="connsiteX0" fmla="*/ 0 w 283100"/>
              <a:gd name="connsiteY0" fmla="*/ 0 h 1308847"/>
              <a:gd name="connsiteX1" fmla="*/ 277906 w 283100"/>
              <a:gd name="connsiteY1" fmla="*/ 618565 h 1308847"/>
              <a:gd name="connsiteX2" fmla="*/ 188259 w 283100"/>
              <a:gd name="connsiteY2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00" h="1308847">
                <a:moveTo>
                  <a:pt x="0" y="0"/>
                </a:moveTo>
                <a:cubicBezTo>
                  <a:pt x="123265" y="200212"/>
                  <a:pt x="246530" y="400424"/>
                  <a:pt x="277906" y="618565"/>
                </a:cubicBezTo>
                <a:cubicBezTo>
                  <a:pt x="309282" y="836706"/>
                  <a:pt x="188259" y="1308847"/>
                  <a:pt x="188259" y="13088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F5F-A17A-4350-865E-BBE40E39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Stack? (“</a:t>
            </a:r>
            <a:r>
              <a:rPr lang="en-US" sz="3200" dirty="0" err="1"/>
              <a:t>sp</a:t>
            </a:r>
            <a:r>
              <a:rPr lang="en-US" sz="3200" dirty="0"/>
              <a:t>” Register)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35C2-7523-4669-9274-8DD67F6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0614E-C087-4CF9-8045-925A4A15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It's an </a:t>
            </a:r>
            <a:r>
              <a:rPr lang="en-US" b="1" dirty="0"/>
              <a:t>area of memory </a:t>
            </a:r>
            <a:r>
              <a:rPr lang="en-US" dirty="0"/>
              <a:t>provided to your program by the OS</a:t>
            </a:r>
          </a:p>
          <a:p>
            <a:pPr lvl="1"/>
            <a:r>
              <a:rPr lang="en-US" dirty="0"/>
              <a:t>When your program starts, it's already there.</a:t>
            </a:r>
          </a:p>
          <a:p>
            <a:r>
              <a:rPr lang="en-US" dirty="0"/>
              <a:t>The stack is holds </a:t>
            </a:r>
            <a:r>
              <a:rPr lang="en-US" b="1" dirty="0"/>
              <a:t>information about function calls:</a:t>
            </a:r>
          </a:p>
          <a:p>
            <a:pPr lvl="1"/>
            <a:r>
              <a:rPr lang="en-US" b="1" dirty="0"/>
              <a:t>The return address</a:t>
            </a:r>
            <a:r>
              <a:rPr lang="en-US" dirty="0"/>
              <a:t> to the caller</a:t>
            </a:r>
          </a:p>
          <a:p>
            <a:pPr lvl="1"/>
            <a:r>
              <a:rPr lang="en-US" b="1" dirty="0"/>
              <a:t>Copies of registers </a:t>
            </a:r>
            <a:r>
              <a:rPr lang="en-US" dirty="0"/>
              <a:t>that we want to change</a:t>
            </a:r>
          </a:p>
          <a:p>
            <a:pPr lvl="1"/>
            <a:r>
              <a:rPr lang="en-US" b="1" dirty="0"/>
              <a:t>Local variables </a:t>
            </a:r>
            <a:r>
              <a:rPr lang="en-US" dirty="0"/>
              <a:t>that can't fit in registers</a:t>
            </a:r>
          </a:p>
          <a:p>
            <a:r>
              <a:rPr lang="en-US" dirty="0"/>
              <a:t>How do we access the stack?</a:t>
            </a:r>
          </a:p>
          <a:p>
            <a:pPr lvl="1"/>
            <a:r>
              <a:rPr lang="en-US" dirty="0"/>
              <a:t>Through the </a:t>
            </a:r>
            <a:r>
              <a:rPr lang="en-US" b="1" dirty="0"/>
              <a:t>stack pointer (</a:t>
            </a:r>
            <a:r>
              <a:rPr lang="en-US" b="1" dirty="0" err="1"/>
              <a:t>sp</a:t>
            </a:r>
            <a:r>
              <a:rPr lang="en-US" b="1" dirty="0"/>
              <a:t>) register</a:t>
            </a:r>
          </a:p>
          <a:p>
            <a:pPr lvl="1"/>
            <a:r>
              <a:rPr lang="en-US" dirty="0"/>
              <a:t>This register is initialized for you by the OS too.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62F4B-3BFD-4EF5-9D65-5834E8F2EC20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7A77-2F88-44CD-BF93-ECE199F9883C}"/>
              </a:ext>
            </a:extLst>
          </p:cNvPr>
          <p:cNvSpPr/>
          <p:nvPr/>
        </p:nvSpPr>
        <p:spPr>
          <a:xfrm>
            <a:off x="7390263" y="1713970"/>
            <a:ext cx="1525137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57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FFE-87BF-4999-A740-ADE45665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Stack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43A-7A3F-406F-B585-697A0F59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92FC8C-1C9E-48DC-9D7C-EC7996385365}"/>
              </a:ext>
            </a:extLst>
          </p:cNvPr>
          <p:cNvSpPr txBox="1">
            <a:spLocks/>
          </p:cNvSpPr>
          <p:nvPr/>
        </p:nvSpPr>
        <p:spPr>
          <a:xfrm>
            <a:off x="56270" y="955016"/>
            <a:ext cx="8763000" cy="426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say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starts at the address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0xF000</a:t>
            </a:r>
            <a:endParaRPr lang="en-US" b="1" dirty="0"/>
          </a:p>
          <a:p>
            <a:r>
              <a:rPr lang="en-US" dirty="0"/>
              <a:t>We want to </a:t>
            </a:r>
            <a:r>
              <a:rPr lang="en-US" b="1" dirty="0"/>
              <a:t>push</a:t>
            </a:r>
            <a:r>
              <a:rPr lang="en-US" dirty="0"/>
              <a:t> something on the stack</a:t>
            </a:r>
          </a:p>
          <a:p>
            <a:r>
              <a:rPr lang="en-US" dirty="0"/>
              <a:t>The first thing we'll do is </a:t>
            </a:r>
            <a:r>
              <a:rPr lang="en-US" b="1" dirty="0"/>
              <a:t>move </a:t>
            </a:r>
            <a:r>
              <a:rPr lang="en-US" b="1" dirty="0" err="1"/>
              <a:t>sp</a:t>
            </a:r>
            <a:r>
              <a:rPr lang="en-US" b="1" dirty="0"/>
              <a:t> to the next available slot</a:t>
            </a:r>
            <a:endParaRPr lang="en-US" dirty="0"/>
          </a:p>
          <a:p>
            <a:r>
              <a:rPr lang="en-US" dirty="0"/>
              <a:t>Clearly, that's the </a:t>
            </a:r>
            <a:r>
              <a:rPr lang="en-US" i="1" dirty="0"/>
              <a:t>previous</a:t>
            </a:r>
            <a:r>
              <a:rPr lang="en-US" dirty="0"/>
              <a:t> address</a:t>
            </a:r>
          </a:p>
          <a:p>
            <a:pPr lvl="1"/>
            <a:r>
              <a:rPr lang="en-US" b="1" dirty="0"/>
              <a:t>Subtract</a:t>
            </a:r>
            <a:r>
              <a:rPr lang="en-US" dirty="0"/>
              <a:t> 4 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/>
              <a:t> (why 4?)</a:t>
            </a:r>
          </a:p>
          <a:p>
            <a:r>
              <a:rPr lang="en-US" dirty="0"/>
              <a:t>Then, we can store something in</a:t>
            </a:r>
            <a:br>
              <a:rPr lang="en-US" dirty="0"/>
            </a:br>
            <a:r>
              <a:rPr lang="en-US" b="1" dirty="0"/>
              <a:t>the memory that </a:t>
            </a:r>
            <a:r>
              <a:rPr lang="en-US" b="1" dirty="0" err="1"/>
              <a:t>sp</a:t>
            </a:r>
            <a:r>
              <a:rPr lang="en-US" b="1" dirty="0"/>
              <a:t> points to.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697661-7E8C-4499-A83F-914AB875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00212"/>
              </p:ext>
            </p:extLst>
          </p:nvPr>
        </p:nvGraphicFramePr>
        <p:xfrm>
          <a:off x="5923670" y="2074058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38566-1735-4671-82F1-A9DE017C8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81053"/>
              </p:ext>
            </p:extLst>
          </p:nvPr>
        </p:nvGraphicFramePr>
        <p:xfrm>
          <a:off x="5923670" y="3886231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CD27A7B-659C-47D4-8379-D72D4BE85CF3}"/>
              </a:ext>
            </a:extLst>
          </p:cNvPr>
          <p:cNvGrpSpPr/>
          <p:nvPr/>
        </p:nvGrpSpPr>
        <p:grpSpPr>
          <a:xfrm>
            <a:off x="5094367" y="3441193"/>
            <a:ext cx="829303" cy="461665"/>
            <a:chOff x="5181600" y="1864667"/>
            <a:chExt cx="829303" cy="461665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09B0C305-3EC5-42DC-8031-38BB49B306FC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30DC65-476D-4DC7-9396-D232220EDDB1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11" name="Picture 2" descr="mage result for excuse me gif">
            <a:extLst>
              <a:ext uri="{FF2B5EF4-FFF2-40B4-BE49-F238E27FC236}">
                <a16:creationId xmlns:a16="http://schemas.microsoft.com/office/drawing/2014/main" id="{8E9720CE-93C5-4BB4-9011-15032612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3" y="2021814"/>
            <a:ext cx="925777" cy="1085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FABAE5-7504-46FE-A02F-42A4542B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1050"/>
              </p:ext>
            </p:extLst>
          </p:nvPr>
        </p:nvGraphicFramePr>
        <p:xfrm>
          <a:off x="7201999" y="3885111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5.55556E-7 0.08083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4125-06F8-40C6-9BC7-6F4CDECB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MIPS: Accessing the Stack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B7D9-1253-4A40-B8E3-E881E84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A58A7416-5A9F-4F86-8BC0-7C00D113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" y="799571"/>
            <a:ext cx="8991600" cy="4801659"/>
          </a:xfrm>
        </p:spPr>
        <p:txBody>
          <a:bodyPr/>
          <a:lstStyle/>
          <a:p>
            <a:r>
              <a:rPr lang="en-US" dirty="0"/>
              <a:t>Say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 = 0xC0DEBEEF</a:t>
            </a:r>
            <a:endParaRPr lang="en-US" b="1" dirty="0"/>
          </a:p>
          <a:p>
            <a:r>
              <a:rPr lang="en-US" dirty="0"/>
              <a:t>First: move the stack pointer down (up?):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4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Then, store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 at the address that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holds.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  <a:p>
            <a:r>
              <a:rPr lang="en-US" dirty="0"/>
              <a:t>Now the value in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 is </a:t>
            </a:r>
            <a:r>
              <a:rPr lang="en-US" b="1" dirty="0"/>
              <a:t>saved </a:t>
            </a:r>
            <a:r>
              <a:rPr lang="en-US" dirty="0"/>
              <a:t>on the</a:t>
            </a:r>
            <a:br>
              <a:rPr lang="en-US" dirty="0"/>
            </a:br>
            <a:r>
              <a:rPr lang="en-US" dirty="0"/>
              <a:t>stack, and </a:t>
            </a:r>
            <a:r>
              <a:rPr lang="en-US" b="1" dirty="0"/>
              <a:t>we can get it back later.</a:t>
            </a:r>
          </a:p>
          <a:p>
            <a:pPr lvl="1"/>
            <a:r>
              <a:rPr lang="en-US" dirty="0"/>
              <a:t>And we can store as many return</a:t>
            </a:r>
            <a:br>
              <a:rPr lang="en-US" dirty="0"/>
            </a:br>
            <a:r>
              <a:rPr lang="en-US" dirty="0"/>
              <a:t>addresses as we want!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145278-38CB-4FD7-BF2E-5F122223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8268"/>
              </p:ext>
            </p:extLst>
          </p:nvPr>
        </p:nvGraphicFramePr>
        <p:xfrm>
          <a:off x="5923670" y="1637770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C77003-A9D1-401E-9DFB-A8C773164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08008"/>
              </p:ext>
            </p:extLst>
          </p:nvPr>
        </p:nvGraphicFramePr>
        <p:xfrm>
          <a:off x="5923670" y="3449943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075409F-4D08-444E-A08B-ABB07912FD3C}"/>
              </a:ext>
            </a:extLst>
          </p:cNvPr>
          <p:cNvGrpSpPr/>
          <p:nvPr/>
        </p:nvGrpSpPr>
        <p:grpSpPr>
          <a:xfrm>
            <a:off x="5094367" y="3004905"/>
            <a:ext cx="829303" cy="461665"/>
            <a:chOff x="5181600" y="1864667"/>
            <a:chExt cx="829303" cy="461665"/>
          </a:xfrm>
        </p:grpSpPr>
        <p:sp>
          <p:nvSpPr>
            <p:cNvPr id="9" name="Right Arrow 21">
              <a:extLst>
                <a:ext uri="{FF2B5EF4-FFF2-40B4-BE49-F238E27FC236}">
                  <a16:creationId xmlns:a16="http://schemas.microsoft.com/office/drawing/2014/main" id="{843F4E5B-F1DD-4B57-9280-B93C02518C1F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DFECA-B3E9-4D8B-9FBE-54CE676FE0FA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527923-A857-4B60-A75F-BEDC1ECF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7482"/>
              </p:ext>
            </p:extLst>
          </p:nvPr>
        </p:nvGraphicFramePr>
        <p:xfrm>
          <a:off x="7201999" y="3448823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8083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E31-DD18-4548-AABC-91329F6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MIPS: Going the Other Direction (animated)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ED00-6308-44D2-859E-E4572C6D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BC367EB0-1226-4388-87F6-5B843DE3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/>
          <a:lstStyle/>
          <a:p>
            <a:r>
              <a:rPr lang="en-US" dirty="0"/>
              <a:t>Now we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b="1" dirty="0"/>
              <a:t>pop </a:t>
            </a:r>
            <a:r>
              <a:rPr lang="en-US" dirty="0"/>
              <a:t>the value off the stack and put it back in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b="1" dirty="0"/>
          </a:p>
          <a:p>
            <a:r>
              <a:rPr lang="en-US" dirty="0"/>
              <a:t>We do the same things, but in reverse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32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Then, we move the stack pointer</a:t>
            </a:r>
            <a:r>
              <a:rPr lang="mr-IN" dirty="0"/>
              <a:t>…</a:t>
            </a:r>
            <a:br>
              <a:rPr lang="en-US" dirty="0"/>
            </a:br>
            <a:r>
              <a:rPr lang="en-US" dirty="0"/>
              <a:t>up? down? whatever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3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4</a:t>
            </a:r>
            <a:endParaRPr lang="en-US" dirty="0"/>
          </a:p>
          <a:p>
            <a:r>
              <a:rPr lang="en-US" dirty="0"/>
              <a:t>Now we got back the old value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dirty="0"/>
              <a:t>!</a:t>
            </a:r>
          </a:p>
          <a:p>
            <a:r>
              <a:rPr lang="en-US" dirty="0"/>
              <a:t>And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dirty="0"/>
              <a:t> is back where it was before!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FD5464-D993-4504-B1B7-078C4DAE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2122"/>
              </p:ext>
            </p:extLst>
          </p:nvPr>
        </p:nvGraphicFramePr>
        <p:xfrm>
          <a:off x="6037797" y="1864720"/>
          <a:ext cx="32203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0xF000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0x00000000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347336-B083-4EFD-8BA1-4701FEE5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88883"/>
              </p:ext>
            </p:extLst>
          </p:nvPr>
        </p:nvGraphicFramePr>
        <p:xfrm>
          <a:off x="6037797" y="3695170"/>
          <a:ext cx="3220330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8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0xEFFC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3954D6-117F-4155-8EEE-DECC859B59D6}"/>
              </a:ext>
            </a:extLst>
          </p:cNvPr>
          <p:cNvGrpSpPr/>
          <p:nvPr/>
        </p:nvGrpSpPr>
        <p:grpSpPr>
          <a:xfrm>
            <a:off x="5208494" y="3679378"/>
            <a:ext cx="829303" cy="461665"/>
            <a:chOff x="5181600" y="1864667"/>
            <a:chExt cx="829303" cy="461665"/>
          </a:xfrm>
        </p:grpSpPr>
        <p:sp>
          <p:nvSpPr>
            <p:cNvPr id="9" name="Right Arrow 9">
              <a:extLst>
                <a:ext uri="{FF2B5EF4-FFF2-40B4-BE49-F238E27FC236}">
                  <a16:creationId xmlns:a16="http://schemas.microsoft.com/office/drawing/2014/main" id="{0C716AFB-9F8C-4A25-84CA-31B7E8FCE129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AF8C36-4C6E-458B-A3BB-FBF4EF36BCB9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D7B5F8-3AB2-46A8-87F8-4EBBA85A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0013"/>
              </p:ext>
            </p:extLst>
          </p:nvPr>
        </p:nvGraphicFramePr>
        <p:xfrm>
          <a:off x="6620503" y="1279149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0xABAD1DEA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BAC96B-4D85-4811-86E9-D6BD22F58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56806"/>
              </p:ext>
            </p:extLst>
          </p:nvPr>
        </p:nvGraphicFramePr>
        <p:xfrm>
          <a:off x="6618435" y="1284619"/>
          <a:ext cx="1942001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0xC0DEBEEF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43D48F-FB33-467F-AEF4-08ABF4745B93}"/>
              </a:ext>
            </a:extLst>
          </p:cNvPr>
          <p:cNvSpPr txBox="1"/>
          <p:nvPr/>
        </p:nvSpPr>
        <p:spPr>
          <a:xfrm>
            <a:off x="6096000" y="125677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5.55556E-7 -0.0775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1EA35-3C57-4A9B-ABE1-25C2030F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7" y="834693"/>
            <a:ext cx="8763000" cy="606073"/>
          </a:xfrm>
        </p:spPr>
        <p:txBody>
          <a:bodyPr/>
          <a:lstStyle/>
          <a:p>
            <a:r>
              <a:rPr lang="en-US" dirty="0"/>
              <a:t>We can turn if-else pseudo-code into: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166AD9-B2A5-471D-AC5C-D749E2B4D0B0}"/>
              </a:ext>
            </a:extLst>
          </p:cNvPr>
          <p:cNvGrpSpPr/>
          <p:nvPr/>
        </p:nvGrpSpPr>
        <p:grpSpPr>
          <a:xfrm>
            <a:off x="437177" y="1596693"/>
            <a:ext cx="3226241" cy="3096924"/>
            <a:chOff x="1905000" y="1257299"/>
            <a:chExt cx="3226241" cy="30969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18610D-9CAD-48A4-BACA-9D22564924E4}"/>
                </a:ext>
              </a:extLst>
            </p:cNvPr>
            <p:cNvSpPr txBox="1"/>
            <p:nvPr/>
          </p:nvSpPr>
          <p:spPr>
            <a:xfrm>
              <a:off x="1905000" y="1257299"/>
              <a:ext cx="294503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if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(s0 == 30)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else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 {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713094-296B-44B5-A27B-9E6939DCF568}"/>
                </a:ext>
              </a:extLst>
            </p:cNvPr>
            <p:cNvSpPr/>
            <p:nvPr/>
          </p:nvSpPr>
          <p:spPr>
            <a:xfrm>
              <a:off x="2806811" y="171802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2891D-27D5-4C23-ACCD-D73FE9D25854}"/>
                </a:ext>
              </a:extLst>
            </p:cNvPr>
            <p:cNvSpPr/>
            <p:nvPr/>
          </p:nvSpPr>
          <p:spPr>
            <a:xfrm>
              <a:off x="2806811" y="2997068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97C216-964A-4E59-BEF9-BDA53932FBD2}"/>
                </a:ext>
              </a:extLst>
            </p:cNvPr>
            <p:cNvSpPr/>
            <p:nvPr/>
          </p:nvSpPr>
          <p:spPr>
            <a:xfrm>
              <a:off x="2013615" y="3890677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1" name="Right Arrow 15">
            <a:extLst>
              <a:ext uri="{FF2B5EF4-FFF2-40B4-BE49-F238E27FC236}">
                <a16:creationId xmlns:a16="http://schemas.microsoft.com/office/drawing/2014/main" id="{CC9A99AD-E803-4A94-B92B-67383F557030}"/>
              </a:ext>
            </a:extLst>
          </p:cNvPr>
          <p:cNvSpPr/>
          <p:nvPr/>
        </p:nvSpPr>
        <p:spPr>
          <a:xfrm>
            <a:off x="3789977" y="1977684"/>
            <a:ext cx="685800" cy="54327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891FDF-5F4C-4F0F-955A-52CC565C18C6}"/>
              </a:ext>
            </a:extLst>
          </p:cNvPr>
          <p:cNvGrpSpPr/>
          <p:nvPr/>
        </p:nvGrpSpPr>
        <p:grpSpPr>
          <a:xfrm>
            <a:off x="4486363" y="2036605"/>
            <a:ext cx="3181154" cy="3071025"/>
            <a:chOff x="4506386" y="2005905"/>
            <a:chExt cx="3181154" cy="30710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8811A7-035F-44E2-83CC-E226FEAAD699}"/>
                </a:ext>
              </a:extLst>
            </p:cNvPr>
            <p:cNvSpPr txBox="1"/>
            <p:nvPr/>
          </p:nvSpPr>
          <p:spPr>
            <a:xfrm>
              <a:off x="4506386" y="2005905"/>
              <a:ext cx="156485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blockA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blockB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 err="1">
                  <a:latin typeface="Consolas" charset="0"/>
                  <a:ea typeface="Consolas" charset="0"/>
                  <a:cs typeface="Consolas" charset="0"/>
                </a:rPr>
                <a:t>blockC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E975F-412C-4BB2-9A1E-418FAC225B38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8782FB-BB62-479E-8AEE-517308BE4511}"/>
                </a:ext>
              </a:extLst>
            </p:cNvPr>
            <p:cNvSpPr/>
            <p:nvPr/>
          </p:nvSpPr>
          <p:spPr>
            <a:xfrm>
              <a:off x="5363110" y="3747654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EE8338-33C5-4E03-AF36-B0923DC76FA7}"/>
                </a:ext>
              </a:extLst>
            </p:cNvPr>
            <p:cNvSpPr/>
            <p:nvPr/>
          </p:nvSpPr>
          <p:spPr>
            <a:xfrm>
              <a:off x="5363110" y="4613384"/>
              <a:ext cx="2324430" cy="4635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C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2ED05B-F2EC-4D13-91FB-ABC2C5CFD602}"/>
              </a:ext>
            </a:extLst>
          </p:cNvPr>
          <p:cNvSpPr/>
          <p:nvPr/>
        </p:nvSpPr>
        <p:spPr>
          <a:xfrm>
            <a:off x="4486363" y="11394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s0, 30,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blockA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blockB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EF5CB-EFB3-496F-A425-8E0F216FEE46}"/>
              </a:ext>
            </a:extLst>
          </p:cNvPr>
          <p:cNvSpPr/>
          <p:nvPr/>
        </p:nvSpPr>
        <p:spPr>
          <a:xfrm>
            <a:off x="4486363" y="29422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blockC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build="p" bldLvl="2"/>
      <p:bldP spid="18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933E-400B-4189-BF2D-151F6A8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MIPS: Simplifying: “push” and “pop” pseudo-ops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0513-C997-4AEF-8B29-578617C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24037" cy="4252119"/>
          </a:xfrm>
        </p:spPr>
        <p:txBody>
          <a:bodyPr/>
          <a:lstStyle/>
          <a:p>
            <a:r>
              <a:rPr lang="en-US" dirty="0"/>
              <a:t>The push and pop operations always look and work the same</a:t>
            </a:r>
          </a:p>
          <a:p>
            <a:r>
              <a:rPr lang="en-US" dirty="0"/>
              <a:t>Since you'll be using them in most functions, we shortened </a:t>
            </a:r>
            <a:r>
              <a:rPr lang="en-US" dirty="0" err="1"/>
              <a:t>em</a:t>
            </a:r>
            <a:r>
              <a:rPr lang="en-US" dirty="0"/>
              <a:t>!</a:t>
            </a:r>
          </a:p>
          <a:p>
            <a:r>
              <a:rPr lang="en-US" dirty="0"/>
              <a:t>If you write </a:t>
            </a:r>
            <a:r>
              <a:rPr lang="en-US" b="1" dirty="0"/>
              <a:t>push ra </a:t>
            </a:r>
            <a:r>
              <a:rPr lang="en-US" dirty="0"/>
              <a:t>or </a:t>
            </a:r>
            <a:r>
              <a:rPr lang="en-US" b="1" dirty="0"/>
              <a:t>pop ra</a:t>
            </a:r>
            <a:r>
              <a:rPr lang="en-US" dirty="0"/>
              <a:t>, it'll do these things for you!</a:t>
            </a:r>
          </a:p>
          <a:p>
            <a:pPr lvl="1"/>
            <a:r>
              <a:rPr lang="en-US" dirty="0"/>
              <a:t>Thank goodness.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F62F-5895-417C-A276-44BE9B6B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4AB1A-3738-4FC1-BBBA-53D4426D7F24}"/>
              </a:ext>
            </a:extLst>
          </p:cNvPr>
          <p:cNvSpPr txBox="1"/>
          <p:nvPr/>
        </p:nvSpPr>
        <p:spPr>
          <a:xfrm>
            <a:off x="4323300" y="2399828"/>
            <a:ext cx="3665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4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F2DB1-197D-4656-8938-A7C654B3D147}"/>
              </a:ext>
            </a:extLst>
          </p:cNvPr>
          <p:cNvSpPr txBox="1"/>
          <p:nvPr/>
        </p:nvSpPr>
        <p:spPr>
          <a:xfrm>
            <a:off x="4323300" y="3606950"/>
            <a:ext cx="3665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9C132-1050-4FDC-961E-2FE1FB00A431}"/>
              </a:ext>
            </a:extLst>
          </p:cNvPr>
          <p:cNvSpPr txBox="1"/>
          <p:nvPr/>
        </p:nvSpPr>
        <p:spPr>
          <a:xfrm>
            <a:off x="1333514" y="2611289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9CF1C-7D21-443F-9B8F-FADAE93D0477}"/>
              </a:ext>
            </a:extLst>
          </p:cNvPr>
          <p:cNvSpPr txBox="1"/>
          <p:nvPr/>
        </p:nvSpPr>
        <p:spPr>
          <a:xfrm>
            <a:off x="1333514" y="3818411"/>
            <a:ext cx="22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Equal 10">
            <a:extLst>
              <a:ext uri="{FF2B5EF4-FFF2-40B4-BE49-F238E27FC236}">
                <a16:creationId xmlns:a16="http://schemas.microsoft.com/office/drawing/2014/main" id="{C96CF8BF-52A6-48ED-9F81-DBC1198F7D8C}"/>
              </a:ext>
            </a:extLst>
          </p:cNvPr>
          <p:cNvSpPr/>
          <p:nvPr/>
        </p:nvSpPr>
        <p:spPr>
          <a:xfrm>
            <a:off x="3618435" y="2611289"/>
            <a:ext cx="817809" cy="523220"/>
          </a:xfrm>
          <a:prstGeom prst="mathEqual">
            <a:avLst>
              <a:gd name="adj1" fmla="val 17222"/>
              <a:gd name="adj2" fmla="val 21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qual 11">
            <a:extLst>
              <a:ext uri="{FF2B5EF4-FFF2-40B4-BE49-F238E27FC236}">
                <a16:creationId xmlns:a16="http://schemas.microsoft.com/office/drawing/2014/main" id="{D7E2CADA-6CCE-4FAB-9404-0ECBBB24C649}"/>
              </a:ext>
            </a:extLst>
          </p:cNvPr>
          <p:cNvSpPr/>
          <p:nvPr/>
        </p:nvSpPr>
        <p:spPr>
          <a:xfrm>
            <a:off x="3614316" y="3813262"/>
            <a:ext cx="817809" cy="523220"/>
          </a:xfrm>
          <a:prstGeom prst="mathEqual">
            <a:avLst>
              <a:gd name="adj1" fmla="val 17222"/>
              <a:gd name="adj2" fmla="val 212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761E9-221B-406E-86D0-F896A86DA919}"/>
              </a:ext>
            </a:extLst>
          </p:cNvPr>
          <p:cNvSpPr txBox="1"/>
          <p:nvPr/>
        </p:nvSpPr>
        <p:spPr>
          <a:xfrm>
            <a:off x="1299341" y="4966568"/>
            <a:ext cx="6545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These can be used with ANY register, not just </a:t>
            </a:r>
            <a:r>
              <a:rPr lang="en-US" sz="2200" b="1" dirty="0"/>
              <a:t>ra!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2206C-592D-4DF0-B3B1-EA7F3190CD50}"/>
              </a:ext>
            </a:extLst>
          </p:cNvPr>
          <p:cNvSpPr txBox="1"/>
          <p:nvPr/>
        </p:nvSpPr>
        <p:spPr>
          <a:xfrm>
            <a:off x="115537" y="4532616"/>
            <a:ext cx="8912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These are </a:t>
            </a:r>
            <a:r>
              <a:rPr lang="en-US" sz="2200" b="1" dirty="0"/>
              <a:t>pseudo-ops: </a:t>
            </a:r>
            <a:r>
              <a:rPr lang="en-US" sz="2200" dirty="0"/>
              <a:t>fake instructions to shorten common tasks</a:t>
            </a:r>
          </a:p>
        </p:txBody>
      </p:sp>
    </p:spTree>
    <p:extLst>
      <p:ext uri="{BB962C8B-B14F-4D97-AF65-F5344CB8AC3E}">
        <p14:creationId xmlns:p14="http://schemas.microsoft.com/office/powerpoint/2010/main" val="3694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FC15-41D0-465C-8973-BBE2702E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Steel-Toed Boots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913F-20D8-46F5-975E-0128810F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FCAA5B-3026-46F3-A63E-BCDF8FBC7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82894"/>
              </p:ext>
            </p:extLst>
          </p:nvPr>
        </p:nvGraphicFramePr>
        <p:xfrm>
          <a:off x="5464568" y="877359"/>
          <a:ext cx="4045830" cy="3657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2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fork: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push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spoon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pop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spoon: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jr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3B4B69-586D-4706-9090-597664D97AA9}"/>
              </a:ext>
            </a:extLst>
          </p:cNvPr>
          <p:cNvSpPr txBox="1"/>
          <p:nvPr/>
        </p:nvSpPr>
        <p:spPr>
          <a:xfrm>
            <a:off x="4087697" y="130763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6981C-AA9C-4B36-9F50-009F77865F74}"/>
              </a:ext>
            </a:extLst>
          </p:cNvPr>
          <p:cNvSpPr txBox="1"/>
          <p:nvPr/>
        </p:nvSpPr>
        <p:spPr>
          <a:xfrm>
            <a:off x="4400282" y="79511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7C058-C32E-4E62-91E7-3B9E225F2EE9}"/>
              </a:ext>
            </a:extLst>
          </p:cNvPr>
          <p:cNvSpPr txBox="1"/>
          <p:nvPr/>
        </p:nvSpPr>
        <p:spPr>
          <a:xfrm>
            <a:off x="451243" y="2801048"/>
            <a:ext cx="23469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</a:t>
            </a:r>
            <a:r>
              <a:rPr lang="en-US" sz="2000" dirty="0"/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spoon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CAF43-707F-40B0-9F08-429E40641F41}"/>
              </a:ext>
            </a:extLst>
          </p:cNvPr>
          <p:cNvSpPr txBox="1"/>
          <p:nvPr/>
        </p:nvSpPr>
        <p:spPr>
          <a:xfrm>
            <a:off x="4087697" y="184855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EF9E2-E7F3-49A4-A0E5-8EDA66732FEF}"/>
              </a:ext>
            </a:extLst>
          </p:cNvPr>
          <p:cNvSpPr txBox="1"/>
          <p:nvPr/>
        </p:nvSpPr>
        <p:spPr>
          <a:xfrm>
            <a:off x="606735" y="1848553"/>
            <a:ext cx="2191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</a:t>
            </a:r>
            <a:r>
              <a:rPr lang="en-US" sz="2000" dirty="0"/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fork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2ED41-7684-4F8F-81E4-AD20771D43EF}"/>
              </a:ext>
            </a:extLst>
          </p:cNvPr>
          <p:cNvSpPr txBox="1"/>
          <p:nvPr/>
        </p:nvSpPr>
        <p:spPr>
          <a:xfrm>
            <a:off x="4087697" y="279555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8CDF9-1DC8-4EBA-A84F-9D0C147A1E90}"/>
              </a:ext>
            </a:extLst>
          </p:cNvPr>
          <p:cNvSpPr txBox="1"/>
          <p:nvPr/>
        </p:nvSpPr>
        <p:spPr>
          <a:xfrm>
            <a:off x="2798233" y="130763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0A286-F7E9-4178-9BD7-5E0447C6B8B8}"/>
              </a:ext>
            </a:extLst>
          </p:cNvPr>
          <p:cNvSpPr txBox="1"/>
          <p:nvPr/>
        </p:nvSpPr>
        <p:spPr>
          <a:xfrm>
            <a:off x="3117230" y="822886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72D62-F784-41BF-B54D-AAABF15D6D52}"/>
              </a:ext>
            </a:extLst>
          </p:cNvPr>
          <p:cNvSpPr txBox="1"/>
          <p:nvPr/>
        </p:nvSpPr>
        <p:spPr>
          <a:xfrm>
            <a:off x="2804169" y="184855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6B262-A11E-44D2-94F0-992994CC44E7}"/>
              </a:ext>
            </a:extLst>
          </p:cNvPr>
          <p:cNvSpPr txBox="1"/>
          <p:nvPr/>
        </p:nvSpPr>
        <p:spPr>
          <a:xfrm>
            <a:off x="2798232" y="27979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A6D15-845E-43F6-814B-46AD1E92780D}"/>
              </a:ext>
            </a:extLst>
          </p:cNvPr>
          <p:cNvSpPr txBox="1"/>
          <p:nvPr/>
        </p:nvSpPr>
        <p:spPr>
          <a:xfrm>
            <a:off x="213998" y="3338971"/>
            <a:ext cx="2584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spoon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79B2E-6E41-419F-AAAA-405EFAC92A5F}"/>
              </a:ext>
            </a:extLst>
          </p:cNvPr>
          <p:cNvSpPr txBox="1"/>
          <p:nvPr/>
        </p:nvSpPr>
        <p:spPr>
          <a:xfrm>
            <a:off x="4087697" y="333347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7D842-4B84-4E6E-B8FB-67317B16DEBE}"/>
              </a:ext>
            </a:extLst>
          </p:cNvPr>
          <p:cNvSpPr txBox="1"/>
          <p:nvPr/>
        </p:nvSpPr>
        <p:spPr>
          <a:xfrm>
            <a:off x="2798232" y="333587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0x802C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F00FE-411B-49AD-AA27-80BE3BE79B1D}"/>
              </a:ext>
            </a:extLst>
          </p:cNvPr>
          <p:cNvSpPr txBox="1"/>
          <p:nvPr/>
        </p:nvSpPr>
        <p:spPr>
          <a:xfrm>
            <a:off x="310500" y="4325048"/>
            <a:ext cx="2487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Before fork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8B7CD-0979-42F0-A652-FC681BA49CA6}"/>
              </a:ext>
            </a:extLst>
          </p:cNvPr>
          <p:cNvSpPr txBox="1"/>
          <p:nvPr/>
        </p:nvSpPr>
        <p:spPr>
          <a:xfrm>
            <a:off x="4087697" y="431955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D8A54-4F7D-48C9-BACA-D4326D82DA96}"/>
              </a:ext>
            </a:extLst>
          </p:cNvPr>
          <p:cNvSpPr txBox="1"/>
          <p:nvPr/>
        </p:nvSpPr>
        <p:spPr>
          <a:xfrm>
            <a:off x="2798232" y="43219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DB2FF-120C-4BA6-99D2-BD04A7411458}"/>
              </a:ext>
            </a:extLst>
          </p:cNvPr>
          <p:cNvSpPr txBox="1"/>
          <p:nvPr/>
        </p:nvSpPr>
        <p:spPr>
          <a:xfrm>
            <a:off x="499333" y="4838395"/>
            <a:ext cx="2298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After fork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6E4BD-3765-43B1-8C01-961DD7450792}"/>
              </a:ext>
            </a:extLst>
          </p:cNvPr>
          <p:cNvSpPr txBox="1"/>
          <p:nvPr/>
        </p:nvSpPr>
        <p:spPr>
          <a:xfrm>
            <a:off x="4087697" y="483289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FBD0C-14A1-47A3-8753-2F1DF0CB1BA3}"/>
              </a:ext>
            </a:extLst>
          </p:cNvPr>
          <p:cNvSpPr txBox="1"/>
          <p:nvPr/>
        </p:nvSpPr>
        <p:spPr>
          <a:xfrm>
            <a:off x="2798232" y="4835294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28E91-62F9-4C0E-B8C6-FCDD05A87C8F}"/>
              </a:ext>
            </a:extLst>
          </p:cNvPr>
          <p:cNvSpPr txBox="1"/>
          <p:nvPr/>
        </p:nvSpPr>
        <p:spPr>
          <a:xfrm>
            <a:off x="932179" y="2316059"/>
            <a:ext cx="4064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Then we </a:t>
            </a:r>
            <a:r>
              <a:rPr lang="en-US" sz="2200" b="1" dirty="0"/>
              <a:t>push </a:t>
            </a:r>
            <a:r>
              <a:rPr lang="en-US" sz="2200" b="1" dirty="0" err="1"/>
              <a:t>ra</a:t>
            </a:r>
            <a:r>
              <a:rPr lang="en-US" sz="2200" b="1" dirty="0"/>
              <a:t> on the stack!</a:t>
            </a:r>
            <a:endParaRPr 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70C37-7F36-4F4B-93A9-F38B18B4AE91}"/>
              </a:ext>
            </a:extLst>
          </p:cNvPr>
          <p:cNvSpPr txBox="1"/>
          <p:nvPr/>
        </p:nvSpPr>
        <p:spPr>
          <a:xfrm>
            <a:off x="1006943" y="3828909"/>
            <a:ext cx="3989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Then we </a:t>
            </a:r>
            <a:r>
              <a:rPr lang="en-US" sz="2200" b="1" dirty="0"/>
              <a:t>pop </a:t>
            </a:r>
            <a:r>
              <a:rPr lang="en-US" sz="2200" b="1" dirty="0" err="1"/>
              <a:t>ra</a:t>
            </a:r>
            <a:r>
              <a:rPr lang="en-US" sz="2200" b="1" dirty="0"/>
              <a:t> off the stack!</a:t>
            </a:r>
            <a:endParaRPr lang="en-US" sz="2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D0E589-CD92-47B3-A28F-A9FADC11E910}"/>
              </a:ext>
            </a:extLst>
          </p:cNvPr>
          <p:cNvGrpSpPr/>
          <p:nvPr/>
        </p:nvGrpSpPr>
        <p:grpSpPr>
          <a:xfrm>
            <a:off x="213998" y="963446"/>
            <a:ext cx="829303" cy="461665"/>
            <a:chOff x="5181600" y="1864667"/>
            <a:chExt cx="829303" cy="461665"/>
          </a:xfrm>
        </p:grpSpPr>
        <p:sp>
          <p:nvSpPr>
            <p:cNvPr id="28" name="Right Arrow 31">
              <a:extLst>
                <a:ext uri="{FF2B5EF4-FFF2-40B4-BE49-F238E27FC236}">
                  <a16:creationId xmlns:a16="http://schemas.microsoft.com/office/drawing/2014/main" id="{0B3494AF-5E2A-4D4B-A6E0-8E8642BA21DB}"/>
                </a:ext>
              </a:extLst>
            </p:cNvPr>
            <p:cNvSpPr/>
            <p:nvPr/>
          </p:nvSpPr>
          <p:spPr>
            <a:xfrm>
              <a:off x="5706103" y="1943100"/>
              <a:ext cx="304800" cy="3048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D153C-B9F9-48B1-85D3-19FFA16A6A5F}"/>
                </a:ext>
              </a:extLst>
            </p:cNvPr>
            <p:cNvSpPr txBox="1"/>
            <p:nvPr/>
          </p:nvSpPr>
          <p:spPr>
            <a:xfrm>
              <a:off x="5181600" y="186466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sp</a:t>
              </a:r>
              <a:endParaRPr lang="en-US" sz="24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728E20-94C2-437B-A699-435A1FF234A7}"/>
              </a:ext>
            </a:extLst>
          </p:cNvPr>
          <p:cNvSpPr txBox="1"/>
          <p:nvPr/>
        </p:nvSpPr>
        <p:spPr>
          <a:xfrm>
            <a:off x="1100396" y="9843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stuff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3BFD4-E816-426B-A7EC-6C6235769326}"/>
              </a:ext>
            </a:extLst>
          </p:cNvPr>
          <p:cNvSpPr txBox="1"/>
          <p:nvPr/>
        </p:nvSpPr>
        <p:spPr>
          <a:xfrm>
            <a:off x="1100396" y="984347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cxnSp>
        <p:nvCxnSpPr>
          <p:cNvPr id="32" name="Curved Connector 13">
            <a:extLst>
              <a:ext uri="{FF2B5EF4-FFF2-40B4-BE49-F238E27FC236}">
                <a16:creationId xmlns:a16="http://schemas.microsoft.com/office/drawing/2014/main" id="{863EDE2E-0C98-41EC-BCA6-E26686F91EE7}"/>
              </a:ext>
            </a:extLst>
          </p:cNvPr>
          <p:cNvCxnSpPr>
            <a:stCxn id="9" idx="0"/>
            <a:endCxn id="30" idx="2"/>
          </p:cNvCxnSpPr>
          <p:nvPr/>
        </p:nvCxnSpPr>
        <p:spPr>
          <a:xfrm rot="16200000" flipV="1">
            <a:off x="2994864" y="153632"/>
            <a:ext cx="402542" cy="298730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7">
            <a:extLst>
              <a:ext uri="{FF2B5EF4-FFF2-40B4-BE49-F238E27FC236}">
                <a16:creationId xmlns:a16="http://schemas.microsoft.com/office/drawing/2014/main" id="{E1414F67-5582-403B-8FDA-670F48E3ACB6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rot="16200000" flipH="1">
            <a:off x="1759365" y="1389130"/>
            <a:ext cx="2873538" cy="2987301"/>
          </a:xfrm>
          <a:prstGeom prst="curvedConnector3">
            <a:avLst>
              <a:gd name="adj1" fmla="val 540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  <p:bldP spid="31" grpId="0" animBg="1"/>
      <p:bldP spid="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B58D-3C06-4B54-BAB7-211C064A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FEFB-D232-4C95-9296-8C5DF0FD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4468"/>
            <a:ext cx="7886700" cy="4403002"/>
          </a:xfrm>
        </p:spPr>
        <p:txBody>
          <a:bodyPr/>
          <a:lstStyle/>
          <a:p>
            <a:r>
              <a:rPr lang="en-US" dirty="0"/>
              <a:t>Writing a function follows a simple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everything you may need. Pop it back at the end.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CF53-A112-4674-A5FB-9440007B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EBCF6-87E4-49A9-8124-F052EEE15244}"/>
              </a:ext>
            </a:extLst>
          </p:cNvPr>
          <p:cNvSpPr txBox="1"/>
          <p:nvPr/>
        </p:nvSpPr>
        <p:spPr>
          <a:xfrm>
            <a:off x="3797747" y="161697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246F9-1D49-4FA9-964A-9AE373A37D08}"/>
              </a:ext>
            </a:extLst>
          </p:cNvPr>
          <p:cNvSpPr txBox="1"/>
          <p:nvPr/>
        </p:nvSpPr>
        <p:spPr>
          <a:xfrm>
            <a:off x="3797747" y="208997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18E84-C19D-41C6-8663-DE91D30B6C7C}"/>
              </a:ext>
            </a:extLst>
          </p:cNvPr>
          <p:cNvSpPr txBox="1"/>
          <p:nvPr/>
        </p:nvSpPr>
        <p:spPr>
          <a:xfrm>
            <a:off x="3797747" y="328319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BDFC5-A1AB-40EC-BDF5-FF960695E6AB}"/>
              </a:ext>
            </a:extLst>
          </p:cNvPr>
          <p:cNvSpPr txBox="1"/>
          <p:nvPr/>
        </p:nvSpPr>
        <p:spPr>
          <a:xfrm>
            <a:off x="3797746" y="375619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8314F-02C2-42B5-A42F-227C77877509}"/>
              </a:ext>
            </a:extLst>
          </p:cNvPr>
          <p:cNvSpPr txBox="1"/>
          <p:nvPr/>
        </p:nvSpPr>
        <p:spPr>
          <a:xfrm>
            <a:off x="3795788" y="2683771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your code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81A62-0816-4229-84D0-D80D5608838A}"/>
              </a:ext>
            </a:extLst>
          </p:cNvPr>
          <p:cNvSpPr txBox="1"/>
          <p:nvPr/>
        </p:nvSpPr>
        <p:spPr>
          <a:xfrm>
            <a:off x="699502" y="1669760"/>
            <a:ext cx="3156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1. Give it a name (label).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6CA28-0D08-47A1-8834-E2A5C3568857}"/>
              </a:ext>
            </a:extLst>
          </p:cNvPr>
          <p:cNvSpPr txBox="1"/>
          <p:nvPr/>
        </p:nvSpPr>
        <p:spPr>
          <a:xfrm>
            <a:off x="868138" y="2199323"/>
            <a:ext cx="2988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2. Save </a:t>
            </a:r>
            <a:r>
              <a:rPr lang="en-US" sz="2200" b="1" dirty="0" err="1"/>
              <a:t>ra</a:t>
            </a:r>
            <a:r>
              <a:rPr lang="en-US" sz="2200" dirty="0"/>
              <a:t> to the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59265-DA12-4626-BF2B-4E87ADF0EF17}"/>
              </a:ext>
            </a:extLst>
          </p:cNvPr>
          <p:cNvSpPr txBox="1"/>
          <p:nvPr/>
        </p:nvSpPr>
        <p:spPr>
          <a:xfrm>
            <a:off x="1776463" y="2763350"/>
            <a:ext cx="2079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3. Do whatever.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DCE0A-45D5-4D2D-AFE2-F31C87C914DF}"/>
              </a:ext>
            </a:extLst>
          </p:cNvPr>
          <p:cNvSpPr txBox="1"/>
          <p:nvPr/>
        </p:nvSpPr>
        <p:spPr>
          <a:xfrm>
            <a:off x="529007" y="3291265"/>
            <a:ext cx="33273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4. Load </a:t>
            </a:r>
            <a:r>
              <a:rPr lang="en-US" sz="2200" dirty="0" err="1"/>
              <a:t>ra</a:t>
            </a:r>
            <a:r>
              <a:rPr lang="en-US" sz="2200" dirty="0"/>
              <a:t> from the stack.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C3C6E-FE69-4CC0-BFF2-7F75CD9DC6B7}"/>
              </a:ext>
            </a:extLst>
          </p:cNvPr>
          <p:cNvSpPr txBox="1"/>
          <p:nvPr/>
        </p:nvSpPr>
        <p:spPr>
          <a:xfrm>
            <a:off x="2478900" y="3814485"/>
            <a:ext cx="1377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5. Return!</a:t>
            </a:r>
          </a:p>
        </p:txBody>
      </p:sp>
    </p:spTree>
    <p:extLst>
      <p:ext uri="{BB962C8B-B14F-4D97-AF65-F5344CB8AC3E}">
        <p14:creationId xmlns:p14="http://schemas.microsoft.com/office/powerpoint/2010/main" val="6266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B58D-3C06-4B54-BAB7-211C064A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Extending: Preserving other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FEFB-D232-4C95-9296-8C5DF0FD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44468"/>
            <a:ext cx="8232129" cy="4856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a function follows a simple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everything you may need. Pop it back </a:t>
            </a:r>
            <a:r>
              <a:rPr lang="en-US" b="1" dirty="0"/>
              <a:t>in reverse order </a:t>
            </a:r>
            <a:r>
              <a:rPr lang="en-US" dirty="0"/>
              <a:t>at the end. </a:t>
            </a:r>
            <a:r>
              <a:rPr lang="en-US" b="1" dirty="0"/>
              <a:t>(We will look at why we do this and when soon!)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CF53-A112-4674-A5FB-9440007B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EBCF6-87E4-49A9-8124-F052EEE15244}"/>
              </a:ext>
            </a:extLst>
          </p:cNvPr>
          <p:cNvSpPr txBox="1"/>
          <p:nvPr/>
        </p:nvSpPr>
        <p:spPr>
          <a:xfrm>
            <a:off x="3797747" y="115626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246F9-1D49-4FA9-964A-9AE373A37D08}"/>
              </a:ext>
            </a:extLst>
          </p:cNvPr>
          <p:cNvSpPr txBox="1"/>
          <p:nvPr/>
        </p:nvSpPr>
        <p:spPr>
          <a:xfrm>
            <a:off x="3797747" y="162926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18E84-C19D-41C6-8663-DE91D30B6C7C}"/>
              </a:ext>
            </a:extLst>
          </p:cNvPr>
          <p:cNvSpPr txBox="1"/>
          <p:nvPr/>
        </p:nvSpPr>
        <p:spPr>
          <a:xfrm>
            <a:off x="3797747" y="362300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BDFC5-A1AB-40EC-BDF5-FF960695E6AB}"/>
              </a:ext>
            </a:extLst>
          </p:cNvPr>
          <p:cNvSpPr txBox="1"/>
          <p:nvPr/>
        </p:nvSpPr>
        <p:spPr>
          <a:xfrm>
            <a:off x="3797746" y="409600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8314F-02C2-42B5-A42F-227C77877509}"/>
              </a:ext>
            </a:extLst>
          </p:cNvPr>
          <p:cNvSpPr txBox="1"/>
          <p:nvPr/>
        </p:nvSpPr>
        <p:spPr>
          <a:xfrm>
            <a:off x="3808576" y="2730920"/>
            <a:ext cx="498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b="1" i="1" dirty="0">
                <a:latin typeface="Consolas" charset="0"/>
                <a:ea typeface="Consolas" charset="0"/>
                <a:cs typeface="Consolas" charset="0"/>
              </a:rPr>
              <a:t>your code using s0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81A62-0816-4229-84D0-D80D5608838A}"/>
              </a:ext>
            </a:extLst>
          </p:cNvPr>
          <p:cNvSpPr txBox="1"/>
          <p:nvPr/>
        </p:nvSpPr>
        <p:spPr>
          <a:xfrm>
            <a:off x="699502" y="1209054"/>
            <a:ext cx="3156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1. Give it a name (label).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6CA28-0D08-47A1-8834-E2A5C3568857}"/>
              </a:ext>
            </a:extLst>
          </p:cNvPr>
          <p:cNvSpPr txBox="1"/>
          <p:nvPr/>
        </p:nvSpPr>
        <p:spPr>
          <a:xfrm>
            <a:off x="554654" y="1738617"/>
            <a:ext cx="3301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2a. Save </a:t>
            </a:r>
            <a:r>
              <a:rPr lang="en-US" sz="2200" b="1" dirty="0" err="1"/>
              <a:t>ra</a:t>
            </a:r>
            <a:r>
              <a:rPr lang="en-US" sz="2200" dirty="0"/>
              <a:t> to the stack.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59265-DA12-4626-BF2B-4E87ADF0EF17}"/>
              </a:ext>
            </a:extLst>
          </p:cNvPr>
          <p:cNvSpPr txBox="1"/>
          <p:nvPr/>
        </p:nvSpPr>
        <p:spPr>
          <a:xfrm>
            <a:off x="1787292" y="2730363"/>
            <a:ext cx="2079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3. Do whatever.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DCE0A-45D5-4D2D-AFE2-F31C87C914DF}"/>
              </a:ext>
            </a:extLst>
          </p:cNvPr>
          <p:cNvSpPr txBox="1"/>
          <p:nvPr/>
        </p:nvSpPr>
        <p:spPr>
          <a:xfrm>
            <a:off x="161149" y="3631082"/>
            <a:ext cx="369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4b. Load </a:t>
            </a:r>
            <a:r>
              <a:rPr lang="en-US" sz="2200" dirty="0" err="1"/>
              <a:t>ra</a:t>
            </a:r>
            <a:r>
              <a:rPr lang="en-US" sz="2200" dirty="0"/>
              <a:t> from the stack.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C3C6E-FE69-4CC0-BFF2-7F75CD9DC6B7}"/>
              </a:ext>
            </a:extLst>
          </p:cNvPr>
          <p:cNvSpPr txBox="1"/>
          <p:nvPr/>
        </p:nvSpPr>
        <p:spPr>
          <a:xfrm>
            <a:off x="2478900" y="4154302"/>
            <a:ext cx="1377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5. Return!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0C5A6-B45C-4F28-860F-A82E0A3CD49E}"/>
              </a:ext>
            </a:extLst>
          </p:cNvPr>
          <p:cNvSpPr txBox="1"/>
          <p:nvPr/>
        </p:nvSpPr>
        <p:spPr>
          <a:xfrm>
            <a:off x="3808576" y="2156085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A48E3-C1C0-4904-AB0E-B52B1387544F}"/>
              </a:ext>
            </a:extLst>
          </p:cNvPr>
          <p:cNvSpPr txBox="1"/>
          <p:nvPr/>
        </p:nvSpPr>
        <p:spPr>
          <a:xfrm>
            <a:off x="542208" y="2265437"/>
            <a:ext cx="3324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2b. Save </a:t>
            </a:r>
            <a:r>
              <a:rPr lang="en-US" sz="2200" b="1" dirty="0"/>
              <a:t>s0</a:t>
            </a:r>
            <a:r>
              <a:rPr lang="en-US" sz="2200" dirty="0"/>
              <a:t> to the stack.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978ED-D77A-4DBF-AE3F-87B7D7CD543C}"/>
              </a:ext>
            </a:extLst>
          </p:cNvPr>
          <p:cNvSpPr txBox="1"/>
          <p:nvPr/>
        </p:nvSpPr>
        <p:spPr>
          <a:xfrm>
            <a:off x="3808576" y="316125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s0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EC250-6E95-45F1-A0EE-2427E5CB0576}"/>
              </a:ext>
            </a:extLst>
          </p:cNvPr>
          <p:cNvSpPr txBox="1"/>
          <p:nvPr/>
        </p:nvSpPr>
        <p:spPr>
          <a:xfrm>
            <a:off x="158321" y="3169324"/>
            <a:ext cx="3708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4a. Load s0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16460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5B8D-9DA1-42D2-A998-63B8E014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“push” and “pop”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34B3D-CF3A-4DF1-A847-D9A91D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83147-E6E3-4503-BC85-3269A8AA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60980"/>
            <a:ext cx="8991600" cy="609599"/>
          </a:xfrm>
        </p:spPr>
        <p:txBody>
          <a:bodyPr/>
          <a:lstStyle/>
          <a:p>
            <a:r>
              <a:rPr lang="en-US" dirty="0"/>
              <a:t>Treat pushes and pops like the </a:t>
            </a:r>
            <a:r>
              <a:rPr lang="en-US" b="1" dirty="0"/>
              <a:t>{ braces }</a:t>
            </a:r>
            <a:r>
              <a:rPr lang="en-US" dirty="0"/>
              <a:t> around a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79548-082F-478D-A82D-9818D7520DB1}"/>
              </a:ext>
            </a:extLst>
          </p:cNvPr>
          <p:cNvSpPr txBox="1"/>
          <p:nvPr/>
        </p:nvSpPr>
        <p:spPr>
          <a:xfrm>
            <a:off x="381000" y="1318179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spoon: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{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800 instructions</a:t>
            </a:r>
          </a:p>
          <a:p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# so much stuff omg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}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0388F-F160-4D97-862B-AC1B3B9F3A33}"/>
              </a:ext>
            </a:extLst>
          </p:cNvPr>
          <p:cNvSpPr txBox="1"/>
          <p:nvPr/>
        </p:nvSpPr>
        <p:spPr>
          <a:xfrm>
            <a:off x="4953000" y="1588479"/>
            <a:ext cx="3388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pushes come at the</a:t>
            </a:r>
            <a:br>
              <a:rPr lang="en-US" sz="2400" dirty="0"/>
            </a:br>
            <a:r>
              <a:rPr lang="en-US" sz="2400" dirty="0"/>
              <a:t>beginnings </a:t>
            </a:r>
            <a:r>
              <a:rPr lang="en-US" sz="2400"/>
              <a:t>of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61DFC-C5D5-4A50-95EC-F7D84A387DAB}"/>
              </a:ext>
            </a:extLst>
          </p:cNvPr>
          <p:cNvSpPr txBox="1"/>
          <p:nvPr/>
        </p:nvSpPr>
        <p:spPr>
          <a:xfrm>
            <a:off x="4953000" y="3022045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pops come at the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9E4A4-FBAE-47D7-B0E8-0F1EBBDA33C1}"/>
              </a:ext>
            </a:extLst>
          </p:cNvPr>
          <p:cNvSpPr txBox="1"/>
          <p:nvPr/>
        </p:nvSpPr>
        <p:spPr>
          <a:xfrm>
            <a:off x="3001843" y="3670780"/>
            <a:ext cx="4207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That is it, seriously, don't</a:t>
            </a:r>
          </a:p>
          <a:p>
            <a:pPr algn="ctr"/>
            <a:r>
              <a:rPr lang="en-US" sz="2400" b="1" dirty="0"/>
              <a:t>make it more complicated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B0E5E-A269-4A48-8D79-1DF5B8339369}"/>
              </a:ext>
            </a:extLst>
          </p:cNvPr>
          <p:cNvSpPr txBox="1"/>
          <p:nvPr/>
        </p:nvSpPr>
        <p:spPr>
          <a:xfrm>
            <a:off x="2167544" y="4619677"/>
            <a:ext cx="587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never push or pop anywhere else please</a:t>
            </a:r>
          </a:p>
        </p:txBody>
      </p:sp>
    </p:spTree>
    <p:extLst>
      <p:ext uri="{BB962C8B-B14F-4D97-AF65-F5344CB8AC3E}">
        <p14:creationId xmlns:p14="http://schemas.microsoft.com/office/powerpoint/2010/main" val="42007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44B3D7-978E-4856-A4D1-2D6EB772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250723"/>
            <a:ext cx="6985224" cy="152215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Calling Conventions: Arguments and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41988-379D-4AB3-B20B-2C6BE0B4E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that can now do things!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D58E3-4B4F-436B-8A3C-BD04B68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9002-2623-420B-8123-32EF4B0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8855-93E9-48A2-A741-C0E4A5B4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function in a higher level language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75B7-E4D3-4497-890E-A1D726C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FA6FA-BCA1-473D-8058-D6947FB4828B}"/>
              </a:ext>
            </a:extLst>
          </p:cNvPr>
          <p:cNvSpPr/>
          <p:nvPr/>
        </p:nvSpPr>
        <p:spPr>
          <a:xfrm>
            <a:off x="202301" y="1551187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605" lvl="1"/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gcd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 != b) {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 &gt; b)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  a -= b;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	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  	b -= a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}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258605" lvl="1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47E9A-A7AE-4661-9566-E5FCEB70726B}"/>
              </a:ext>
            </a:extLst>
          </p:cNvPr>
          <p:cNvSpPr txBox="1"/>
          <p:nvPr/>
        </p:nvSpPr>
        <p:spPr>
          <a:xfrm>
            <a:off x="5146535" y="1246916"/>
            <a:ext cx="3701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use particular registers to pass arguments and return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DC54E-6B4A-4E86-9ED5-AC202CB69EAF}"/>
              </a:ext>
            </a:extLst>
          </p:cNvPr>
          <p:cNvSpPr txBox="1"/>
          <p:nvPr/>
        </p:nvSpPr>
        <p:spPr>
          <a:xfrm>
            <a:off x="2522168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D3F6-788D-44D5-AE71-E57916976245}"/>
              </a:ext>
            </a:extLst>
          </p:cNvPr>
          <p:cNvSpPr txBox="1"/>
          <p:nvPr/>
        </p:nvSpPr>
        <p:spPr>
          <a:xfrm>
            <a:off x="591767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v0</a:t>
            </a:r>
            <a:endParaRPr lang="en-US" sz="2800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B7ED7-C666-40DA-B8E9-FC596E19B57B}"/>
              </a:ext>
            </a:extLst>
          </p:cNvPr>
          <p:cNvSpPr txBox="1"/>
          <p:nvPr/>
        </p:nvSpPr>
        <p:spPr>
          <a:xfrm>
            <a:off x="3902235" y="1253245"/>
            <a:ext cx="74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397FD-73A5-452E-A727-540556D74584}"/>
              </a:ext>
            </a:extLst>
          </p:cNvPr>
          <p:cNvSpPr txBox="1"/>
          <p:nvPr/>
        </p:nvSpPr>
        <p:spPr>
          <a:xfrm>
            <a:off x="4088501" y="3515388"/>
            <a:ext cx="285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We already know how to return. How?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F435F-0D22-4E15-B226-C00511EF3523}"/>
              </a:ext>
            </a:extLst>
          </p:cNvPr>
          <p:cNvSpPr txBox="1"/>
          <p:nvPr/>
        </p:nvSpPr>
        <p:spPr>
          <a:xfrm>
            <a:off x="3859901" y="4378028"/>
            <a:ext cx="454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For this, just </a:t>
            </a:r>
            <a:r>
              <a:rPr lang="en-US" sz="2200" i="1" dirty="0"/>
              <a:t>put the value you want to return in </a:t>
            </a:r>
            <a:r>
              <a:rPr lang="en-US" sz="2200" b="1" i="1" dirty="0"/>
              <a:t>v0</a:t>
            </a:r>
            <a:r>
              <a:rPr lang="en-US" sz="2200" i="1" dirty="0"/>
              <a:t> before </a:t>
            </a:r>
            <a:r>
              <a:rPr lang="en-US" sz="2200" i="1" dirty="0" err="1"/>
              <a:t>jr</a:t>
            </a:r>
            <a:r>
              <a:rPr lang="en-US" sz="2200" i="1" dirty="0"/>
              <a:t> ra.</a:t>
            </a:r>
            <a:endParaRPr lang="en-US" sz="2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DDAAB-697C-4BCF-9081-C91072D055B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793101" y="4762748"/>
            <a:ext cx="1066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461A-D081-40D0-B011-7288FE9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“a” and “v”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A400-CA67-41F4-A871-3E597C9A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a0-a3</a:t>
            </a:r>
            <a:r>
              <a:rPr lang="en-US" dirty="0"/>
              <a:t> are the </a:t>
            </a:r>
            <a:r>
              <a:rPr lang="en-US" b="1" dirty="0"/>
              <a:t>argument registers</a:t>
            </a:r>
            <a:endParaRPr lang="en-US" dirty="0"/>
          </a:p>
          <a:p>
            <a:r>
              <a:rPr lang="en-US" b="1" dirty="0"/>
              <a:t>v0-v1</a:t>
            </a:r>
            <a:r>
              <a:rPr lang="en-US" dirty="0"/>
              <a:t> are the </a:t>
            </a:r>
            <a:r>
              <a:rPr lang="en-US" b="1" dirty="0"/>
              <a:t>return value registers</a:t>
            </a:r>
            <a:endParaRPr lang="en-US" dirty="0"/>
          </a:p>
          <a:p>
            <a:pPr lvl="1"/>
            <a:r>
              <a:rPr lang="en-US" dirty="0"/>
              <a:t>This is just a </a:t>
            </a:r>
            <a:r>
              <a:rPr lang="en-US" b="1" dirty="0"/>
              <a:t>convention,</a:t>
            </a:r>
            <a:r>
              <a:rPr lang="en-US" dirty="0"/>
              <a:t> there's nothing special about them</a:t>
            </a:r>
          </a:p>
          <a:p>
            <a:r>
              <a:rPr lang="en-US" dirty="0"/>
              <a:t>To call a function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b="1" dirty="0"/>
              <a:t>put its arguments in the a registers </a:t>
            </a:r>
            <a:r>
              <a:rPr lang="en-US" dirty="0"/>
              <a:t>before doing a </a:t>
            </a:r>
            <a:r>
              <a:rPr lang="en-US" dirty="0" err="1"/>
              <a:t>jal</a:t>
            </a:r>
            <a:endParaRPr lang="en-US" dirty="0"/>
          </a:p>
          <a:p>
            <a:r>
              <a:rPr lang="en-US" dirty="0"/>
              <a:t>Once control is inside the </a:t>
            </a:r>
            <a:r>
              <a:rPr lang="en-US" dirty="0" err="1"/>
              <a:t>callee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The arguments are just "there" in the a registers.</a:t>
            </a:r>
          </a:p>
          <a:p>
            <a:pPr lvl="1"/>
            <a:r>
              <a:rPr lang="en-US" dirty="0"/>
              <a:t>Cause they are.</a:t>
            </a:r>
          </a:p>
          <a:p>
            <a:pPr lvl="1"/>
            <a:r>
              <a:rPr lang="en-US" dirty="0"/>
              <a:t>They didn't go anywhere…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853C8-D1BB-426B-B399-F0534B9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5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9F5-3FC3-4A1A-BF74-D5EA896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4F62-AF27-4AC5-BCE9-59A36D74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97" y="895350"/>
            <a:ext cx="8609926" cy="4252119"/>
          </a:xfrm>
        </p:spPr>
        <p:txBody>
          <a:bodyPr/>
          <a:lstStyle/>
          <a:p>
            <a:r>
              <a:rPr lang="en-US" dirty="0"/>
              <a:t>let's write a function like this: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y) {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 + y;}</a:t>
            </a:r>
            <a:endParaRPr lang="en-US" dirty="0"/>
          </a:p>
          <a:p>
            <a:r>
              <a:rPr lang="en-US" dirty="0"/>
              <a:t>inside of our </a:t>
            </a:r>
            <a:r>
              <a:rPr lang="en-US" b="1" dirty="0" err="1"/>
              <a:t>add_nums</a:t>
            </a:r>
            <a:r>
              <a:rPr lang="en-US" dirty="0"/>
              <a:t> </a:t>
            </a:r>
            <a:r>
              <a:rPr lang="en-US" dirty="0" err="1"/>
              <a:t>asm</a:t>
            </a:r>
            <a:r>
              <a:rPr lang="en-US" dirty="0"/>
              <a:t> function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which register represents </a:t>
            </a:r>
            <a:r>
              <a:rPr lang="en-US" b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register represents </a:t>
            </a:r>
            <a:r>
              <a:rPr lang="en-US" b="1" dirty="0"/>
              <a:t>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register will hold the sum that we return?</a:t>
            </a:r>
          </a:p>
          <a:p>
            <a:pPr marL="258605" lvl="1" indent="0" defTabSz="713232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258605" lvl="1" indent="0" defTabSz="713232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__, __, __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2AA8-CEFA-4877-B0D6-D3E8212B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7561A-413E-4FDF-9AE1-E31D2428F15A}"/>
              </a:ext>
            </a:extLst>
          </p:cNvPr>
          <p:cNvSpPr txBox="1"/>
          <p:nvPr/>
        </p:nvSpPr>
        <p:spPr>
          <a:xfrm>
            <a:off x="2167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onsolas" charset="0"/>
                <a:ea typeface="Consolas" charset="0"/>
                <a:cs typeface="Consolas" charset="0"/>
              </a:rPr>
              <a:t>v0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B039-24E1-4127-95B6-94C0E413C1C7}"/>
              </a:ext>
            </a:extLst>
          </p:cNvPr>
          <p:cNvSpPr txBox="1"/>
          <p:nvPr/>
        </p:nvSpPr>
        <p:spPr>
          <a:xfrm>
            <a:off x="2929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1DE20-3432-4266-AAE9-4DFD61E5CB93}"/>
              </a:ext>
            </a:extLst>
          </p:cNvPr>
          <p:cNvSpPr txBox="1"/>
          <p:nvPr/>
        </p:nvSpPr>
        <p:spPr>
          <a:xfrm>
            <a:off x="3691317" y="338213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27EB8-20AE-4483-B6E7-D0468A2D61F2}"/>
              </a:ext>
            </a:extLst>
          </p:cNvPr>
          <p:cNvSpPr txBox="1"/>
          <p:nvPr/>
        </p:nvSpPr>
        <p:spPr>
          <a:xfrm>
            <a:off x="1378640" y="389373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F66D-58B6-49E1-87B9-8404AD05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Call That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092C-B0EF-4CA7-BAD0-CC30ED59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41EB6-E3E0-44B8-B6F2-A90451D8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99571"/>
            <a:ext cx="8991600" cy="4801659"/>
          </a:xfrm>
        </p:spPr>
        <p:txBody>
          <a:bodyPr>
            <a:normAutofit/>
          </a:bodyPr>
          <a:lstStyle/>
          <a:p>
            <a:r>
              <a:rPr lang="en-US" dirty="0"/>
              <a:t>Now let's make </a:t>
            </a:r>
            <a:r>
              <a:rPr lang="en-US" b="1" dirty="0"/>
              <a:t>main</a:t>
            </a:r>
            <a:r>
              <a:rPr lang="en-US" dirty="0"/>
              <a:t> do this:</a:t>
            </a:r>
          </a:p>
          <a:p>
            <a:pPr marL="258605" lvl="1" indent="0" defTabSz="713232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/>
          </a:p>
          <a:p>
            <a:r>
              <a:rPr lang="en-US" dirty="0"/>
              <a:t>How do we set 3 and 8 as the arguments?</a:t>
            </a:r>
          </a:p>
          <a:p>
            <a:r>
              <a:rPr lang="en-US" dirty="0"/>
              <a:t>How do we call </a:t>
            </a:r>
            <a:r>
              <a:rPr lang="en-US" b="1" dirty="0" err="1"/>
              <a:t>add_nums</a:t>
            </a:r>
            <a:r>
              <a:rPr lang="en-US" dirty="0"/>
              <a:t>?</a:t>
            </a:r>
          </a:p>
          <a:p>
            <a:r>
              <a:rPr lang="en-US" dirty="0"/>
              <a:t>Afterwards, which register holds the sum?</a:t>
            </a:r>
          </a:p>
          <a:p>
            <a:r>
              <a:rPr lang="en-US" dirty="0"/>
              <a:t>So how can we print that value?</a:t>
            </a:r>
          </a:p>
          <a:p>
            <a:r>
              <a:rPr lang="en-US" i="1" dirty="0"/>
              <a:t>Why</a:t>
            </a:r>
            <a:r>
              <a:rPr lang="en-US" dirty="0"/>
              <a:t> do </a:t>
            </a:r>
            <a:r>
              <a:rPr lang="en-US" dirty="0" err="1"/>
              <a:t>syscalls</a:t>
            </a:r>
            <a:r>
              <a:rPr lang="en-US" dirty="0"/>
              <a:t> put the number of the</a:t>
            </a:r>
            <a:br>
              <a:rPr lang="en-US" dirty="0"/>
            </a:br>
            <a:r>
              <a:rPr lang="en-US" dirty="0" err="1"/>
              <a:t>syscall</a:t>
            </a:r>
            <a:r>
              <a:rPr lang="en-US" dirty="0"/>
              <a:t> in </a:t>
            </a:r>
            <a:r>
              <a:rPr lang="en-US" b="1" dirty="0"/>
              <a:t>v0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Well what do you get when you cross an elephant and a rhino?</a:t>
            </a:r>
          </a:p>
          <a:p>
            <a:pPr lvl="2"/>
            <a:r>
              <a:rPr lang="en-US" dirty="0"/>
              <a:t>Hell if I know (it’s a bad, confusing decision. Sorry.)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E25BB-725E-4989-92A8-007062DBC643}"/>
              </a:ext>
            </a:extLst>
          </p:cNvPr>
          <p:cNvSpPr txBox="1"/>
          <p:nvPr/>
        </p:nvSpPr>
        <p:spPr>
          <a:xfrm>
            <a:off x="6172200" y="875770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a0,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a1,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add_nums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194D5-AFD6-4C60-AB9F-C55EB8A5CE2B}"/>
              </a:ext>
            </a:extLst>
          </p:cNvPr>
          <p:cNvSpPr txBox="1"/>
          <p:nvPr/>
        </p:nvSpPr>
        <p:spPr>
          <a:xfrm>
            <a:off x="6172200" y="2171170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move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a0, v0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v0,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build="p" bldLvl="5"/>
      <p:bldP spid="7" grpId="0" uiExpand="1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A4FD-4713-4311-8995-8451AC4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Alternative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CBFFF-D081-4408-AB81-EEC0F1D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FF680-A6D4-4015-9CCA-1F9C4C4D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2349"/>
            <a:ext cx="8991600" cy="533399"/>
          </a:xfrm>
        </p:spPr>
        <p:txBody>
          <a:bodyPr/>
          <a:lstStyle/>
          <a:p>
            <a:r>
              <a:rPr lang="en-US" dirty="0"/>
              <a:t>If you see a conditional branch followed by an unconditional one</a:t>
            </a:r>
            <a:r>
              <a:rPr lang="mr-IN" dirty="0"/>
              <a:t>…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7CB618-50E7-4E3F-BE4B-456DABE2799F}"/>
              </a:ext>
            </a:extLst>
          </p:cNvPr>
          <p:cNvGrpSpPr/>
          <p:nvPr/>
        </p:nvGrpSpPr>
        <p:grpSpPr>
          <a:xfrm>
            <a:off x="152400" y="1931118"/>
            <a:ext cx="3665106" cy="3539430"/>
            <a:chOff x="4506386" y="1108791"/>
            <a:chExt cx="3665106" cy="35394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6C9D71-462D-4878-8A96-6FA597E4E45F}"/>
                </a:ext>
              </a:extLst>
            </p:cNvPr>
            <p:cNvSpPr txBox="1"/>
            <p:nvPr/>
          </p:nvSpPr>
          <p:spPr>
            <a:xfrm>
              <a:off x="4506386" y="1108791"/>
              <a:ext cx="3665106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2800" b="1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beq</a:t>
              </a:r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s0, 30, if</a:t>
              </a: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else</a:t>
              </a: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if: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end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else: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end: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77E32C-0F15-4E9A-9748-E67FA673F288}"/>
                </a:ext>
              </a:extLst>
            </p:cNvPr>
            <p:cNvSpPr/>
            <p:nvPr/>
          </p:nvSpPr>
          <p:spPr>
            <a:xfrm>
              <a:off x="5363110" y="2432584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F23F8-89B8-4591-B69F-98100D4BAA93}"/>
                </a:ext>
              </a:extLst>
            </p:cNvPr>
            <p:cNvSpPr/>
            <p:nvPr/>
          </p:nvSpPr>
          <p:spPr>
            <a:xfrm>
              <a:off x="5363110" y="3747654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564D6-D051-42E4-86E9-3E665092B298}"/>
              </a:ext>
            </a:extLst>
          </p:cNvPr>
          <p:cNvSpPr txBox="1"/>
          <p:nvPr/>
        </p:nvSpPr>
        <p:spPr>
          <a:xfrm>
            <a:off x="430761" y="1281967"/>
            <a:ext cx="3993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200" dirty="0"/>
              <a:t>…</a:t>
            </a:r>
            <a:r>
              <a:rPr lang="en-US" sz="2200" dirty="0"/>
              <a:t>you can </a:t>
            </a:r>
            <a:r>
              <a:rPr lang="en-US" sz="2200" b="1" dirty="0"/>
              <a:t>merge them </a:t>
            </a:r>
            <a:r>
              <a:rPr lang="en-US" sz="2200" dirty="0"/>
              <a:t>like so: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8C7142-9BFA-4A5A-9D0E-D5AD07BDB80B}"/>
              </a:ext>
            </a:extLst>
          </p:cNvPr>
          <p:cNvGrpSpPr/>
          <p:nvPr/>
        </p:nvGrpSpPr>
        <p:grpSpPr>
          <a:xfrm>
            <a:off x="4461617" y="1931118"/>
            <a:ext cx="4059445" cy="3539430"/>
            <a:chOff x="4506386" y="2005905"/>
            <a:chExt cx="4059445" cy="35394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F3A6DA-F092-408C-B8CC-BE09BFD66763}"/>
                </a:ext>
              </a:extLst>
            </p:cNvPr>
            <p:cNvSpPr txBox="1"/>
            <p:nvPr/>
          </p:nvSpPr>
          <p:spPr>
            <a:xfrm>
              <a:off x="4506386" y="2005905"/>
              <a:ext cx="4059445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sz="2800" b="1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bne</a:t>
              </a:r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s0, 30, else</a:t>
              </a: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pPr lvl="0"/>
              <a:r>
                <a:rPr lang="en-US" sz="28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b</a:t>
              </a:r>
              <a:r>
                <a:rPr lang="en-US" sz="2800" b="1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end</a:t>
              </a:r>
              <a:endParaRPr lang="en-US" sz="2800" b="1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else:</a:t>
              </a:r>
            </a:p>
            <a:p>
              <a:endPara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end: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5D49A5-2FBC-4B5D-AE9D-00FD4649420E}"/>
                </a:ext>
              </a:extLst>
            </p:cNvPr>
            <p:cNvSpPr/>
            <p:nvPr/>
          </p:nvSpPr>
          <p:spPr>
            <a:xfrm>
              <a:off x="5363110" y="3268659"/>
              <a:ext cx="2324430" cy="46354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65B3-B615-474D-AD36-51AA68996C8F}"/>
                </a:ext>
              </a:extLst>
            </p:cNvPr>
            <p:cNvSpPr/>
            <p:nvPr/>
          </p:nvSpPr>
          <p:spPr>
            <a:xfrm>
              <a:off x="5363110" y="4583729"/>
              <a:ext cx="2324430" cy="4635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block B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601F1B-3784-4925-B3F4-E797B6CE531D}"/>
              </a:ext>
            </a:extLst>
          </p:cNvPr>
          <p:cNvSpPr txBox="1"/>
          <p:nvPr/>
        </p:nvSpPr>
        <p:spPr>
          <a:xfrm>
            <a:off x="4777140" y="1220058"/>
            <a:ext cx="3561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invert</a:t>
            </a:r>
            <a:r>
              <a:rPr lang="en-US" sz="2200" dirty="0">
                <a:solidFill>
                  <a:srgbClr val="00B0F0"/>
                </a:solidFill>
              </a:rPr>
              <a:t> the condition and </a:t>
            </a:r>
            <a:r>
              <a:rPr lang="en-US" sz="2200" b="1" dirty="0">
                <a:solidFill>
                  <a:srgbClr val="00B0F0"/>
                </a:solidFill>
              </a:rPr>
              <a:t>get rid of </a:t>
            </a:r>
            <a:r>
              <a:rPr lang="en-US" sz="2200" dirty="0">
                <a:solidFill>
                  <a:srgbClr val="00B0F0"/>
                </a:solidFill>
              </a:rPr>
              <a:t>the first label.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A71E-1E80-4C24-AD7B-CC12B1767C5E}"/>
              </a:ext>
            </a:extLst>
          </p:cNvPr>
          <p:cNvSpPr/>
          <p:nvPr/>
        </p:nvSpPr>
        <p:spPr>
          <a:xfrm>
            <a:off x="504993" y="1921379"/>
            <a:ext cx="3200400" cy="90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B515B-36E6-4CBA-8016-3591624E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2" y="2250723"/>
            <a:ext cx="7122788" cy="1522151"/>
          </a:xfrm>
        </p:spPr>
        <p:txBody>
          <a:bodyPr>
            <a:normAutofit/>
          </a:bodyPr>
          <a:lstStyle/>
          <a:p>
            <a:r>
              <a:rPr lang="en-US" sz="4400" dirty="0"/>
              <a:t>Calling Conventions: Saved and Unsaved Registers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395810-1ACE-4A96-ABDD-450385786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about how to trust functions to not step on your toes.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A9D1-E656-4A6D-B570-43C440A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6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BBB6-B91B-4F56-8BA0-3C73632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Innocent Looking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199E-FA71-41EE-9D39-A8C549F1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make a variable and a function to change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FC4D-7AD1-4DAA-8DA6-401D444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C5D3C-3C12-4F69-9EF2-D3AFD3E6FC43}"/>
              </a:ext>
            </a:extLst>
          </p:cNvPr>
          <p:cNvSpPr txBox="1"/>
          <p:nvPr/>
        </p:nvSpPr>
        <p:spPr>
          <a:xfrm>
            <a:off x="280028" y="1427137"/>
            <a:ext cx="4059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.data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counter: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.word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.text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la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t0, counter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t1, (t0)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t1, t1,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t1, (t0)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9D959-7341-414A-B4AA-12A8E4650E69}"/>
              </a:ext>
            </a:extLst>
          </p:cNvPr>
          <p:cNvSpPr txBox="1"/>
          <p:nvPr/>
        </p:nvSpPr>
        <p:spPr>
          <a:xfrm>
            <a:off x="5218689" y="2341537"/>
            <a:ext cx="34679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main: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D2693-C806-45A7-9E50-14E93B511BF9}"/>
              </a:ext>
            </a:extLst>
          </p:cNvPr>
          <p:cNvSpPr txBox="1"/>
          <p:nvPr/>
        </p:nvSpPr>
        <p:spPr>
          <a:xfrm>
            <a:off x="5752089" y="1879872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we </a:t>
            </a:r>
            <a:r>
              <a:rPr lang="en-US" sz="2400"/>
              <a:t>can call it</a:t>
            </a:r>
          </a:p>
        </p:txBody>
      </p:sp>
    </p:spTree>
    <p:extLst>
      <p:ext uri="{BB962C8B-B14F-4D97-AF65-F5344CB8AC3E}">
        <p14:creationId xmlns:p14="http://schemas.microsoft.com/office/powerpoint/2010/main" val="832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6C6-6613-48A1-94B3-09C3BB1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Everything’s Fine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9D06-9BCA-4601-919A-8D68E87D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loop that calls it ten times in a row</a:t>
            </a:r>
          </a:p>
          <a:p>
            <a:r>
              <a:rPr lang="en-US" dirty="0"/>
              <a:t>So we need a loop counter ('</a:t>
            </a:r>
            <a:r>
              <a:rPr lang="en-US" i="1" dirty="0" err="1"/>
              <a:t>i</a:t>
            </a:r>
            <a:r>
              <a:rPr lang="en-US" dirty="0"/>
              <a:t>' in a for loop)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C5155-F52E-4C77-A8C4-83392762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3465C-F913-415E-A0DD-50A8F88C41D1}"/>
              </a:ext>
            </a:extLst>
          </p:cNvPr>
          <p:cNvSpPr txBox="1"/>
          <p:nvPr/>
        </p:nvSpPr>
        <p:spPr>
          <a:xfrm>
            <a:off x="319635" y="1803101"/>
            <a:ext cx="5079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  </a:t>
            </a:r>
            <a:r>
              <a:rPr lang="en-US" sz="2800" b="1" i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our counter</a:t>
            </a: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t0, 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91ED6-9907-46FD-AC14-E969124F8EB0}"/>
              </a:ext>
            </a:extLst>
          </p:cNvPr>
          <p:cNvSpPr txBox="1"/>
          <p:nvPr/>
        </p:nvSpPr>
        <p:spPr>
          <a:xfrm>
            <a:off x="319635" y="4523961"/>
            <a:ext cx="458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(another way </a:t>
            </a:r>
            <a:r>
              <a:rPr lang="en-US" sz="2400"/>
              <a:t>to write a for loop)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39429-0130-4AB6-B4A9-AD1866CA948A}"/>
              </a:ext>
            </a:extLst>
          </p:cNvPr>
          <p:cNvSpPr txBox="1"/>
          <p:nvPr/>
        </p:nvSpPr>
        <p:spPr>
          <a:xfrm>
            <a:off x="5708567" y="2239134"/>
            <a:ext cx="335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we run this, it only increments the variable </a:t>
            </a:r>
            <a:r>
              <a:rPr lang="en-US" sz="2400" b="1" dirty="0"/>
              <a:t>once. </a:t>
            </a:r>
            <a:r>
              <a:rPr lang="en-US" sz="2400" b="1" dirty="0">
                <a:sym typeface="Wingdings" panose="05000000000000000000" pitchFamily="2" charset="2"/>
              </a:rPr>
              <a:t>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2F689-3970-4D9C-8C68-D2F268B1544B}"/>
              </a:ext>
            </a:extLst>
          </p:cNvPr>
          <p:cNvSpPr txBox="1"/>
          <p:nvPr/>
        </p:nvSpPr>
        <p:spPr>
          <a:xfrm>
            <a:off x="5865302" y="3558697"/>
            <a:ext cx="2946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Why? let's put a </a:t>
            </a:r>
            <a:r>
              <a:rPr lang="en-US" sz="2400" b="1" dirty="0"/>
              <a:t>breakpoint</a:t>
            </a:r>
            <a:r>
              <a:rPr lang="en-US" sz="2400" dirty="0"/>
              <a:t> on </a:t>
            </a:r>
            <a:r>
              <a:rPr lang="en-US" sz="2400" dirty="0" err="1"/>
              <a:t>blt</a:t>
            </a:r>
            <a:r>
              <a:rPr lang="en-US" sz="2400" dirty="0"/>
              <a:t> and see what it sees.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3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3368-5487-4DB4-80D1-E0272563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Another Piece of the Calling Convention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9E3F-90B0-4AFF-AC95-E9D72B16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50" y="895350"/>
            <a:ext cx="8690846" cy="4252119"/>
          </a:xfrm>
        </p:spPr>
        <p:txBody>
          <a:bodyPr/>
          <a:lstStyle/>
          <a:p>
            <a:r>
              <a:rPr lang="en-US" dirty="0"/>
              <a:t>When you call a function, </a:t>
            </a:r>
            <a:r>
              <a:rPr lang="en-US" b="1" dirty="0"/>
              <a:t>it's allowed to change some registers</a:t>
            </a:r>
          </a:p>
          <a:p>
            <a:r>
              <a:rPr lang="en-US" dirty="0"/>
              <a:t>But other registers </a:t>
            </a:r>
            <a:r>
              <a:rPr lang="en-US" b="1" dirty="0"/>
              <a:t>must be left exactly as they were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23B5C-4626-450E-869B-12B4FCF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4FFDFC-D1B1-4B0A-BCF6-39294542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2606"/>
              </p:ext>
            </p:extLst>
          </p:nvPr>
        </p:nvGraphicFramePr>
        <p:xfrm>
          <a:off x="2687904" y="1943100"/>
          <a:ext cx="14478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s0-s7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sp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7E813-45EA-47E9-BFAF-10D3B889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81390"/>
              </p:ext>
            </p:extLst>
          </p:nvPr>
        </p:nvGraphicFramePr>
        <p:xfrm>
          <a:off x="4135704" y="1943100"/>
          <a:ext cx="157691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v0-v1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a0-a3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t0-t9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105157-9ED9-4B4C-ADD9-8B072386D178}"/>
              </a:ext>
            </a:extLst>
          </p:cNvPr>
          <p:cNvSpPr txBox="1"/>
          <p:nvPr/>
        </p:nvSpPr>
        <p:spPr>
          <a:xfrm>
            <a:off x="97104" y="1714500"/>
            <a:ext cx="2561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/>
              <a:t>functions are  </a:t>
            </a:r>
            <a:r>
              <a:rPr lang="en-US" sz="2200" dirty="0"/>
              <a:t>required to put these registers </a:t>
            </a:r>
            <a:r>
              <a:rPr lang="en-US" sz="2200" b="1" dirty="0"/>
              <a:t>back the way they were before they were called.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8892E-6319-4D0A-B3BA-92C1D1007CE4}"/>
              </a:ext>
            </a:extLst>
          </p:cNvPr>
          <p:cNvSpPr txBox="1"/>
          <p:nvPr/>
        </p:nvSpPr>
        <p:spPr>
          <a:xfrm>
            <a:off x="5826383" y="1714500"/>
            <a:ext cx="3170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anyone can change these. after you call a function, </a:t>
            </a:r>
            <a:r>
              <a:rPr lang="en-US" sz="2200" b="1" dirty="0"/>
              <a:t>they might have totally different values from before you called it.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0E29-87A5-4781-8D72-1FF3084B4D36}"/>
              </a:ext>
            </a:extLst>
          </p:cNvPr>
          <p:cNvSpPr txBox="1"/>
          <p:nvPr/>
        </p:nvSpPr>
        <p:spPr>
          <a:xfrm>
            <a:off x="5712618" y="4496484"/>
            <a:ext cx="297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</a:t>
            </a:r>
            <a:r>
              <a:rPr lang="en-US" sz="1200" dirty="0" err="1"/>
              <a:t>ra</a:t>
            </a:r>
            <a:r>
              <a:rPr lang="en-US" sz="1200" dirty="0"/>
              <a:t> is a little weird cause it's </a:t>
            </a:r>
            <a:r>
              <a:rPr lang="en-US" sz="1200" dirty="0" err="1"/>
              <a:t>kinda</a:t>
            </a:r>
            <a:r>
              <a:rPr lang="en-US" sz="1200" dirty="0"/>
              <a:t> "out of sync" with the other saved </a:t>
            </a:r>
            <a:r>
              <a:rPr lang="en-US" sz="1200" dirty="0" err="1"/>
              <a:t>regs</a:t>
            </a:r>
            <a:r>
              <a:rPr lang="en-US" sz="1200" dirty="0"/>
              <a:t> but you DO save and restore it like the others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9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F2A-6F6A-457B-AC6C-F50D8753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Call a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71AA-3786-42AA-942A-F912D2E1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</a:t>
            </a:r>
            <a:r>
              <a:rPr lang="en-US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dirty="0"/>
              <a:t>, </a:t>
            </a:r>
            <a:r>
              <a:rPr lang="en-US" b="1" dirty="0"/>
              <a:t>you have no idea what's in these registers.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090E-741A-408F-BE83-ECFF143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B7F57-93FD-4314-A0B4-F7157E11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11280"/>
              </p:ext>
            </p:extLst>
          </p:nvPr>
        </p:nvGraphicFramePr>
        <p:xfrm>
          <a:off x="3278623" y="2810800"/>
          <a:ext cx="18288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v0-v1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a0-a3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t0-t9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2CD48C-F3CC-4EFF-AB81-27C3C0A3AC28}"/>
              </a:ext>
            </a:extLst>
          </p:cNvPr>
          <p:cNvSpPr txBox="1"/>
          <p:nvPr/>
        </p:nvSpPr>
        <p:spPr>
          <a:xfrm>
            <a:off x="1486546" y="1645572"/>
            <a:ext cx="3665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65DF5-4E78-421B-929B-D546124FB968}"/>
              </a:ext>
            </a:extLst>
          </p:cNvPr>
          <p:cNvCxnSpPr/>
          <p:nvPr/>
        </p:nvCxnSpPr>
        <p:spPr>
          <a:xfrm>
            <a:off x="1907023" y="2618977"/>
            <a:ext cx="457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2BD860-2319-46DC-B124-56F08E5D4E8A}"/>
              </a:ext>
            </a:extLst>
          </p:cNvPr>
          <p:cNvSpPr txBox="1"/>
          <p:nvPr/>
        </p:nvSpPr>
        <p:spPr>
          <a:xfrm rot="20590455">
            <a:off x="5126991" y="3061414"/>
            <a:ext cx="317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could be nonsense! garbage! bogus!</a:t>
            </a:r>
          </a:p>
        </p:txBody>
      </p:sp>
    </p:spTree>
    <p:extLst>
      <p:ext uri="{BB962C8B-B14F-4D97-AF65-F5344CB8AC3E}">
        <p14:creationId xmlns:p14="http://schemas.microsoft.com/office/powerpoint/2010/main" val="2831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4791-E5A6-49AC-98F4-734A59E1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Broke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164B-57D0-470E-A6A1-D7206F47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r>
              <a:rPr lang="en-US" dirty="0"/>
              <a:t>If we look at this code again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C469-E800-4317-93A3-DDF0899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76F46-4A9E-4962-9C56-16A3A4D678B0}"/>
              </a:ext>
            </a:extLst>
          </p:cNvPr>
          <p:cNvGrpSpPr/>
          <p:nvPr/>
        </p:nvGrpSpPr>
        <p:grpSpPr>
          <a:xfrm>
            <a:off x="213083" y="2959919"/>
            <a:ext cx="8717834" cy="788223"/>
            <a:chOff x="135466" y="2424116"/>
            <a:chExt cx="8717834" cy="7882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2CC497-36E7-488D-8F5E-53BD8DD0E352}"/>
                </a:ext>
              </a:extLst>
            </p:cNvPr>
            <p:cNvSpPr txBox="1"/>
            <p:nvPr/>
          </p:nvSpPr>
          <p:spPr>
            <a:xfrm>
              <a:off x="5442173" y="2665297"/>
              <a:ext cx="341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WHAT IS IN t0 NOW??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9E0909-67B8-441B-9DBB-1323D938CEB9}"/>
                </a:ext>
              </a:extLst>
            </p:cNvPr>
            <p:cNvSpPr/>
            <p:nvPr/>
          </p:nvSpPr>
          <p:spPr>
            <a:xfrm>
              <a:off x="135466" y="2424116"/>
              <a:ext cx="5198533" cy="7882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3F4EE6-C081-4CE7-B935-9FA7455EC80B}"/>
              </a:ext>
            </a:extLst>
          </p:cNvPr>
          <p:cNvGrpSpPr/>
          <p:nvPr/>
        </p:nvGrpSpPr>
        <p:grpSpPr>
          <a:xfrm>
            <a:off x="230017" y="1409827"/>
            <a:ext cx="8763000" cy="1069076"/>
            <a:chOff x="152400" y="874024"/>
            <a:chExt cx="8763000" cy="10690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36F716-6E47-4D82-9DF2-33BBA067FBE1}"/>
                </a:ext>
              </a:extLst>
            </p:cNvPr>
            <p:cNvSpPr/>
            <p:nvPr/>
          </p:nvSpPr>
          <p:spPr>
            <a:xfrm>
              <a:off x="152400" y="1028700"/>
              <a:ext cx="48006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D74618-88D5-459D-BDFD-CC52CC11A3E6}"/>
                </a:ext>
              </a:extLst>
            </p:cNvPr>
            <p:cNvSpPr txBox="1"/>
            <p:nvPr/>
          </p:nvSpPr>
          <p:spPr>
            <a:xfrm>
              <a:off x="5191880" y="874024"/>
              <a:ext cx="37235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t0</a:t>
              </a:r>
              <a:r>
                <a:rPr lang="en-US" sz="2400" dirty="0"/>
                <a:t> is our loop counter and</a:t>
              </a:r>
            </a:p>
            <a:p>
              <a:r>
                <a:rPr lang="en-US" sz="2400" dirty="0"/>
                <a:t>everything's </a:t>
              </a:r>
              <a:r>
                <a:rPr lang="en-US" sz="2400" dirty="0" err="1"/>
                <a:t>fiiiine</a:t>
              </a:r>
              <a:r>
                <a:rPr lang="en-US" sz="24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247AE7-2E34-4D46-BDDF-5810F64AFABD}"/>
              </a:ext>
            </a:extLst>
          </p:cNvPr>
          <p:cNvSpPr txBox="1"/>
          <p:nvPr/>
        </p:nvSpPr>
        <p:spPr>
          <a:xfrm>
            <a:off x="230017" y="1590546"/>
            <a:ext cx="5242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t0, t0,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D32F8-722A-40D1-B970-6DA1C71DC793}"/>
              </a:ext>
            </a:extLst>
          </p:cNvPr>
          <p:cNvSpPr txBox="1"/>
          <p:nvPr/>
        </p:nvSpPr>
        <p:spPr>
          <a:xfrm>
            <a:off x="5269497" y="244692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uh oh.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B5FB2-DFBF-424D-A16B-BC4450A6C933}"/>
              </a:ext>
            </a:extLst>
          </p:cNvPr>
          <p:cNvSpPr txBox="1"/>
          <p:nvPr/>
        </p:nvSpPr>
        <p:spPr>
          <a:xfrm>
            <a:off x="1359094" y="4357985"/>
            <a:ext cx="714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this is a great place to use an </a:t>
            </a:r>
            <a:r>
              <a:rPr lang="en-US" sz="2400" b="1" dirty="0"/>
              <a:t>s 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6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EF9-FDA4-4AB6-B7CE-318FE6DE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Fixing Our Function (Abiding by Convention)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F4B6-D0C2-4E41-941C-D7EAFC6E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an s register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6030-58CA-4917-9A55-6B28878A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C9A6A-26BA-478A-A401-F00A9F004570}"/>
              </a:ext>
            </a:extLst>
          </p:cNvPr>
          <p:cNvGrpSpPr/>
          <p:nvPr/>
        </p:nvGrpSpPr>
        <p:grpSpPr>
          <a:xfrm>
            <a:off x="260159" y="2999117"/>
            <a:ext cx="8623681" cy="830997"/>
            <a:chOff x="135466" y="2402728"/>
            <a:chExt cx="8623681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CB4035-FB44-4B0C-AF7C-85B9D45D4DA9}"/>
                </a:ext>
              </a:extLst>
            </p:cNvPr>
            <p:cNvSpPr txBox="1"/>
            <p:nvPr/>
          </p:nvSpPr>
          <p:spPr>
            <a:xfrm>
              <a:off x="5469464" y="2402728"/>
              <a:ext cx="32896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oh whew, we used an s</a:t>
              </a:r>
            </a:p>
            <a:p>
              <a:r>
                <a:rPr lang="en-US" sz="2400" dirty="0"/>
                <a:t>register, it's fine.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0F7B1-058E-4512-A521-551631F0F2BE}"/>
                </a:ext>
              </a:extLst>
            </p:cNvPr>
            <p:cNvSpPr/>
            <p:nvPr/>
          </p:nvSpPr>
          <p:spPr>
            <a:xfrm>
              <a:off x="135466" y="2424116"/>
              <a:ext cx="5198533" cy="788223"/>
            </a:xfrm>
            <a:prstGeom prst="rect">
              <a:avLst/>
            </a:prstGeom>
            <a:solidFill>
              <a:srgbClr val="C4D6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0D0262-44CF-4178-AEB6-FFD8B199A993}"/>
              </a:ext>
            </a:extLst>
          </p:cNvPr>
          <p:cNvGrpSpPr/>
          <p:nvPr/>
        </p:nvGrpSpPr>
        <p:grpSpPr>
          <a:xfrm>
            <a:off x="277093" y="1469746"/>
            <a:ext cx="8606747" cy="1069743"/>
            <a:chOff x="152400" y="873357"/>
            <a:chExt cx="8606747" cy="10697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751D0E-308C-4A78-A8F7-513584D1D7D9}"/>
                </a:ext>
              </a:extLst>
            </p:cNvPr>
            <p:cNvSpPr/>
            <p:nvPr/>
          </p:nvSpPr>
          <p:spPr>
            <a:xfrm>
              <a:off x="152400" y="1028700"/>
              <a:ext cx="48006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09A21B-D9A4-429A-BD58-82DF342FC49D}"/>
                </a:ext>
              </a:extLst>
            </p:cNvPr>
            <p:cNvSpPr txBox="1"/>
            <p:nvPr/>
          </p:nvSpPr>
          <p:spPr>
            <a:xfrm>
              <a:off x="4995553" y="873357"/>
              <a:ext cx="37635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s0</a:t>
              </a:r>
              <a:r>
                <a:rPr lang="en-US" sz="2400" dirty="0"/>
                <a:t> is our loop counter and</a:t>
              </a:r>
            </a:p>
            <a:p>
              <a:r>
                <a:rPr lang="en-US" sz="2400" dirty="0"/>
                <a:t>everything's </a:t>
              </a:r>
              <a:r>
                <a:rPr lang="en-US" sz="2400" dirty="0" err="1"/>
                <a:t>fiiiine</a:t>
              </a:r>
              <a:r>
                <a:rPr lang="en-US" sz="2400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9F5B35-E17A-4C28-B8DC-3C62DF164B6B}"/>
              </a:ext>
            </a:extLst>
          </p:cNvPr>
          <p:cNvSpPr txBox="1"/>
          <p:nvPr/>
        </p:nvSpPr>
        <p:spPr>
          <a:xfrm>
            <a:off x="5702584" y="2491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uh oh.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19731-A0CA-48ED-A263-FFACC7A56645}"/>
              </a:ext>
            </a:extLst>
          </p:cNvPr>
          <p:cNvSpPr txBox="1"/>
          <p:nvPr/>
        </p:nvSpPr>
        <p:spPr>
          <a:xfrm>
            <a:off x="438533" y="4357985"/>
            <a:ext cx="856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s registers aren't magic. </a:t>
            </a:r>
            <a:r>
              <a:rPr lang="en-US" sz="2400" b="1" dirty="0"/>
              <a:t>they don't do this automatically.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B4585-4DEC-4176-95A2-5BAE158CC229}"/>
              </a:ext>
            </a:extLst>
          </p:cNvPr>
          <p:cNvSpPr txBox="1"/>
          <p:nvPr/>
        </p:nvSpPr>
        <p:spPr>
          <a:xfrm>
            <a:off x="277093" y="1651132"/>
            <a:ext cx="5242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increment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s0, s0,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blt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s0, 10,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loop_begin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loop_end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31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B0BC-C548-467E-B5CC-FF2B4A9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“s” Register Terms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138C-0F86-47D2-978C-DD5E3F03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use an s register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You must </a:t>
            </a:r>
            <a:r>
              <a:rPr lang="en-US" b="1" dirty="0"/>
              <a:t>save and restore it, </a:t>
            </a:r>
            <a:r>
              <a:rPr lang="en-US" dirty="0"/>
              <a:t>just like </a:t>
            </a:r>
            <a:r>
              <a:rPr lang="en-US" b="1" dirty="0"/>
              <a:t>ra.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13F6C-E6FE-4595-BAC9-62E34BD4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6C377-0F59-4729-AD69-04AC219E5346}"/>
              </a:ext>
            </a:extLst>
          </p:cNvPr>
          <p:cNvSpPr txBox="1"/>
          <p:nvPr/>
        </p:nvSpPr>
        <p:spPr>
          <a:xfrm>
            <a:off x="798747" y="1737629"/>
            <a:ext cx="22849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636D10-E625-4737-A5EA-C36AD68BAA86}"/>
              </a:ext>
            </a:extLst>
          </p:cNvPr>
          <p:cNvSpPr/>
          <p:nvPr/>
        </p:nvSpPr>
        <p:spPr>
          <a:xfrm flipH="1">
            <a:off x="2974678" y="2315888"/>
            <a:ext cx="456121" cy="628340"/>
          </a:xfrm>
          <a:prstGeom prst="leftBrace">
            <a:avLst>
              <a:gd name="adj1" fmla="val 2106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210-ACAF-4B99-A82F-6B6C93B795FC}"/>
              </a:ext>
            </a:extLst>
          </p:cNvPr>
          <p:cNvSpPr txBox="1"/>
          <p:nvPr/>
        </p:nvSpPr>
        <p:spPr>
          <a:xfrm>
            <a:off x="3622925" y="2358748"/>
            <a:ext cx="449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moving the papers off the desk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5C6D20E-93F9-4753-8BD5-5A23E5251A71}"/>
              </a:ext>
            </a:extLst>
          </p:cNvPr>
          <p:cNvSpPr/>
          <p:nvPr/>
        </p:nvSpPr>
        <p:spPr>
          <a:xfrm flipH="1">
            <a:off x="2974678" y="4010707"/>
            <a:ext cx="456121" cy="693596"/>
          </a:xfrm>
          <a:prstGeom prst="leftBrace">
            <a:avLst>
              <a:gd name="adj1" fmla="val 2106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A9575-5821-47DE-9A95-BE42CA46A2EF}"/>
              </a:ext>
            </a:extLst>
          </p:cNvPr>
          <p:cNvSpPr txBox="1"/>
          <p:nvPr/>
        </p:nvSpPr>
        <p:spPr>
          <a:xfrm>
            <a:off x="3622925" y="4096239"/>
            <a:ext cx="349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the papers back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732BE36-BD65-43FA-8E98-794DB994C490}"/>
              </a:ext>
            </a:extLst>
          </p:cNvPr>
          <p:cNvSpPr/>
          <p:nvPr/>
        </p:nvSpPr>
        <p:spPr>
          <a:xfrm>
            <a:off x="865734" y="2896055"/>
            <a:ext cx="228600" cy="1202897"/>
          </a:xfrm>
          <a:prstGeom prst="leftBracket">
            <a:avLst>
              <a:gd name="adj" fmla="val 11112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76527A8-8C4B-400D-9B8F-B40F576628FF}"/>
              </a:ext>
            </a:extLst>
          </p:cNvPr>
          <p:cNvSpPr/>
          <p:nvPr/>
        </p:nvSpPr>
        <p:spPr>
          <a:xfrm>
            <a:off x="518600" y="2435267"/>
            <a:ext cx="575733" cy="2120886"/>
          </a:xfrm>
          <a:prstGeom prst="leftBracket">
            <a:avLst>
              <a:gd name="adj" fmla="val 11112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6BD00-0B1B-4BAB-B502-5C087184E7E6}"/>
              </a:ext>
            </a:extLst>
          </p:cNvPr>
          <p:cNvSpPr txBox="1"/>
          <p:nvPr/>
        </p:nvSpPr>
        <p:spPr>
          <a:xfrm>
            <a:off x="5077104" y="4618097"/>
            <a:ext cx="276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 pops happen in </a:t>
            </a:r>
            <a:r>
              <a:rPr lang="en-US" sz="2400" b="1" dirty="0">
                <a:solidFill>
                  <a:srgbClr val="FF0000"/>
                </a:solidFill>
              </a:rPr>
              <a:t>reverse order!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FB311-68F6-4DB8-A18A-604F2A1B4F46}"/>
              </a:ext>
            </a:extLst>
          </p:cNvPr>
          <p:cNvSpPr txBox="1"/>
          <p:nvPr/>
        </p:nvSpPr>
        <p:spPr>
          <a:xfrm>
            <a:off x="1874013" y="3265753"/>
            <a:ext cx="543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that uses s0! it's fine! we saved it!</a:t>
            </a:r>
          </a:p>
        </p:txBody>
      </p:sp>
    </p:spTree>
    <p:extLst>
      <p:ext uri="{BB962C8B-B14F-4D97-AF65-F5344CB8AC3E}">
        <p14:creationId xmlns:p14="http://schemas.microsoft.com/office/powerpoint/2010/main" val="34238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873-99E5-4729-AE8A-A0C96EC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59657-7CC6-4F11-9ADC-1E6A5A0B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895350"/>
            <a:ext cx="5122259" cy="4252119"/>
          </a:xfrm>
        </p:spPr>
        <p:txBody>
          <a:bodyPr/>
          <a:lstStyle/>
          <a:p>
            <a:r>
              <a:rPr lang="en-US" dirty="0"/>
              <a:t>You must </a:t>
            </a:r>
            <a:r>
              <a:rPr lang="en-US" b="1" dirty="0"/>
              <a:t>always</a:t>
            </a:r>
            <a:r>
              <a:rPr lang="en-US" dirty="0"/>
              <a:t> pop the same number of registers that you push.</a:t>
            </a:r>
          </a:p>
          <a:p>
            <a:endParaRPr lang="en-US" dirty="0"/>
          </a:p>
          <a:p>
            <a:r>
              <a:rPr lang="en-US" dirty="0"/>
              <a:t>To make this simpler for yourself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b="1" dirty="0"/>
              <a:t>make a label before the pops.</a:t>
            </a:r>
          </a:p>
          <a:p>
            <a:pPr lvl="1"/>
            <a:r>
              <a:rPr lang="en-US" dirty="0"/>
              <a:t>Then you can leave the function by jumping/branching there.</a:t>
            </a:r>
          </a:p>
          <a:p>
            <a:pPr lvl="1"/>
            <a:endParaRPr lang="en-US" dirty="0"/>
          </a:p>
          <a:p>
            <a:r>
              <a:rPr lang="en-US" dirty="0"/>
              <a:t>Again: </a:t>
            </a:r>
            <a:r>
              <a:rPr lang="en-US" i="1" dirty="0"/>
              <a:t>only push at the top of the function and only pop at the bottom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anywhere else!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B809-9B65-4B8C-88F2-1D113A0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6F2D9-B09B-4CF5-A91D-23D6920643AC}"/>
              </a:ext>
            </a:extLst>
          </p:cNvPr>
          <p:cNvSpPr txBox="1"/>
          <p:nvPr/>
        </p:nvSpPr>
        <p:spPr>
          <a:xfrm>
            <a:off x="5933036" y="769138"/>
            <a:ext cx="345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my_func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bge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lvl="0"/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b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exit_func</a:t>
            </a:r>
            <a:endParaRPr lang="en-US" sz="28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...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exit_func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pop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s0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pop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jr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692196-6BCA-49CF-BDFD-7A02B23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Calling Conventions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C73C6-3DB4-44FE-9CDD-62CBC6BC2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kind of like computer etiquette.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1D45-B3CE-4A17-B33C-F74E200A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8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0C9F-622F-4895-8C38-4E9D1AB6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Calling Convention (CS 449)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9DCA-51DA-437B-85ED-209CB0C6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ensures our programs don't trip over their own feet</a:t>
            </a:r>
          </a:p>
          <a:p>
            <a:r>
              <a:rPr lang="en-US" dirty="0"/>
              <a:t>It's </a:t>
            </a:r>
            <a:r>
              <a:rPr lang="en-US" b="1" dirty="0"/>
              <a:t>how machine-language functions call one another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How </a:t>
            </a:r>
            <a:r>
              <a:rPr lang="en-US" b="1" dirty="0"/>
              <a:t>arguments</a:t>
            </a:r>
            <a:r>
              <a:rPr lang="en-US" dirty="0"/>
              <a:t> are passed.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return values</a:t>
            </a:r>
            <a:r>
              <a:rPr lang="en-US" dirty="0"/>
              <a:t> are returned.</a:t>
            </a:r>
          </a:p>
          <a:p>
            <a:pPr lvl="1"/>
            <a:r>
              <a:rPr lang="en-US" dirty="0"/>
              <a:t>How control </a:t>
            </a:r>
            <a:r>
              <a:rPr lang="en-US" b="1" dirty="0"/>
              <a:t>flows into/out of the function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contracts</a:t>
            </a:r>
            <a:r>
              <a:rPr lang="en-US" dirty="0"/>
              <a:t> exist between the call</a:t>
            </a:r>
            <a:r>
              <a:rPr lang="en-US" b="1" dirty="0"/>
              <a:t>er</a:t>
            </a:r>
            <a:r>
              <a:rPr lang="en-US" dirty="0"/>
              <a:t> and the </a:t>
            </a:r>
            <a:r>
              <a:rPr lang="en-US" dirty="0" err="1"/>
              <a:t>call</a:t>
            </a:r>
            <a:r>
              <a:rPr lang="en-US" b="1" dirty="0" err="1"/>
              <a:t>ee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For instance: What registers it will use.</a:t>
            </a:r>
          </a:p>
          <a:p>
            <a:r>
              <a:rPr lang="en-US" dirty="0"/>
              <a:t>Common terms we will be using: Caller v. </a:t>
            </a:r>
            <a:r>
              <a:rPr lang="en-US" dirty="0" err="1"/>
              <a:t>Callee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841B-C343-4517-9271-9BB65F92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A7DDB-9381-43A3-9BC6-8B5285886BD3}"/>
              </a:ext>
            </a:extLst>
          </p:cNvPr>
          <p:cNvSpPr txBox="1"/>
          <p:nvPr/>
        </p:nvSpPr>
        <p:spPr>
          <a:xfrm>
            <a:off x="1143000" y="3714866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major() {</a:t>
            </a:r>
            <a:br>
              <a:rPr lang="en-US" sz="2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minor();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F5323-22F7-4F25-BDD6-B410D6616321}"/>
              </a:ext>
            </a:extLst>
          </p:cNvPr>
          <p:cNvSpPr txBox="1"/>
          <p:nvPr/>
        </p:nvSpPr>
        <p:spPr>
          <a:xfrm>
            <a:off x="4800600" y="3714865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minor() {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7" name="Curved Connector 9">
            <a:extLst>
              <a:ext uri="{FF2B5EF4-FFF2-40B4-BE49-F238E27FC236}">
                <a16:creationId xmlns:a16="http://schemas.microsoft.com/office/drawing/2014/main" id="{40877338-B4C3-4B9F-AD07-EA1026BFADE2}"/>
              </a:ext>
            </a:extLst>
          </p:cNvPr>
          <p:cNvCxnSpPr/>
          <p:nvPr/>
        </p:nvCxnSpPr>
        <p:spPr>
          <a:xfrm flipV="1">
            <a:off x="3671233" y="3944526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3AD451-C7F3-4D69-BA20-71C0CCE005B2}"/>
              </a:ext>
            </a:extLst>
          </p:cNvPr>
          <p:cNvSpPr txBox="1"/>
          <p:nvPr/>
        </p:nvSpPr>
        <p:spPr>
          <a:xfrm>
            <a:off x="2133600" y="480747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</a:t>
            </a:r>
            <a:r>
              <a:rPr lang="en-US" sz="3200" b="1" dirty="0"/>
              <a:t>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C82A-09A7-4C01-850C-CC48E9B4232F}"/>
              </a:ext>
            </a:extLst>
          </p:cNvPr>
          <p:cNvSpPr txBox="1"/>
          <p:nvPr/>
        </p:nvSpPr>
        <p:spPr>
          <a:xfrm>
            <a:off x="5689464" y="480747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</a:t>
            </a:r>
            <a:r>
              <a:rPr lang="en-US" sz="3200" b="1" dirty="0" err="1"/>
              <a:t>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940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565F-BA8D-4F44-85AC-64322995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05F5-310C-4AEA-A70D-E5C3BCAE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7" y="895350"/>
            <a:ext cx="8957114" cy="4252119"/>
          </a:xfrm>
        </p:spPr>
        <p:txBody>
          <a:bodyPr/>
          <a:lstStyle/>
          <a:p>
            <a:r>
              <a:rPr lang="en-US" dirty="0"/>
              <a:t>a program's instructions are in memory, so they have </a:t>
            </a:r>
            <a:r>
              <a:rPr lang="en-US" b="1" dirty="0"/>
              <a:t>addresses</a:t>
            </a:r>
            <a:endParaRPr lang="en-US" dirty="0"/>
          </a:p>
          <a:p>
            <a:r>
              <a:rPr lang="en-US" dirty="0"/>
              <a:t>the PC </a:t>
            </a:r>
            <a:r>
              <a:rPr lang="en-US" sz="1050" dirty="0"/>
              <a:t>(program counter)</a:t>
            </a:r>
            <a:r>
              <a:rPr lang="en-US" dirty="0"/>
              <a:t> holds the address of </a:t>
            </a:r>
            <a:r>
              <a:rPr lang="en-US" b="1" dirty="0"/>
              <a:t>the next instruction to run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4C1D-AF54-47AF-ABB4-1219008F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6B6AE6-D00A-4FFF-8890-170495A33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39568"/>
              </p:ext>
            </p:extLst>
          </p:nvPr>
        </p:nvGraphicFramePr>
        <p:xfrm>
          <a:off x="4777787" y="2221324"/>
          <a:ext cx="3966673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lw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t0, (s0)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add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t0, t0,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sw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t0, (s0)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add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s0, s0,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E860BB-A405-4BB7-B797-2DAF8195A070}"/>
              </a:ext>
            </a:extLst>
          </p:cNvPr>
          <p:cNvSpPr txBox="1"/>
          <p:nvPr/>
        </p:nvSpPr>
        <p:spPr>
          <a:xfrm>
            <a:off x="1398648" y="2217972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EBDE4-2D31-4E58-9C34-010A6574130E}"/>
              </a:ext>
            </a:extLst>
          </p:cNvPr>
          <p:cNvSpPr txBox="1"/>
          <p:nvPr/>
        </p:nvSpPr>
        <p:spPr>
          <a:xfrm>
            <a:off x="1718596" y="179795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131035-3B39-4FC4-9147-B4B8A4A3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68769"/>
              </p:ext>
            </p:extLst>
          </p:nvPr>
        </p:nvGraphicFramePr>
        <p:xfrm>
          <a:off x="4777787" y="4053476"/>
          <a:ext cx="4246073" cy="45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2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s0, s1,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top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0F81A6F-4D4E-4AD2-B5DB-BF08B444CFBF}"/>
              </a:ext>
            </a:extLst>
          </p:cNvPr>
          <p:cNvSpPr txBox="1"/>
          <p:nvPr/>
        </p:nvSpPr>
        <p:spPr>
          <a:xfrm>
            <a:off x="3913448" y="220845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top: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5CE0A-341A-4BBC-9311-E63386FEA69F}"/>
              </a:ext>
            </a:extLst>
          </p:cNvPr>
          <p:cNvSpPr txBox="1"/>
          <p:nvPr/>
        </p:nvSpPr>
        <p:spPr>
          <a:xfrm>
            <a:off x="1398648" y="272445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1C4CF-2E73-49D5-AA2C-F3A6ACAC48AD}"/>
              </a:ext>
            </a:extLst>
          </p:cNvPr>
          <p:cNvSpPr txBox="1"/>
          <p:nvPr/>
        </p:nvSpPr>
        <p:spPr>
          <a:xfrm>
            <a:off x="1398648" y="3229701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5288F-B540-41A7-BAF2-627EC50AD4A7}"/>
              </a:ext>
            </a:extLst>
          </p:cNvPr>
          <p:cNvSpPr txBox="1"/>
          <p:nvPr/>
        </p:nvSpPr>
        <p:spPr>
          <a:xfrm>
            <a:off x="1398648" y="3737353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F067E-615C-43EB-A7CD-DACBEC0AED52}"/>
              </a:ext>
            </a:extLst>
          </p:cNvPr>
          <p:cNvSpPr txBox="1"/>
          <p:nvPr/>
        </p:nvSpPr>
        <p:spPr>
          <a:xfrm>
            <a:off x="1398648" y="4241320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6C007-C667-41B9-8D38-1BD4D33B0724}"/>
              </a:ext>
            </a:extLst>
          </p:cNvPr>
          <p:cNvSpPr txBox="1"/>
          <p:nvPr/>
        </p:nvSpPr>
        <p:spPr>
          <a:xfrm>
            <a:off x="580684" y="4781791"/>
            <a:ext cx="120417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6CEE2-B8FF-4BF9-AC2B-A02FCD689FA0}"/>
              </a:ext>
            </a:extLst>
          </p:cNvPr>
          <p:cNvSpPr txBox="1"/>
          <p:nvPr/>
        </p:nvSpPr>
        <p:spPr>
          <a:xfrm>
            <a:off x="2318260" y="4777128"/>
            <a:ext cx="120417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0x8014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50DC1-0E1C-46DC-AAA3-B397226A864F}"/>
              </a:ext>
            </a:extLst>
          </p:cNvPr>
          <p:cNvSpPr txBox="1"/>
          <p:nvPr/>
        </p:nvSpPr>
        <p:spPr>
          <a:xfrm>
            <a:off x="1895652" y="4744631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C6C713-28A8-437C-B241-F1071D1C32ED}"/>
              </a:ext>
            </a:extLst>
          </p:cNvPr>
          <p:cNvGrpSpPr/>
          <p:nvPr/>
        </p:nvGrpSpPr>
        <p:grpSpPr>
          <a:xfrm>
            <a:off x="452290" y="1857851"/>
            <a:ext cx="689612" cy="2845134"/>
            <a:chOff x="572430" y="1278179"/>
            <a:chExt cx="689612" cy="28451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6EDC32-B1CF-4FC9-B6C5-E220B7C054EC}"/>
                </a:ext>
              </a:extLst>
            </p:cNvPr>
            <p:cNvSpPr txBox="1"/>
            <p:nvPr/>
          </p:nvSpPr>
          <p:spPr>
            <a:xfrm>
              <a:off x="572430" y="1278179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time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3E2DA6-3CCE-4609-9050-115114FA990C}"/>
                </a:ext>
              </a:extLst>
            </p:cNvPr>
            <p:cNvCxnSpPr/>
            <p:nvPr/>
          </p:nvCxnSpPr>
          <p:spPr>
            <a:xfrm>
              <a:off x="917236" y="1615321"/>
              <a:ext cx="0" cy="250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63E595-24CB-47CF-AB7F-089C26794499}"/>
              </a:ext>
            </a:extLst>
          </p:cNvPr>
          <p:cNvSpPr txBox="1"/>
          <p:nvPr/>
        </p:nvSpPr>
        <p:spPr>
          <a:xfrm>
            <a:off x="4894223" y="4589073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btw what pattern do you notice about these addresses?</a:t>
            </a:r>
          </a:p>
        </p:txBody>
      </p:sp>
    </p:spTree>
    <p:extLst>
      <p:ext uri="{BB962C8B-B14F-4D97-AF65-F5344CB8AC3E}">
        <p14:creationId xmlns:p14="http://schemas.microsoft.com/office/powerpoint/2010/main" val="10427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C33-98D0-4179-8343-1B6B1136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Branches and the 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8638-9D0C-4728-8E18-997F647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“branch” instructions we have already seen actually simply interact with the program counter.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71E6C-7931-4E81-BDDB-8FEFF88F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D77D3B-1EAA-4B73-AAEB-DB482C6E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02708"/>
              </p:ext>
            </p:extLst>
          </p:nvPr>
        </p:nvGraphicFramePr>
        <p:xfrm>
          <a:off x="628650" y="1543048"/>
          <a:ext cx="78867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beq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== b) { $pc =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bne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!= b)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 b) 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ble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&lt;= b) { $pc =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 &gt; b)  { $pc = label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bge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a, b,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if(a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&gt;= b) { $pc = label</a:t>
                      </a:r>
                      <a:r>
                        <a:rPr lang="en-US" sz="2400" b="1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}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ECCD469-3379-475E-8762-20F84CF20C15}"/>
              </a:ext>
            </a:extLst>
          </p:cNvPr>
          <p:cNvSpPr/>
          <p:nvPr/>
        </p:nvSpPr>
        <p:spPr>
          <a:xfrm>
            <a:off x="507627" y="4947414"/>
            <a:ext cx="8007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sets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$pc</a:t>
            </a:r>
            <a:r>
              <a:rPr lang="en-US" sz="2000" dirty="0"/>
              <a:t> to the address of whatever label is given.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5B33-764F-4706-91BC-24E2789D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(Reprise)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215E-7BF8-4210-88D1-3F8A291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9C26D1-AD0C-41C7-8872-32BE5AA8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62396"/>
            <a:ext cx="8763000" cy="914399"/>
          </a:xfrm>
        </p:spPr>
        <p:txBody>
          <a:bodyPr/>
          <a:lstStyle/>
          <a:p>
            <a:r>
              <a:rPr lang="en-US" dirty="0"/>
              <a:t>When the caller calls a function, where do we go?</a:t>
            </a:r>
          </a:p>
          <a:p>
            <a:r>
              <a:rPr lang="en-US" dirty="0"/>
              <a:t>When the </a:t>
            </a:r>
            <a:r>
              <a:rPr lang="en-US" dirty="0" err="1"/>
              <a:t>callee's</a:t>
            </a:r>
            <a:r>
              <a:rPr lang="en-US" dirty="0"/>
              <a:t> code is finished, where do we go?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0CDA0-96D5-4EAB-939F-5AD624CE215A}"/>
              </a:ext>
            </a:extLst>
          </p:cNvPr>
          <p:cNvSpPr txBox="1"/>
          <p:nvPr/>
        </p:nvSpPr>
        <p:spPr>
          <a:xfrm>
            <a:off x="1181100" y="1776796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fork() {</a:t>
            </a:r>
            <a:br>
              <a:rPr lang="en-US" sz="2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knife();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spoon++;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04E57-BDED-4A58-966E-994A8B680CE3}"/>
              </a:ext>
            </a:extLst>
          </p:cNvPr>
          <p:cNvSpPr txBox="1"/>
          <p:nvPr/>
        </p:nvSpPr>
        <p:spPr>
          <a:xfrm>
            <a:off x="4838700" y="1776795"/>
            <a:ext cx="2945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knife() {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spork++;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  spatula--;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16" name="Curved Connector 8">
            <a:extLst>
              <a:ext uri="{FF2B5EF4-FFF2-40B4-BE49-F238E27FC236}">
                <a16:creationId xmlns:a16="http://schemas.microsoft.com/office/drawing/2014/main" id="{9F8FB13A-B152-462A-BE94-1EC7A0AA8EF8}"/>
              </a:ext>
            </a:extLst>
          </p:cNvPr>
          <p:cNvCxnSpPr/>
          <p:nvPr/>
        </p:nvCxnSpPr>
        <p:spPr>
          <a:xfrm flipV="1">
            <a:off x="3709333" y="2006456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3A77AB-4475-49C8-8350-040146C497E7}"/>
              </a:ext>
            </a:extLst>
          </p:cNvPr>
          <p:cNvSpPr txBox="1"/>
          <p:nvPr/>
        </p:nvSpPr>
        <p:spPr>
          <a:xfrm>
            <a:off x="2171700" y="3148397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</a:t>
            </a:r>
            <a:r>
              <a:rPr lang="en-US" sz="3200" b="1" dirty="0"/>
              <a:t>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CE836-CFB1-4B0B-9065-0F2E67575F58}"/>
              </a:ext>
            </a:extLst>
          </p:cNvPr>
          <p:cNvSpPr txBox="1"/>
          <p:nvPr/>
        </p:nvSpPr>
        <p:spPr>
          <a:xfrm>
            <a:off x="5727564" y="3148396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call</a:t>
            </a:r>
            <a:r>
              <a:rPr lang="en-US" sz="3200" b="1" dirty="0" err="1"/>
              <a:t>ee</a:t>
            </a:r>
            <a:endParaRPr lang="en-US" sz="3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44394-93B1-4D34-812B-439FB804BE1B}"/>
              </a:ext>
            </a:extLst>
          </p:cNvPr>
          <p:cNvCxnSpPr/>
          <p:nvPr/>
        </p:nvCxnSpPr>
        <p:spPr>
          <a:xfrm>
            <a:off x="4838700" y="2081595"/>
            <a:ext cx="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3">
            <a:extLst>
              <a:ext uri="{FF2B5EF4-FFF2-40B4-BE49-F238E27FC236}">
                <a16:creationId xmlns:a16="http://schemas.microsoft.com/office/drawing/2014/main" id="{FBD1BB1B-3AB8-4D08-8C86-D60737215B0D}"/>
              </a:ext>
            </a:extLst>
          </p:cNvPr>
          <p:cNvCxnSpPr/>
          <p:nvPr/>
        </p:nvCxnSpPr>
        <p:spPr>
          <a:xfrm flipH="1" flipV="1">
            <a:off x="3713294" y="2904120"/>
            <a:ext cx="1129367" cy="4885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6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2E36-D58A-40AA-96E6-93988FA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ISA: The “</a:t>
            </a:r>
            <a:r>
              <a:rPr lang="en-US" dirty="0" err="1"/>
              <a:t>jal</a:t>
            </a:r>
            <a:r>
              <a:rPr lang="en-US" dirty="0"/>
              <a:t>”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F78F-3DB7-47F9-87A0-30F63053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5F64C-4A58-4923-92BD-7D866A4D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" y="719596"/>
            <a:ext cx="8763000" cy="483588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call </a:t>
            </a:r>
            <a:r>
              <a:rPr lang="en-US" dirty="0"/>
              <a:t>functions with </a:t>
            </a:r>
            <a:r>
              <a:rPr lang="en-US" b="1" dirty="0" err="1"/>
              <a:t>jal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ump</a:t>
            </a:r>
            <a:r>
              <a:rPr lang="en-US" b="1" dirty="0"/>
              <a:t> a</a:t>
            </a:r>
            <a:r>
              <a:rPr lang="en-US" dirty="0"/>
              <a:t>nd</a:t>
            </a:r>
            <a:r>
              <a:rPr lang="en-US" b="1" dirty="0"/>
              <a:t> l</a:t>
            </a:r>
            <a:r>
              <a:rPr lang="en-US" dirty="0"/>
              <a:t>ink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5068EF-9009-4F2D-A4BD-74610F10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37860"/>
              </p:ext>
            </p:extLst>
          </p:nvPr>
        </p:nvGraphicFramePr>
        <p:xfrm>
          <a:off x="5623111" y="1252994"/>
          <a:ext cx="3372730" cy="182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jal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func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</a:t>
                      </a:r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  v0, 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B01148-49AB-4605-A057-0EEB7868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2152"/>
              </p:ext>
            </p:extLst>
          </p:nvPr>
        </p:nvGraphicFramePr>
        <p:xfrm>
          <a:off x="5618629" y="3395558"/>
          <a:ext cx="3372730" cy="91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0x8C30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li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v0,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24F576-4DCF-44F4-8E3C-B1200BB66D83}"/>
              </a:ext>
            </a:extLst>
          </p:cNvPr>
          <p:cNvSpPr txBox="1"/>
          <p:nvPr/>
        </p:nvSpPr>
        <p:spPr>
          <a:xfrm>
            <a:off x="4704229" y="338659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CA751-8ABA-47CD-AA12-33D4EEF4F0A7}"/>
              </a:ext>
            </a:extLst>
          </p:cNvPr>
          <p:cNvSpPr txBox="1"/>
          <p:nvPr/>
        </p:nvSpPr>
        <p:spPr>
          <a:xfrm>
            <a:off x="3947226" y="1262475"/>
            <a:ext cx="1204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C240F-E3C6-4DBB-871B-21B7849CA591}"/>
              </a:ext>
            </a:extLst>
          </p:cNvPr>
          <p:cNvSpPr txBox="1"/>
          <p:nvPr/>
        </p:nvSpPr>
        <p:spPr>
          <a:xfrm>
            <a:off x="3394492" y="1262475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914C0-524D-4C88-81AB-5ADCF7BC6B00}"/>
              </a:ext>
            </a:extLst>
          </p:cNvPr>
          <p:cNvSpPr txBox="1"/>
          <p:nvPr/>
        </p:nvSpPr>
        <p:spPr>
          <a:xfrm>
            <a:off x="391128" y="1782673"/>
            <a:ext cx="2960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What address should</a:t>
            </a:r>
          </a:p>
          <a:p>
            <a:pPr algn="r"/>
            <a:r>
              <a:rPr lang="en-US" sz="2200" dirty="0"/>
              <a:t>go into PC next?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EFBBE-EA5E-4AEC-8E8F-02CAE6BA0A5B}"/>
              </a:ext>
            </a:extLst>
          </p:cNvPr>
          <p:cNvSpPr txBox="1"/>
          <p:nvPr/>
        </p:nvSpPr>
        <p:spPr>
          <a:xfrm>
            <a:off x="3947226" y="1973015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0x8C30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11F97-AC8C-4EDE-817F-33A06F6F8E01}"/>
              </a:ext>
            </a:extLst>
          </p:cNvPr>
          <p:cNvSpPr txBox="1"/>
          <p:nvPr/>
        </p:nvSpPr>
        <p:spPr>
          <a:xfrm>
            <a:off x="3387768" y="193739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189C7-5937-437D-BE3D-E536BB837E71}"/>
              </a:ext>
            </a:extLst>
          </p:cNvPr>
          <p:cNvSpPr txBox="1"/>
          <p:nvPr/>
        </p:nvSpPr>
        <p:spPr>
          <a:xfrm>
            <a:off x="168876" y="2530713"/>
            <a:ext cx="318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When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200" dirty="0"/>
              <a:t> returns,</a:t>
            </a:r>
          </a:p>
          <a:p>
            <a:pPr algn="r"/>
            <a:r>
              <a:rPr lang="en-US" sz="2200" dirty="0"/>
              <a:t>where will we go?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35EE5-8134-45CB-8D86-0B76AAD6DACC}"/>
              </a:ext>
            </a:extLst>
          </p:cNvPr>
          <p:cNvSpPr txBox="1"/>
          <p:nvPr/>
        </p:nvSpPr>
        <p:spPr>
          <a:xfrm>
            <a:off x="3947226" y="2683555"/>
            <a:ext cx="120417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0x8008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3D5D4-0813-462A-8723-53A18D0520C0}"/>
              </a:ext>
            </a:extLst>
          </p:cNvPr>
          <p:cNvSpPr txBox="1"/>
          <p:nvPr/>
        </p:nvSpPr>
        <p:spPr>
          <a:xfrm>
            <a:off x="3416075" y="2647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ra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220D60-49F8-4215-A379-0ADDB45E9076}"/>
              </a:ext>
            </a:extLst>
          </p:cNvPr>
          <p:cNvGrpSpPr/>
          <p:nvPr/>
        </p:nvGrpSpPr>
        <p:grpSpPr>
          <a:xfrm>
            <a:off x="221876" y="1834803"/>
            <a:ext cx="5091953" cy="3022564"/>
            <a:chOff x="-62753" y="1610509"/>
            <a:chExt cx="5091953" cy="30225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B998BC-7BCD-4A6F-A24F-F0AC72620840}"/>
                </a:ext>
              </a:extLst>
            </p:cNvPr>
            <p:cNvSpPr/>
            <p:nvPr/>
          </p:nvSpPr>
          <p:spPr>
            <a:xfrm>
              <a:off x="3109863" y="1610509"/>
              <a:ext cx="1919337" cy="1392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F9920-AB3D-4880-9527-456C41A701DA}"/>
                </a:ext>
              </a:extLst>
            </p:cNvPr>
            <p:cNvSpPr txBox="1"/>
            <p:nvPr/>
          </p:nvSpPr>
          <p:spPr>
            <a:xfrm>
              <a:off x="-62753" y="3186523"/>
              <a:ext cx="484766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This is what </a:t>
              </a:r>
              <a:r>
                <a:rPr lang="en-US" sz="2200" b="1" dirty="0" err="1"/>
                <a:t>jal</a:t>
              </a:r>
              <a:r>
                <a:rPr lang="en-US" sz="2200" dirty="0"/>
                <a:t> does:</a:t>
              </a:r>
            </a:p>
            <a:p>
              <a:pPr algn="ctr"/>
              <a:r>
                <a:rPr lang="en-US" sz="2200" dirty="0"/>
                <a:t>It </a:t>
              </a:r>
              <a:r>
                <a:rPr lang="en-US" sz="2200" b="1" dirty="0"/>
                <a:t>jumps</a:t>
              </a:r>
              <a:r>
                <a:rPr lang="en-US" sz="2200" dirty="0"/>
                <a:t> to a new location, and</a:t>
              </a:r>
            </a:p>
            <a:p>
              <a:pPr algn="ctr"/>
              <a:r>
                <a:rPr lang="en-US" sz="2200" dirty="0"/>
                <a:t>makes a </a:t>
              </a:r>
              <a:r>
                <a:rPr lang="en-US" sz="2200" b="1" dirty="0"/>
                <a:t>link</a:t>
              </a:r>
              <a:r>
                <a:rPr lang="en-US" sz="2200" dirty="0"/>
                <a:t> back to the old one in the </a:t>
              </a:r>
              <a:r>
                <a:rPr lang="en-US" sz="2200" b="1" dirty="0" err="1"/>
                <a:t>ra</a:t>
              </a:r>
              <a:r>
                <a:rPr lang="en-US" sz="2200" dirty="0"/>
                <a:t> (return address) register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12B209E-D48C-448D-8C2C-8BE1F1568F25}"/>
                </a:ext>
              </a:extLst>
            </p:cNvPr>
            <p:cNvSpPr/>
            <p:nvPr/>
          </p:nvSpPr>
          <p:spPr>
            <a:xfrm flipH="1">
              <a:off x="3442056" y="2781300"/>
              <a:ext cx="712117" cy="712117"/>
            </a:xfrm>
            <a:prstGeom prst="arc">
              <a:avLst>
                <a:gd name="adj1" fmla="val 5348911"/>
                <a:gd name="adj2" fmla="val 1162850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DD0DA1-4A28-49F6-942A-7ED5E9ED8565}"/>
              </a:ext>
            </a:extLst>
          </p:cNvPr>
          <p:cNvSpPr txBox="1"/>
          <p:nvPr/>
        </p:nvSpPr>
        <p:spPr>
          <a:xfrm>
            <a:off x="547837" y="4866072"/>
            <a:ext cx="438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and this is ALL it does.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091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21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2422</Words>
  <Application>Microsoft Office PowerPoint</Application>
  <PresentationFormat>On-screen Show (16:10)</PresentationFormat>
  <Paragraphs>664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Lato Heavy</vt:lpstr>
      <vt:lpstr>Open Sans</vt:lpstr>
      <vt:lpstr>Trebuchet MS</vt:lpstr>
      <vt:lpstr>Wingdings</vt:lpstr>
      <vt:lpstr>Wingdings 3</vt:lpstr>
      <vt:lpstr>Facet</vt:lpstr>
      <vt:lpstr>Office Theme</vt:lpstr>
      <vt:lpstr>CS/COE 0447</vt:lpstr>
      <vt:lpstr>Lightning Recap</vt:lpstr>
      <vt:lpstr>Our Alternative Approach</vt:lpstr>
      <vt:lpstr>Calling Conventions</vt:lpstr>
      <vt:lpstr>What is a Calling Convention (CS 449)</vt:lpstr>
      <vt:lpstr>The Program Counter</vt:lpstr>
      <vt:lpstr>Branches and the Program Counter</vt:lpstr>
      <vt:lpstr>Control Flow (Reprise)</vt:lpstr>
      <vt:lpstr>MIPS ISA: The “jal” Instruction</vt:lpstr>
      <vt:lpstr>MIPS ISA: The “jr” Instruction</vt:lpstr>
      <vt:lpstr>Don’t Step on Other’s Toes</vt:lpstr>
      <vt:lpstr>What’s the Deal</vt:lpstr>
      <vt:lpstr>The Stack</vt:lpstr>
      <vt:lpstr>A Busy Desk</vt:lpstr>
      <vt:lpstr>A Very Busy Desk</vt:lpstr>
      <vt:lpstr>What is the Stack? (“sp” Register)</vt:lpstr>
      <vt:lpstr>Accessing the Stack (animated)</vt:lpstr>
      <vt:lpstr>MIPS: Accessing the Stack (animated)</vt:lpstr>
      <vt:lpstr>MIPS: Going the Other Direction (animated)</vt:lpstr>
      <vt:lpstr>MIPS: Simplifying: “push” and “pop” pseudo-ops</vt:lpstr>
      <vt:lpstr>Some Steel-Toed Boots</vt:lpstr>
      <vt:lpstr>Writing a Simple Function</vt:lpstr>
      <vt:lpstr>Extending: Preserving other Registers</vt:lpstr>
      <vt:lpstr>When to “push” and “pop”</vt:lpstr>
      <vt:lpstr>Calling Conventions: Arguments and Return Values</vt:lpstr>
      <vt:lpstr>Passing Arguments</vt:lpstr>
      <vt:lpstr>The “a” and “v” Registers</vt:lpstr>
      <vt:lpstr>Let’s Write a Function</vt:lpstr>
      <vt:lpstr>Let’s Call That Function</vt:lpstr>
      <vt:lpstr>Calling Conventions: Saved and Unsaved Registers</vt:lpstr>
      <vt:lpstr>An Innocent Looking Function</vt:lpstr>
      <vt:lpstr>Everything’s Fine Right?</vt:lpstr>
      <vt:lpstr>Another Piece of the Calling Convention Puzzle</vt:lpstr>
      <vt:lpstr>When You Call a Function…</vt:lpstr>
      <vt:lpstr>Why It Broke</vt:lpstr>
      <vt:lpstr>Fixing Our Function (Abiding by Convention)</vt:lpstr>
      <vt:lpstr>The “s” Register Terms of Service</vt:lpstr>
      <vt:lpstr>Things To Consider: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86</cp:revision>
  <dcterms:created xsi:type="dcterms:W3CDTF">2018-08-24T23:21:45Z</dcterms:created>
  <dcterms:modified xsi:type="dcterms:W3CDTF">2018-09-11T00:12:05Z</dcterms:modified>
</cp:coreProperties>
</file>