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  <p:sldMasterId id="2147483986" r:id="rId2"/>
  </p:sldMasterIdLst>
  <p:notesMasterIdLst>
    <p:notesMasterId r:id="rId15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  <p:sldId id="266" r:id="rId12"/>
    <p:sldId id="267" r:id="rId13"/>
    <p:sldId id="268" r:id="rId1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399D"/>
    <a:srgbClr val="98389D"/>
    <a:srgbClr val="995FC2"/>
    <a:srgbClr val="B07FD8"/>
    <a:srgbClr val="9E439C"/>
    <a:srgbClr val="E9D4E9"/>
    <a:srgbClr val="DEBEDD"/>
    <a:srgbClr val="F8C4EA"/>
    <a:srgbClr val="740E59"/>
    <a:srgbClr val="590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F797-F868-453C-B2D8-D5BD0589674E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F3FE9-A6B9-4608-BAC2-29C139205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3779"/>
            <a:ext cx="5825202" cy="137191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5694"/>
            <a:ext cx="5825202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2EC0-EA1B-4D47-BB40-151CF28C591A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28363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1962-8E27-4D73-94AC-E467A249C12E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5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6833"/>
            <a:ext cx="5418393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922A-9472-4778-9DCB-22AE59A52018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3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812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09990"/>
            <a:ext cx="6447501" cy="216288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1139-E1BD-437B-B8D9-DB3004968DFE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31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94CA4-8E5C-48FF-8872-864A34BDABB7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013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000"/>
            <a:ext cx="6441152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7EE5-6810-46FD-8F16-C20E9E2805D4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8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4A74-B10D-4E73-8A20-5214233D57CC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000"/>
            <a:ext cx="978557" cy="437620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000"/>
            <a:ext cx="5295113" cy="43762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3199-4622-4ECB-AF66-578131F16DE1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30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5403-EE57-4809-895D-A7A06976EC34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3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2262AD-67F8-4517-8AA4-81C2B7FF0DD1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2"/>
            <a:ext cx="9143999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42521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5C53-F417-49CF-B02C-815572B82736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776ABAA-89A8-4D11-BC61-3445758A98B5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F55CD3-654B-4867-9848-D0081EC1326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7A44C16-BB40-4082-9C93-77B4352AA41C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854117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4E26-840A-4913-BC76-2D9E5D092DB4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9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4214-9288-47BF-8894-BE5B8561D15F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8F1BA2-FFFD-4328-8C22-19C2DC4802A6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82" y="-2"/>
            <a:ext cx="9146381" cy="645368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550" y="885826"/>
            <a:ext cx="4178300" cy="42616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885826"/>
            <a:ext cx="4178299" cy="42616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EDC8-0196-4BB1-B371-488573108F97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8ACED8-39CB-4BB0-BC20-72685657849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B04C14-11D4-48AF-9319-5B2333507F3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FB9A4F-1848-43E2-902E-15F709D29265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85397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879992-6A44-414F-AB0F-6999255412BC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" y="-1"/>
            <a:ext cx="9139237" cy="645366"/>
          </a:xfrm>
        </p:spPr>
        <p:txBody>
          <a:bodyPr/>
          <a:lstStyle>
            <a:lvl1pPr marL="4572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89A1-0905-4262-8E11-77B971A9C28F}" type="datetime1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5ECC5D-28D8-41C5-A037-5EC7BE5EABC3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44D8D-7BA1-4E96-A5D9-B78D432BC507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263A076-4C7C-435D-B6F9-73A0BBDE7666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374563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F6-31FA-41E1-865B-0C7AE701E2C7}" type="datetime1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25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6465-A219-46C5-8D4A-82BE045BE2D8}" type="datetime1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B84B-7299-43E3-9211-9B299B4411DD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040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F957-D040-412D-8FB9-A580935178D4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97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2C4C-40CB-4C88-9EAA-0AD477AFD4EC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62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DD3C-7438-4F86-A599-941832627428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74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1598C8-80C1-409D-91AF-5D8F1D5C6D17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7BD99DA-68F1-499C-83E1-086BBD4A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3D8B-C2ED-443F-BBF4-91C197CC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81" y="920750"/>
            <a:ext cx="8129588" cy="4376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5AC44-6554-42F6-A941-F1EF7D00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A101-6D50-4823-AF05-6A01A3FEE351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A9CD-8185-460E-8474-6F9A0712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E7B3F-E5FC-48ED-AF02-A4CA8DD4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D970FF-C98E-420C-9CE2-A281BD54DEC2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787A50-816A-48CD-AB24-14EB6802804F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8CDA1E-26B8-4052-A02D-10D30CFB2657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2521616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E67CBAF-9965-4908-AB4F-B153E61EA05F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5327-3915-4C87-A044-1801E7966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025" y="865187"/>
            <a:ext cx="4314825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0DC4A-551E-4554-A08C-13B138AD4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865187"/>
            <a:ext cx="4514849" cy="42822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9DB4-2974-4A58-959F-B415F0C2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4B77-C959-498F-9492-92F1DC842694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B8151-6015-4FC1-996F-F4EA66B3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2587B-A9C7-436F-8CCB-B77D503F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92E4674-CFDD-4E18-82F6-130F46B4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9144000" cy="589807"/>
          </a:xfrm>
          <a:prstGeom prst="rect">
            <a:avLst/>
          </a:prstGeom>
          <a:noFill/>
        </p:spPr>
        <p:txBody>
          <a:bodyPr/>
          <a:lstStyle>
            <a:lvl1pPr marL="342900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A8E06D3-E849-4AC2-A8B6-15559F382ECE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A3AE9F0-55E8-41EE-A428-88C7B790E5BC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E920495-CDEC-41FE-AE3C-8C35628C999F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281759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0723"/>
            <a:ext cx="6447501" cy="152215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C395-2E31-4B6B-8161-BEB32CCFC5EA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34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7A066DB-DBC2-49C5-AA9C-6651659552E4}"/>
              </a:ext>
            </a:extLst>
          </p:cNvPr>
          <p:cNvSpPr/>
          <p:nvPr userDrawn="1"/>
        </p:nvSpPr>
        <p:spPr>
          <a:xfrm>
            <a:off x="-2381" y="-1"/>
            <a:ext cx="9144000" cy="645368"/>
          </a:xfrm>
          <a:prstGeom prst="rect">
            <a:avLst/>
          </a:prstGeom>
          <a:solidFill>
            <a:srgbClr val="E9D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4FC2F-54EE-4B1B-8870-3B3C9BB0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645369"/>
            <a:ext cx="4498181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32B07-3513-4F2D-A335-4F1D2C10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738" y="1275524"/>
            <a:ext cx="4312444" cy="38825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32ED8-9B75-4C53-AC69-4FA18B58E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645369"/>
            <a:ext cx="4514850" cy="6301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DBE5F-DB1A-41EC-9030-53D7D0C97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275524"/>
            <a:ext cx="4498181" cy="3882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8353A-08AA-40F1-867E-C0CA420B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FA9-FD83-44E9-83A7-DEACD3702F1C}" type="datetime1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5C214-F2E8-4579-BF53-81496773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4EE96-E27B-4A13-A6B4-FA987C4C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41377ED-B669-4FA7-A92D-AD36E6EB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3"/>
            <a:ext cx="9144000" cy="579223"/>
          </a:xfrm>
          <a:prstGeom prst="rect">
            <a:avLst/>
          </a:prstGeom>
          <a:noFill/>
        </p:spPr>
        <p:txBody>
          <a:bodyPr/>
          <a:lstStyle>
            <a:lvl1pPr marL="342900">
              <a:spcBef>
                <a:spcPts val="0"/>
              </a:spcBef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2B7B088-25ED-4B45-9E71-232A0E51B314}"/>
              </a:ext>
            </a:extLst>
          </p:cNvPr>
          <p:cNvSpPr/>
          <p:nvPr userDrawn="1"/>
        </p:nvSpPr>
        <p:spPr>
          <a:xfrm>
            <a:off x="6699251" y="0"/>
            <a:ext cx="2442368" cy="645366"/>
          </a:xfrm>
          <a:custGeom>
            <a:avLst/>
            <a:gdLst>
              <a:gd name="connsiteX0" fmla="*/ 662575 w 3256490"/>
              <a:gd name="connsiteY0" fmla="*/ 0 h 774439"/>
              <a:gd name="connsiteX1" fmla="*/ 3256490 w 3256490"/>
              <a:gd name="connsiteY1" fmla="*/ 0 h 774439"/>
              <a:gd name="connsiteX2" fmla="*/ 3256490 w 3256490"/>
              <a:gd name="connsiteY2" fmla="*/ 774439 h 774439"/>
              <a:gd name="connsiteX3" fmla="*/ 0 w 3256490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490" h="774439">
                <a:moveTo>
                  <a:pt x="662575" y="0"/>
                </a:moveTo>
                <a:lnTo>
                  <a:pt x="3256490" y="0"/>
                </a:lnTo>
                <a:lnTo>
                  <a:pt x="3256490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B07F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ED68410-6506-44A9-9C6A-AB794CA124A0}"/>
              </a:ext>
            </a:extLst>
          </p:cNvPr>
          <p:cNvSpPr/>
          <p:nvPr userDrawn="1"/>
        </p:nvSpPr>
        <p:spPr>
          <a:xfrm>
            <a:off x="4763" y="0"/>
            <a:ext cx="331787" cy="645366"/>
          </a:xfrm>
          <a:custGeom>
            <a:avLst/>
            <a:gdLst>
              <a:gd name="connsiteX0" fmla="*/ 0 w 442383"/>
              <a:gd name="connsiteY0" fmla="*/ 0 h 774439"/>
              <a:gd name="connsiteX1" fmla="*/ 320224 w 442383"/>
              <a:gd name="connsiteY1" fmla="*/ 0 h 774439"/>
              <a:gd name="connsiteX2" fmla="*/ 442383 w 442383"/>
              <a:gd name="connsiteY2" fmla="*/ 774439 h 774439"/>
              <a:gd name="connsiteX3" fmla="*/ 0 w 442383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83" h="774439">
                <a:moveTo>
                  <a:pt x="0" y="0"/>
                </a:moveTo>
                <a:lnTo>
                  <a:pt x="320224" y="0"/>
                </a:lnTo>
                <a:lnTo>
                  <a:pt x="442383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95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31EB624-2339-4B64-9FDD-F963AC735809}"/>
              </a:ext>
            </a:extLst>
          </p:cNvPr>
          <p:cNvSpPr/>
          <p:nvPr userDrawn="1"/>
        </p:nvSpPr>
        <p:spPr>
          <a:xfrm>
            <a:off x="7778750" y="0"/>
            <a:ext cx="1362869" cy="645366"/>
          </a:xfrm>
          <a:custGeom>
            <a:avLst/>
            <a:gdLst>
              <a:gd name="connsiteX0" fmla="*/ 430606 w 1817158"/>
              <a:gd name="connsiteY0" fmla="*/ 0 h 774439"/>
              <a:gd name="connsiteX1" fmla="*/ 1817158 w 1817158"/>
              <a:gd name="connsiteY1" fmla="*/ 0 h 774439"/>
              <a:gd name="connsiteX2" fmla="*/ 1817158 w 1817158"/>
              <a:gd name="connsiteY2" fmla="*/ 774439 h 774439"/>
              <a:gd name="connsiteX3" fmla="*/ 0 w 1817158"/>
              <a:gd name="connsiteY3" fmla="*/ 774439 h 7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7158" h="774439">
                <a:moveTo>
                  <a:pt x="430606" y="0"/>
                </a:moveTo>
                <a:lnTo>
                  <a:pt x="1817158" y="0"/>
                </a:lnTo>
                <a:lnTo>
                  <a:pt x="1817158" y="774439"/>
                </a:lnTo>
                <a:lnTo>
                  <a:pt x="0" y="774439"/>
                </a:lnTo>
                <a:close/>
              </a:path>
            </a:pathLst>
          </a:custGeom>
          <a:solidFill>
            <a:srgbClr val="983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3442824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C644C-7127-4340-BE3B-8D37517C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10FA-D5DD-4865-86FF-A2E7DD6FB942}" type="datetime1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B567B-8094-4760-B976-FC077222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D61CE-DDD7-413C-BB7B-ED435FCF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1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120A9-F9BF-43A7-A476-C88EA12E0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54052" y="365449"/>
            <a:ext cx="5633357" cy="461865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8CD3C-01F6-4114-84E1-48823DBA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C353-235E-4B43-B7C7-685C330D5FE3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06D0F-C75B-42E5-A5B7-476979B6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FCA9C-826E-4BA1-B201-553B259C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5A8222-CE4C-4F59-84AF-3F7C4D5E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49178" cy="1333500"/>
          </a:xfrm>
          <a:prstGeom prst="rect">
            <a:avLst/>
          </a:prstGeom>
          <a:solidFill>
            <a:srgbClr val="995FC2"/>
          </a:solidFill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FDCD5AD-F59D-47AC-A65E-EB8DC053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333499"/>
            <a:ext cx="2949179" cy="3806113"/>
          </a:xfrm>
          <a:solidFill>
            <a:srgbClr val="F8C4EA"/>
          </a:solidFill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76502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B6A31-88EF-4893-A362-3450E49C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645369"/>
            <a:ext cx="9144000" cy="45021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25E5-E6CC-4DB2-8AA6-56B078F9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A3E7-1EE6-4A51-BDD5-680D1AC4D90E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C6C4-2789-4EDA-94B3-7211CC0E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1E5BD-799B-4EE5-B15E-60568DAC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88C162-9EFD-4E8C-AC3A-3F180018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13"/>
            <a:ext cx="9144000" cy="63015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1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0491"/>
            <a:ext cx="3138026" cy="3233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0491"/>
            <a:ext cx="3138026" cy="32339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2481-4FA5-40D8-962A-740CF259B42B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0819"/>
            <a:ext cx="3139217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1038"/>
            <a:ext cx="3139217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0819"/>
            <a:ext cx="313921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1038"/>
            <a:ext cx="3139213" cy="275343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29ED-3C71-4AE5-B50D-2CA7B18329D2}" type="datetime1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485C-FC2D-4C34-8111-382282ED910A}" type="datetime1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20AA-1D4D-4FA9-9FBE-6721C7895E8D}" type="datetime1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8837"/>
            <a:ext cx="2890896" cy="106538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104"/>
            <a:ext cx="3385156" cy="46053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4224"/>
            <a:ext cx="2890896" cy="215370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4851-D172-4887-9C3E-0F9F615F14C5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0500"/>
            <a:ext cx="644750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000"/>
            <a:ext cx="6447501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2782"/>
            <a:ext cx="6447500" cy="5616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6D67-3C88-4663-9AA5-DC2EAE6BF918}" type="datetime1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8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7B872-29D5-4489-87A5-D25A76001D24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8DAA-9A51-4AD6-98C7-89AB7AD2B255}" type="datetime1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C0A2-10A0-40F7-BAE1-3BE620EE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896" r:id="rId12"/>
    <p:sldLayoutId id="2147483898" r:id="rId13"/>
    <p:sldLayoutId id="2147483899" r:id="rId14"/>
    <p:sldLayoutId id="2147483900" r:id="rId15"/>
    <p:sldLayoutId id="2147483903" r:id="rId16"/>
    <p:sldLayoutId id="2147483904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9000"/>
              </a:schemeClr>
            </a:gs>
            <a:gs pos="23000">
              <a:schemeClr val="accent1">
                <a:lumMod val="29000"/>
              </a:schemeClr>
            </a:gs>
            <a:gs pos="69000">
              <a:schemeClr val="accent1">
                <a:lumMod val="15000"/>
              </a:schemeClr>
            </a:gs>
            <a:gs pos="97000">
              <a:schemeClr val="accent1">
                <a:lumMod val="1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9F956-5840-4A28-B4B2-1D4C1DF26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712107"/>
            <a:ext cx="4349749" cy="4290786"/>
          </a:xfrm>
        </p:spPr>
        <p:txBody>
          <a:bodyPr anchor="ctr">
            <a:normAutofit/>
          </a:bodyPr>
          <a:lstStyle/>
          <a:p>
            <a:r>
              <a:rPr lang="en-US" sz="4700" dirty="0"/>
              <a:t>CS/COE 0447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44333"/>
            <a:ext cx="336549" cy="2370667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08607" y="0"/>
            <a:ext cx="645472" cy="5714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F7CB8B2-5D0D-49C7-96F1-4D6B87089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034" y="0"/>
            <a:ext cx="4078966" cy="5714999"/>
          </a:xfrm>
          <a:custGeom>
            <a:avLst/>
            <a:gdLst>
              <a:gd name="connsiteX0" fmla="*/ 0 w 5746768"/>
              <a:gd name="connsiteY0" fmla="*/ 0 h 6858000"/>
              <a:gd name="connsiteX1" fmla="*/ 1249825 w 5746768"/>
              <a:gd name="connsiteY1" fmla="*/ 0 h 6858000"/>
              <a:gd name="connsiteX2" fmla="*/ 1249825 w 5746768"/>
              <a:gd name="connsiteY2" fmla="*/ 8457 h 6858000"/>
              <a:gd name="connsiteX3" fmla="*/ 4794268 w 5746768"/>
              <a:gd name="connsiteY3" fmla="*/ 8457 h 6858000"/>
              <a:gd name="connsiteX4" fmla="*/ 4794268 w 5746768"/>
              <a:gd name="connsiteY4" fmla="*/ 0 h 6858000"/>
              <a:gd name="connsiteX5" fmla="*/ 5746768 w 5746768"/>
              <a:gd name="connsiteY5" fmla="*/ 0 h 6858000"/>
              <a:gd name="connsiteX6" fmla="*/ 5746768 w 5746768"/>
              <a:gd name="connsiteY6" fmla="*/ 6858000 h 6858000"/>
              <a:gd name="connsiteX7" fmla="*/ 5074930 w 5746768"/>
              <a:gd name="connsiteY7" fmla="*/ 6858000 h 6858000"/>
              <a:gd name="connsiteX8" fmla="*/ 4794268 w 5746768"/>
              <a:gd name="connsiteY8" fmla="*/ 6858000 h 6858000"/>
              <a:gd name="connsiteX9" fmla="*/ 1249825 w 5746768"/>
              <a:gd name="connsiteY9" fmla="*/ 6858000 h 6858000"/>
              <a:gd name="connsiteX10" fmla="*/ 1109383 w 5746768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46768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4794268" y="8457"/>
                </a:lnTo>
                <a:lnTo>
                  <a:pt x="4794268" y="0"/>
                </a:lnTo>
                <a:lnTo>
                  <a:pt x="5746768" y="0"/>
                </a:lnTo>
                <a:lnTo>
                  <a:pt x="5746768" y="6858000"/>
                </a:lnTo>
                <a:lnTo>
                  <a:pt x="5074930" y="6858000"/>
                </a:lnTo>
                <a:lnTo>
                  <a:pt x="4794268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090307" y="2902857"/>
            <a:ext cx="5053693" cy="2812142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4F42846-EECA-4E22-9D3C-EC05D41AD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0989" y="1576916"/>
            <a:ext cx="3074817" cy="256116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The Stack: The Untold Story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12053" y="0"/>
            <a:ext cx="631947" cy="4721795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AA0D1-BF25-47A2-9F57-C41A282E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</a:t>
            </a:fld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271191-0B7F-43E0-ABF9-8FDD18298A24}"/>
              </a:ext>
            </a:extLst>
          </p:cNvPr>
          <p:cNvSpPr txBox="1">
            <a:spLocks/>
          </p:cNvSpPr>
          <p:nvPr/>
        </p:nvSpPr>
        <p:spPr>
          <a:xfrm>
            <a:off x="5861631" y="4795365"/>
            <a:ext cx="3074817" cy="919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FFFFFF"/>
                </a:solidFill>
              </a:rPr>
              <a:t>wilkie (with content borrowed from: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Jarrett Billingsley</a:t>
            </a:r>
          </a:p>
          <a:p>
            <a:pPr algn="l"/>
            <a:r>
              <a:rPr lang="en-US" sz="1200" dirty="0">
                <a:solidFill>
                  <a:srgbClr val="FFFFFF"/>
                </a:solidFill>
              </a:rPr>
              <a:t>Dr. Bruce Childers)</a:t>
            </a:r>
          </a:p>
        </p:txBody>
      </p:sp>
    </p:spTree>
    <p:extLst>
      <p:ext uri="{BB962C8B-B14F-4D97-AF65-F5344CB8AC3E}">
        <p14:creationId xmlns:p14="http://schemas.microsoft.com/office/powerpoint/2010/main" val="358979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E29B8E-BD9B-4F22-9C57-4DC9E7EF0B6D}"/>
              </a:ext>
            </a:extLst>
          </p:cNvPr>
          <p:cNvSpPr/>
          <p:nvPr/>
        </p:nvSpPr>
        <p:spPr>
          <a:xfrm>
            <a:off x="7390263" y="1332970"/>
            <a:ext cx="1525137" cy="4038600"/>
          </a:xfrm>
          <a:prstGeom prst="rect">
            <a:avLst/>
          </a:prstGeom>
          <a:solidFill>
            <a:srgbClr val="E9D4E9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CA221B-A385-4883-BC67-C5ED1EA7F6B4}"/>
              </a:ext>
            </a:extLst>
          </p:cNvPr>
          <p:cNvSpPr/>
          <p:nvPr/>
        </p:nvSpPr>
        <p:spPr>
          <a:xfrm>
            <a:off x="7458688" y="2173268"/>
            <a:ext cx="1388286" cy="880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60F19-35AB-4167-99F5-F4B7F846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our Problem: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CE512-9A36-4F3B-8A3E-EEAD56B64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75" y="895350"/>
            <a:ext cx="8221675" cy="47058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can we use memory, but not create gaps?</a:t>
            </a:r>
          </a:p>
          <a:p>
            <a:endParaRPr lang="en-US" dirty="0"/>
          </a:p>
          <a:p>
            <a:r>
              <a:rPr lang="en-US" dirty="0"/>
              <a:t>Good [rational] Idea: Maintain two dynamic memory</a:t>
            </a:r>
            <a:br>
              <a:rPr lang="en-US" dirty="0"/>
            </a:br>
            <a:r>
              <a:rPr lang="en-US" dirty="0"/>
              <a:t>sections.</a:t>
            </a:r>
          </a:p>
          <a:p>
            <a:r>
              <a:rPr lang="en-US" dirty="0"/>
              <a:t>We call our function.</a:t>
            </a:r>
          </a:p>
          <a:p>
            <a:r>
              <a:rPr lang="en-US" dirty="0"/>
              <a:t>What happens if that function allocates</a:t>
            </a:r>
            <a:br>
              <a:rPr lang="en-US" dirty="0"/>
            </a:br>
            <a:r>
              <a:rPr lang="en-US" dirty="0"/>
              <a:t>memory?</a:t>
            </a:r>
          </a:p>
          <a:p>
            <a:r>
              <a:rPr lang="en-US" dirty="0"/>
              <a:t>And then calls another function.</a:t>
            </a:r>
          </a:p>
          <a:p>
            <a:r>
              <a:rPr lang="en-US" dirty="0"/>
              <a:t>And then we return…</a:t>
            </a:r>
          </a:p>
          <a:p>
            <a:r>
              <a:rPr lang="en-US" dirty="0"/>
              <a:t>And return from the first function… WHEW!</a:t>
            </a:r>
            <a:br>
              <a:rPr lang="en-US" dirty="0"/>
            </a:br>
            <a:r>
              <a:rPr lang="en-US" dirty="0"/>
              <a:t>No gaps.</a:t>
            </a:r>
          </a:p>
          <a:p>
            <a:endParaRPr lang="en-US" dirty="0"/>
          </a:p>
          <a:p>
            <a:r>
              <a:rPr lang="en-US" dirty="0"/>
              <a:t>(Ok, but now we start editing a LARGE video…)</a:t>
            </a:r>
          </a:p>
          <a:p>
            <a:pPr lvl="1"/>
            <a:r>
              <a:rPr lang="en-US" dirty="0"/>
              <a:t>Uh oh! We’ve lost our $</a:t>
            </a:r>
            <a:r>
              <a:rPr lang="en-US" b="1" dirty="0"/>
              <a:t>ra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A6C99-D4AD-49F3-B918-DF49F7FD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85A40D-2ED0-4C4C-B985-E58C21A369B7}"/>
              </a:ext>
            </a:extLst>
          </p:cNvPr>
          <p:cNvSpPr/>
          <p:nvPr/>
        </p:nvSpPr>
        <p:spPr>
          <a:xfrm>
            <a:off x="7462039" y="4533370"/>
            <a:ext cx="1388286" cy="763589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183CFD-D89A-4B15-97EC-641B90921B2F}"/>
              </a:ext>
            </a:extLst>
          </p:cNvPr>
          <p:cNvSpPr/>
          <p:nvPr/>
        </p:nvSpPr>
        <p:spPr>
          <a:xfrm>
            <a:off x="7458688" y="4229099"/>
            <a:ext cx="1388286" cy="304271"/>
          </a:xfrm>
          <a:prstGeom prst="rect">
            <a:avLst/>
          </a:prstGeom>
          <a:solidFill>
            <a:srgbClr val="98389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E21E9-401F-4AD8-BF25-5B3A4386BE93}"/>
              </a:ext>
            </a:extLst>
          </p:cNvPr>
          <p:cNvSpPr txBox="1"/>
          <p:nvPr/>
        </p:nvSpPr>
        <p:spPr>
          <a:xfrm>
            <a:off x="6457950" y="511229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F66B0-5A40-45F0-A680-4BF6E5DB0468}"/>
              </a:ext>
            </a:extLst>
          </p:cNvPr>
          <p:cNvSpPr txBox="1"/>
          <p:nvPr/>
        </p:nvSpPr>
        <p:spPr>
          <a:xfrm>
            <a:off x="6447853" y="434870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0x4000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C89CB7-293B-470E-8C12-4F14FD465262}"/>
              </a:ext>
            </a:extLst>
          </p:cNvPr>
          <p:cNvSpPr/>
          <p:nvPr/>
        </p:nvSpPr>
        <p:spPr>
          <a:xfrm>
            <a:off x="7458688" y="2985243"/>
            <a:ext cx="1388286" cy="90938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279F15-F0D2-47EA-A8A4-EBE07E470004}"/>
              </a:ext>
            </a:extLst>
          </p:cNvPr>
          <p:cNvSpPr/>
          <p:nvPr/>
        </p:nvSpPr>
        <p:spPr>
          <a:xfrm>
            <a:off x="7458688" y="3855821"/>
            <a:ext cx="1388286" cy="369332"/>
          </a:xfrm>
          <a:prstGeom prst="rect">
            <a:avLst/>
          </a:prstGeom>
          <a:solidFill>
            <a:srgbClr val="98389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900787-2644-4709-9752-88164EAA3C5E}"/>
              </a:ext>
            </a:extLst>
          </p:cNvPr>
          <p:cNvSpPr/>
          <p:nvPr/>
        </p:nvSpPr>
        <p:spPr>
          <a:xfrm>
            <a:off x="7458688" y="2876433"/>
            <a:ext cx="1388286" cy="90938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6A6C9E-6920-40DB-AEA5-737DC7E8CF71}"/>
              </a:ext>
            </a:extLst>
          </p:cNvPr>
          <p:cNvSpPr/>
          <p:nvPr/>
        </p:nvSpPr>
        <p:spPr>
          <a:xfrm>
            <a:off x="7458695" y="2985243"/>
            <a:ext cx="1388286" cy="870578"/>
          </a:xfrm>
          <a:prstGeom prst="rect">
            <a:avLst/>
          </a:prstGeom>
          <a:solidFill>
            <a:srgbClr val="98389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5286A0-C8C9-442E-8267-2D8CC0E4CAA4}"/>
              </a:ext>
            </a:extLst>
          </p:cNvPr>
          <p:cNvSpPr txBox="1"/>
          <p:nvPr/>
        </p:nvSpPr>
        <p:spPr>
          <a:xfrm>
            <a:off x="6457949" y="280057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0x8000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9204E5-731C-4B08-B625-7255875E5F0B}"/>
              </a:ext>
            </a:extLst>
          </p:cNvPr>
          <p:cNvGrpSpPr/>
          <p:nvPr/>
        </p:nvGrpSpPr>
        <p:grpSpPr>
          <a:xfrm>
            <a:off x="6804302" y="3337040"/>
            <a:ext cx="229513" cy="711728"/>
            <a:chOff x="4953000" y="1383772"/>
            <a:chExt cx="229513" cy="711728"/>
          </a:xfrm>
        </p:grpSpPr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C8CCDF0C-5D88-4751-B6F3-E06B5440946F}"/>
                </a:ext>
              </a:extLst>
            </p:cNvPr>
            <p:cNvSpPr/>
            <p:nvPr/>
          </p:nvSpPr>
          <p:spPr>
            <a:xfrm rot="11700000">
              <a:off x="5030113" y="1383772"/>
              <a:ext cx="152400" cy="540918"/>
            </a:xfrm>
            <a:prstGeom prst="trapezoi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E1B8AE7-48CE-475C-BF5B-BC5159034BD6}"/>
                </a:ext>
              </a:extLst>
            </p:cNvPr>
            <p:cNvSpPr/>
            <p:nvPr/>
          </p:nvSpPr>
          <p:spPr>
            <a:xfrm>
              <a:off x="4953000" y="1986703"/>
              <a:ext cx="108797" cy="1087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012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0" grpId="1" animBg="1"/>
      <p:bldP spid="10" grpId="2" animBg="1"/>
      <p:bldP spid="11" grpId="0" animBg="1"/>
      <p:bldP spid="12" grpId="0" animBg="1"/>
      <p:bldP spid="12" grpId="1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E29B8E-BD9B-4F22-9C57-4DC9E7EF0B6D}"/>
              </a:ext>
            </a:extLst>
          </p:cNvPr>
          <p:cNvSpPr/>
          <p:nvPr/>
        </p:nvSpPr>
        <p:spPr>
          <a:xfrm>
            <a:off x="7390263" y="1332970"/>
            <a:ext cx="1525137" cy="4038600"/>
          </a:xfrm>
          <a:prstGeom prst="rect">
            <a:avLst/>
          </a:prstGeom>
          <a:solidFill>
            <a:srgbClr val="E9D4E9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CA221B-A385-4883-BC67-C5ED1EA7F6B4}"/>
              </a:ext>
            </a:extLst>
          </p:cNvPr>
          <p:cNvSpPr/>
          <p:nvPr/>
        </p:nvSpPr>
        <p:spPr>
          <a:xfrm>
            <a:off x="7458688" y="1416768"/>
            <a:ext cx="1388286" cy="512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60F19-35AB-4167-99F5-F4B7F846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our Problem: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CE512-9A36-4F3B-8A3E-EEAD56B64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40" y="895350"/>
            <a:ext cx="6487568" cy="4705880"/>
          </a:xfrm>
        </p:spPr>
        <p:txBody>
          <a:bodyPr>
            <a:normAutofit/>
          </a:bodyPr>
          <a:lstStyle/>
          <a:p>
            <a:r>
              <a:rPr lang="en-US" dirty="0"/>
              <a:t>Good [weird] Idea: Maintain two dynamic memory sections. One of which starts at the </a:t>
            </a:r>
            <a:r>
              <a:rPr lang="en-US" b="1" dirty="0"/>
              <a:t>highest </a:t>
            </a:r>
            <a:r>
              <a:rPr lang="en-US" dirty="0"/>
              <a:t>memory address. Allocate via </a:t>
            </a:r>
            <a:r>
              <a:rPr lang="en-US" b="1" dirty="0"/>
              <a:t>subtraction</a:t>
            </a:r>
            <a:r>
              <a:rPr lang="en-US" dirty="0"/>
              <a:t> (append to bottom)</a:t>
            </a:r>
          </a:p>
          <a:p>
            <a:r>
              <a:rPr lang="en-US" dirty="0"/>
              <a:t>We call our function.</a:t>
            </a:r>
          </a:p>
          <a:p>
            <a:r>
              <a:rPr lang="en-US" dirty="0"/>
              <a:t>What happens if that function allocates memory?</a:t>
            </a:r>
          </a:p>
          <a:p>
            <a:r>
              <a:rPr lang="en-US" dirty="0"/>
              <a:t>And then calls another function.</a:t>
            </a:r>
          </a:p>
          <a:p>
            <a:r>
              <a:rPr lang="en-US" dirty="0"/>
              <a:t>And then we return…</a:t>
            </a:r>
          </a:p>
          <a:p>
            <a:r>
              <a:rPr lang="en-US" dirty="0"/>
              <a:t>And return from the first function… No gaps.</a:t>
            </a:r>
          </a:p>
          <a:p>
            <a:endParaRPr lang="en-US" dirty="0"/>
          </a:p>
          <a:p>
            <a:r>
              <a:rPr lang="en-US" dirty="0"/>
              <a:t>As for our large memory case…</a:t>
            </a:r>
          </a:p>
          <a:p>
            <a:r>
              <a:rPr lang="en-US" dirty="0"/>
              <a:t>It’s fine! (only problem: running out of memory)</a:t>
            </a:r>
          </a:p>
          <a:p>
            <a:pPr lvl="1"/>
            <a:r>
              <a:rPr lang="en-US" dirty="0"/>
              <a:t>But, my goodness, you have a bigger problem, then.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A6C99-D4AD-49F3-B918-DF49F7FD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85A40D-2ED0-4C4C-B985-E58C21A369B7}"/>
              </a:ext>
            </a:extLst>
          </p:cNvPr>
          <p:cNvSpPr/>
          <p:nvPr/>
        </p:nvSpPr>
        <p:spPr>
          <a:xfrm>
            <a:off x="7462039" y="4533370"/>
            <a:ext cx="1388286" cy="763589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183CFD-D89A-4B15-97EC-641B90921B2F}"/>
              </a:ext>
            </a:extLst>
          </p:cNvPr>
          <p:cNvSpPr/>
          <p:nvPr/>
        </p:nvSpPr>
        <p:spPr>
          <a:xfrm>
            <a:off x="7458688" y="4229099"/>
            <a:ext cx="1388286" cy="304271"/>
          </a:xfrm>
          <a:prstGeom prst="rect">
            <a:avLst/>
          </a:prstGeom>
          <a:solidFill>
            <a:srgbClr val="98389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E21E9-401F-4AD8-BF25-5B3A4386BE93}"/>
              </a:ext>
            </a:extLst>
          </p:cNvPr>
          <p:cNvSpPr txBox="1"/>
          <p:nvPr/>
        </p:nvSpPr>
        <p:spPr>
          <a:xfrm>
            <a:off x="6457950" y="511229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F66B0-5A40-45F0-A680-4BF6E5DB0468}"/>
              </a:ext>
            </a:extLst>
          </p:cNvPr>
          <p:cNvSpPr txBox="1"/>
          <p:nvPr/>
        </p:nvSpPr>
        <p:spPr>
          <a:xfrm>
            <a:off x="6447853" y="434870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0x4000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C89CB7-293B-470E-8C12-4F14FD465262}"/>
              </a:ext>
            </a:extLst>
          </p:cNvPr>
          <p:cNvSpPr/>
          <p:nvPr/>
        </p:nvSpPr>
        <p:spPr>
          <a:xfrm>
            <a:off x="7458688" y="1408953"/>
            <a:ext cx="1388286" cy="90938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279F15-F0D2-47EA-A8A4-EBE07E470004}"/>
              </a:ext>
            </a:extLst>
          </p:cNvPr>
          <p:cNvSpPr/>
          <p:nvPr/>
        </p:nvSpPr>
        <p:spPr>
          <a:xfrm>
            <a:off x="7458688" y="3855821"/>
            <a:ext cx="1388286" cy="369332"/>
          </a:xfrm>
          <a:prstGeom prst="rect">
            <a:avLst/>
          </a:prstGeom>
          <a:solidFill>
            <a:srgbClr val="98389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900787-2644-4709-9752-88164EAA3C5E}"/>
              </a:ext>
            </a:extLst>
          </p:cNvPr>
          <p:cNvSpPr/>
          <p:nvPr/>
        </p:nvSpPr>
        <p:spPr>
          <a:xfrm>
            <a:off x="7458688" y="1499891"/>
            <a:ext cx="1388286" cy="90938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6A6C9E-6920-40DB-AEA5-737DC7E8CF71}"/>
              </a:ext>
            </a:extLst>
          </p:cNvPr>
          <p:cNvSpPr/>
          <p:nvPr/>
        </p:nvSpPr>
        <p:spPr>
          <a:xfrm>
            <a:off x="7458688" y="2981297"/>
            <a:ext cx="1388286" cy="870578"/>
          </a:xfrm>
          <a:prstGeom prst="rect">
            <a:avLst/>
          </a:prstGeom>
          <a:solidFill>
            <a:srgbClr val="98389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5286A0-C8C9-442E-8267-2D8CC0E4CAA4}"/>
              </a:ext>
            </a:extLst>
          </p:cNvPr>
          <p:cNvSpPr txBox="1"/>
          <p:nvPr/>
        </p:nvSpPr>
        <p:spPr>
          <a:xfrm>
            <a:off x="6470141" y="114830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0xfffc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E08600-E617-4470-A222-404554CE9152}"/>
              </a:ext>
            </a:extLst>
          </p:cNvPr>
          <p:cNvSpPr txBox="1"/>
          <p:nvPr/>
        </p:nvSpPr>
        <p:spPr>
          <a:xfrm>
            <a:off x="6466044" y="1406507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0xfff0</a:t>
            </a:r>
          </a:p>
        </p:txBody>
      </p:sp>
    </p:spTree>
    <p:extLst>
      <p:ext uri="{BB962C8B-B14F-4D97-AF65-F5344CB8AC3E}">
        <p14:creationId xmlns:p14="http://schemas.microsoft.com/office/powerpoint/2010/main" val="368495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0" grpId="1" animBg="1"/>
      <p:bldP spid="10" grpId="2" animBg="1"/>
      <p:bldP spid="11" grpId="0" animBg="1"/>
      <p:bldP spid="12" grpId="0" animBg="1"/>
      <p:bldP spid="12" grpId="1" animBg="1"/>
      <p:bldP spid="13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E29B8E-BD9B-4F22-9C57-4DC9E7EF0B6D}"/>
              </a:ext>
            </a:extLst>
          </p:cNvPr>
          <p:cNvSpPr/>
          <p:nvPr/>
        </p:nvSpPr>
        <p:spPr>
          <a:xfrm>
            <a:off x="7390263" y="1332970"/>
            <a:ext cx="1525137" cy="4038600"/>
          </a:xfrm>
          <a:prstGeom prst="rect">
            <a:avLst/>
          </a:prstGeom>
          <a:solidFill>
            <a:srgbClr val="E9D4E9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CA221B-A385-4883-BC67-C5ED1EA7F6B4}"/>
              </a:ext>
            </a:extLst>
          </p:cNvPr>
          <p:cNvSpPr/>
          <p:nvPr/>
        </p:nvSpPr>
        <p:spPr>
          <a:xfrm>
            <a:off x="7458688" y="1416768"/>
            <a:ext cx="1388286" cy="512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60F19-35AB-4167-99F5-F4B7F846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our Problem: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CE512-9A36-4F3B-8A3E-EEAD56B64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40" y="895350"/>
            <a:ext cx="6487568" cy="4705880"/>
          </a:xfrm>
        </p:spPr>
        <p:txBody>
          <a:bodyPr>
            <a:normAutofit/>
          </a:bodyPr>
          <a:lstStyle/>
          <a:p>
            <a:r>
              <a:rPr lang="en-US" dirty="0"/>
              <a:t>Good [weird] Idea: Maintain two dynamic memory sections. One of which starts at the </a:t>
            </a:r>
            <a:r>
              <a:rPr lang="en-US" b="1" dirty="0"/>
              <a:t>highest </a:t>
            </a:r>
            <a:r>
              <a:rPr lang="en-US" dirty="0"/>
              <a:t>memory address. Allocate via </a:t>
            </a:r>
            <a:r>
              <a:rPr lang="en-US" b="1" dirty="0"/>
              <a:t>subtraction</a:t>
            </a:r>
            <a:r>
              <a:rPr lang="en-US" dirty="0"/>
              <a:t> (append to bottom)</a:t>
            </a:r>
          </a:p>
          <a:p>
            <a:r>
              <a:rPr lang="en-US" dirty="0"/>
              <a:t>We call our function. </a:t>
            </a:r>
            <a:r>
              <a:rPr lang="en-US" b="1" dirty="0"/>
              <a:t>(</a:t>
            </a:r>
            <a:r>
              <a:rPr lang="en-US" b="1" i="1" dirty="0">
                <a:solidFill>
                  <a:srgbClr val="FF0000"/>
                </a:solidFill>
              </a:rPr>
              <a:t>subtract</a:t>
            </a:r>
            <a:r>
              <a:rPr lang="en-US" b="1" dirty="0"/>
              <a:t> $</a:t>
            </a:r>
            <a:r>
              <a:rPr lang="en-US" b="1" dirty="0" err="1"/>
              <a:t>sp</a:t>
            </a:r>
            <a:r>
              <a:rPr lang="en-US" b="1" dirty="0"/>
              <a:t>, store)</a:t>
            </a:r>
            <a:endParaRPr lang="en-US" dirty="0"/>
          </a:p>
          <a:p>
            <a:r>
              <a:rPr lang="en-US" dirty="0"/>
              <a:t>What happens if that function allocates memory?</a:t>
            </a:r>
          </a:p>
          <a:p>
            <a:r>
              <a:rPr lang="en-US" dirty="0"/>
              <a:t>And then calls another function. (</a:t>
            </a:r>
            <a:r>
              <a:rPr lang="en-US" b="1" dirty="0"/>
              <a:t>sub, store)</a:t>
            </a:r>
            <a:endParaRPr lang="en-US" dirty="0"/>
          </a:p>
          <a:p>
            <a:r>
              <a:rPr lang="en-US" dirty="0"/>
              <a:t>And then we return… </a:t>
            </a:r>
            <a:r>
              <a:rPr lang="en-US" b="1" dirty="0"/>
              <a:t>(load, </a:t>
            </a:r>
            <a:r>
              <a:rPr lang="en-US" b="1" i="1" dirty="0">
                <a:solidFill>
                  <a:srgbClr val="FF0000"/>
                </a:solidFill>
              </a:rPr>
              <a:t>add</a:t>
            </a:r>
            <a:r>
              <a:rPr lang="en-US" b="1" dirty="0"/>
              <a:t> to $</a:t>
            </a:r>
            <a:r>
              <a:rPr lang="en-US" b="1" dirty="0" err="1"/>
              <a:t>sp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And return from the first function… </a:t>
            </a:r>
            <a:r>
              <a:rPr lang="en-US" b="1" dirty="0"/>
              <a:t>(load, add)</a:t>
            </a:r>
          </a:p>
          <a:p>
            <a:endParaRPr lang="en-US" b="1" dirty="0"/>
          </a:p>
          <a:p>
            <a:r>
              <a:rPr lang="en-US" dirty="0"/>
              <a:t>Refer to the previous slides on the Stack with this knowledge in your mind.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A6C99-D4AD-49F3-B918-DF49F7FD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85A40D-2ED0-4C4C-B985-E58C21A369B7}"/>
              </a:ext>
            </a:extLst>
          </p:cNvPr>
          <p:cNvSpPr/>
          <p:nvPr/>
        </p:nvSpPr>
        <p:spPr>
          <a:xfrm>
            <a:off x="7462039" y="4533370"/>
            <a:ext cx="1388286" cy="763589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183CFD-D89A-4B15-97EC-641B90921B2F}"/>
              </a:ext>
            </a:extLst>
          </p:cNvPr>
          <p:cNvSpPr/>
          <p:nvPr/>
        </p:nvSpPr>
        <p:spPr>
          <a:xfrm>
            <a:off x="7458688" y="4229099"/>
            <a:ext cx="1388286" cy="304271"/>
          </a:xfrm>
          <a:prstGeom prst="rect">
            <a:avLst/>
          </a:prstGeom>
          <a:solidFill>
            <a:srgbClr val="98389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E21E9-401F-4AD8-BF25-5B3A4386BE93}"/>
              </a:ext>
            </a:extLst>
          </p:cNvPr>
          <p:cNvSpPr txBox="1"/>
          <p:nvPr/>
        </p:nvSpPr>
        <p:spPr>
          <a:xfrm>
            <a:off x="6457950" y="511229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F66B0-5A40-45F0-A680-4BF6E5DB0468}"/>
              </a:ext>
            </a:extLst>
          </p:cNvPr>
          <p:cNvSpPr txBox="1"/>
          <p:nvPr/>
        </p:nvSpPr>
        <p:spPr>
          <a:xfrm>
            <a:off x="6447853" y="434870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0x4000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C89CB7-293B-470E-8C12-4F14FD465262}"/>
              </a:ext>
            </a:extLst>
          </p:cNvPr>
          <p:cNvSpPr/>
          <p:nvPr/>
        </p:nvSpPr>
        <p:spPr>
          <a:xfrm>
            <a:off x="7458688" y="1408953"/>
            <a:ext cx="1388286" cy="90938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279F15-F0D2-47EA-A8A4-EBE07E470004}"/>
              </a:ext>
            </a:extLst>
          </p:cNvPr>
          <p:cNvSpPr/>
          <p:nvPr/>
        </p:nvSpPr>
        <p:spPr>
          <a:xfrm>
            <a:off x="7458688" y="3855821"/>
            <a:ext cx="1388286" cy="369332"/>
          </a:xfrm>
          <a:prstGeom prst="rect">
            <a:avLst/>
          </a:prstGeom>
          <a:solidFill>
            <a:srgbClr val="98389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900787-2644-4709-9752-88164EAA3C5E}"/>
              </a:ext>
            </a:extLst>
          </p:cNvPr>
          <p:cNvSpPr/>
          <p:nvPr/>
        </p:nvSpPr>
        <p:spPr>
          <a:xfrm>
            <a:off x="7458688" y="1499891"/>
            <a:ext cx="1388286" cy="90938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6A6C9E-6920-40DB-AEA5-737DC7E8CF71}"/>
              </a:ext>
            </a:extLst>
          </p:cNvPr>
          <p:cNvSpPr/>
          <p:nvPr/>
        </p:nvSpPr>
        <p:spPr>
          <a:xfrm>
            <a:off x="7458688" y="2981297"/>
            <a:ext cx="1388286" cy="870578"/>
          </a:xfrm>
          <a:prstGeom prst="rect">
            <a:avLst/>
          </a:prstGeom>
          <a:solidFill>
            <a:srgbClr val="98389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5286A0-C8C9-442E-8267-2D8CC0E4CAA4}"/>
              </a:ext>
            </a:extLst>
          </p:cNvPr>
          <p:cNvSpPr txBox="1"/>
          <p:nvPr/>
        </p:nvSpPr>
        <p:spPr>
          <a:xfrm>
            <a:off x="6470141" y="114830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0xfffc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E08600-E617-4470-A222-404554CE9152}"/>
              </a:ext>
            </a:extLst>
          </p:cNvPr>
          <p:cNvSpPr txBox="1"/>
          <p:nvPr/>
        </p:nvSpPr>
        <p:spPr>
          <a:xfrm>
            <a:off x="6466044" y="1406507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0xfff0</a:t>
            </a:r>
          </a:p>
        </p:txBody>
      </p:sp>
    </p:spTree>
    <p:extLst>
      <p:ext uri="{BB962C8B-B14F-4D97-AF65-F5344CB8AC3E}">
        <p14:creationId xmlns:p14="http://schemas.microsoft.com/office/powerpoint/2010/main" val="94008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2" grpId="0" animBg="1"/>
      <p:bldP spid="12" grpId="1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6ED98F-0883-4A2D-8211-3CE42A83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Stack?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700F6-9DDA-4697-A01E-23479B060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previous lectures, we introduced the stack.</a:t>
            </a:r>
          </a:p>
          <a:p>
            <a:r>
              <a:rPr lang="en-US" dirty="0"/>
              <a:t>It is full of mysterious behavior:</a:t>
            </a:r>
          </a:p>
          <a:p>
            <a:pPr lvl="1"/>
            <a:r>
              <a:rPr lang="en-US" dirty="0"/>
              <a:t>“Allocating” on the stack (making room) has you </a:t>
            </a:r>
            <a:r>
              <a:rPr lang="en-US" i="1" dirty="0"/>
              <a:t>subtract</a:t>
            </a:r>
            <a:r>
              <a:rPr lang="en-US" dirty="0"/>
              <a:t> from its base address.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Let’s visit this from a different direction.</a:t>
            </a:r>
          </a:p>
          <a:p>
            <a:r>
              <a:rPr lang="en-US" dirty="0"/>
              <a:t>Let’s consider… the problem itself.</a:t>
            </a:r>
          </a:p>
          <a:p>
            <a:pPr lvl="1"/>
            <a:r>
              <a:rPr lang="en-US" dirty="0"/>
              <a:t>And how we might solve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550F6-549A-4C09-AE3A-1DE8B21D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Thinking Face on Apple iOS 11.3">
            <a:extLst>
              <a:ext uri="{FF2B5EF4-FFF2-40B4-BE49-F238E27FC236}">
                <a16:creationId xmlns:a16="http://schemas.microsoft.com/office/drawing/2014/main" id="{9C7276B3-DEC2-4446-B4B4-671BBA25C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3125259"/>
            <a:ext cx="2171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04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82FF-C039-4E9A-BA1C-3E89F636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E58A4-9095-4EE9-A078-7C85ADFD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8074836" cy="4252119"/>
          </a:xfrm>
        </p:spPr>
        <p:txBody>
          <a:bodyPr/>
          <a:lstStyle/>
          <a:p>
            <a:r>
              <a:rPr lang="en-US" dirty="0"/>
              <a:t>We have a program. It uses memory.</a:t>
            </a:r>
          </a:p>
          <a:p>
            <a:r>
              <a:rPr lang="en-US" dirty="0"/>
              <a:t>We don’t know exactly how much memory we need.</a:t>
            </a:r>
          </a:p>
          <a:p>
            <a:pPr lvl="1"/>
            <a:r>
              <a:rPr lang="en-US" dirty="0"/>
              <a:t>It may depend on </a:t>
            </a:r>
            <a:r>
              <a:rPr lang="en-US" b="1" dirty="0"/>
              <a:t>how long the program runs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Or the </a:t>
            </a:r>
            <a:r>
              <a:rPr lang="en-US" b="1" dirty="0"/>
              <a:t>size of the data </a:t>
            </a:r>
            <a:r>
              <a:rPr lang="en-US" dirty="0"/>
              <a:t>it is working on (arbitrarily specified by a human being, perhaps)</a:t>
            </a:r>
          </a:p>
          <a:p>
            <a:pPr lvl="1"/>
            <a:r>
              <a:rPr lang="en-US" dirty="0"/>
              <a:t>Maybe our program </a:t>
            </a:r>
            <a:r>
              <a:rPr lang="en-US" b="1" dirty="0"/>
              <a:t>responds to the available memory </a:t>
            </a:r>
            <a:r>
              <a:rPr lang="en-US" dirty="0"/>
              <a:t>by choosing a different algorithm when it has more or less.</a:t>
            </a:r>
          </a:p>
          <a:p>
            <a:pPr lvl="1"/>
            <a:endParaRPr lang="en-US" dirty="0"/>
          </a:p>
          <a:p>
            <a:r>
              <a:rPr lang="en-US" dirty="0"/>
              <a:t>Either way, a program does not have a static allocation of memory.</a:t>
            </a:r>
          </a:p>
          <a:p>
            <a:r>
              <a:rPr lang="en-US" dirty="0"/>
              <a:t>How do we allow a program to </a:t>
            </a:r>
            <a:r>
              <a:rPr lang="en-US" b="1" i="1" dirty="0"/>
              <a:t>allocate</a:t>
            </a:r>
            <a:r>
              <a:rPr lang="en-US" dirty="0"/>
              <a:t> memory on-demand?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B2D1F-371D-4923-B587-CA88D79A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5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DF6D-D88D-4600-AF6A-4E231870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Example: Video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21173-B166-4ECB-86E3-E3BEB49F0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5350"/>
            <a:ext cx="6679876" cy="4705880"/>
          </a:xfrm>
        </p:spPr>
        <p:txBody>
          <a:bodyPr/>
          <a:lstStyle/>
          <a:p>
            <a:r>
              <a:rPr lang="en-US" dirty="0"/>
              <a:t>Let’s consider a video editing program.</a:t>
            </a:r>
          </a:p>
          <a:p>
            <a:pPr lvl="1"/>
            <a:r>
              <a:rPr lang="en-US" dirty="0"/>
              <a:t>But thankfully ignore all of the actual video details!</a:t>
            </a:r>
          </a:p>
          <a:p>
            <a:pPr lvl="1"/>
            <a:endParaRPr lang="en-US" dirty="0"/>
          </a:p>
          <a:p>
            <a:r>
              <a:rPr lang="en-US" dirty="0"/>
              <a:t>Data is large, and the memory usage is relative to the size of our video.</a:t>
            </a:r>
          </a:p>
          <a:p>
            <a:endParaRPr lang="en-US" dirty="0"/>
          </a:p>
          <a:p>
            <a:r>
              <a:rPr lang="en-US" dirty="0"/>
              <a:t>We want memory to be continuous.</a:t>
            </a:r>
          </a:p>
          <a:p>
            <a:pPr lvl="1"/>
            <a:r>
              <a:rPr lang="en-US" dirty="0"/>
              <a:t>Could you imagine if data were all broken up?</a:t>
            </a:r>
          </a:p>
          <a:p>
            <a:pPr lvl="1"/>
            <a:r>
              <a:rPr lang="en-US" dirty="0"/>
              <a:t>Your program would be difficult to code if an array was broken up.</a:t>
            </a:r>
          </a:p>
          <a:p>
            <a:pPr lvl="2"/>
            <a:r>
              <a:rPr lang="en-US" dirty="0"/>
              <a:t>Our array addressing math would no longer be general and would cease to work well. (You’d have multiple array base addresses)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5C9F0-5F20-4D96-9E4B-A3811C18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E608FA-317E-48A3-A933-F0D3AF808F0D}"/>
              </a:ext>
            </a:extLst>
          </p:cNvPr>
          <p:cNvSpPr/>
          <p:nvPr/>
        </p:nvSpPr>
        <p:spPr>
          <a:xfrm>
            <a:off x="7390263" y="1332970"/>
            <a:ext cx="1525137" cy="4038600"/>
          </a:xfrm>
          <a:prstGeom prst="rect">
            <a:avLst/>
          </a:prstGeom>
          <a:solidFill>
            <a:srgbClr val="E9D4E9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E02847-966D-4782-BD42-3BBF31B5E58C}"/>
              </a:ext>
            </a:extLst>
          </p:cNvPr>
          <p:cNvSpPr/>
          <p:nvPr/>
        </p:nvSpPr>
        <p:spPr>
          <a:xfrm>
            <a:off x="7462039" y="4533370"/>
            <a:ext cx="1388286" cy="7635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182000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DF6D-D88D-4600-AF6A-4E231870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21173-B166-4ECB-86E3-E3BEB49F0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909" y="895350"/>
            <a:ext cx="6968130" cy="4705880"/>
          </a:xfrm>
        </p:spPr>
        <p:txBody>
          <a:bodyPr/>
          <a:lstStyle/>
          <a:p>
            <a:r>
              <a:rPr lang="en-US" dirty="0"/>
              <a:t>You’ll learn a lot more about this in CS 449</a:t>
            </a:r>
          </a:p>
          <a:p>
            <a:pPr lvl="1"/>
            <a:r>
              <a:rPr lang="en-US" dirty="0"/>
              <a:t>But it’s worth sequence breaking and talking about it now</a:t>
            </a:r>
          </a:p>
          <a:p>
            <a:pPr lvl="1"/>
            <a:endParaRPr lang="en-US" dirty="0"/>
          </a:p>
          <a:p>
            <a:r>
              <a:rPr lang="en-US" dirty="0"/>
              <a:t>We will maintain a section of memory: the </a:t>
            </a:r>
            <a:r>
              <a:rPr lang="en-US" b="1" dirty="0"/>
              <a:t>heap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heap is a section of memory used for dynamic memory.</a:t>
            </a:r>
          </a:p>
          <a:p>
            <a:pPr lvl="1"/>
            <a:r>
              <a:rPr lang="en-US" b="1" dirty="0"/>
              <a:t>Dynamic memory </a:t>
            </a:r>
            <a:r>
              <a:rPr lang="en-US" dirty="0"/>
              <a:t>is memory that is allocated during the runtime of a program and may be reclaimed later.</a:t>
            </a:r>
            <a:endParaRPr lang="en-US" b="1" dirty="0"/>
          </a:p>
          <a:p>
            <a:pPr lvl="1"/>
            <a:r>
              <a:rPr lang="en-US" dirty="0"/>
              <a:t>“heap” a very conflated term, unfortunately.</a:t>
            </a:r>
          </a:p>
          <a:p>
            <a:pPr lvl="1"/>
            <a:endParaRPr lang="en-US" dirty="0"/>
          </a:p>
          <a:p>
            <a:r>
              <a:rPr lang="en-US" dirty="0"/>
              <a:t>When we allocate memory, we add</a:t>
            </a:r>
            <a:br>
              <a:rPr lang="en-US" dirty="0"/>
            </a:br>
            <a:r>
              <a:rPr lang="en-US" dirty="0"/>
              <a:t>it to </a:t>
            </a:r>
            <a:r>
              <a:rPr lang="en-US" b="1" dirty="0"/>
              <a:t>the end</a:t>
            </a:r>
            <a:r>
              <a:rPr lang="en-US" dirty="0"/>
              <a:t> of the heap.</a:t>
            </a:r>
          </a:p>
          <a:p>
            <a:pPr lvl="1"/>
            <a:r>
              <a:rPr lang="en-US" dirty="0"/>
              <a:t>It’s like appending to an array.</a:t>
            </a:r>
          </a:p>
          <a:p>
            <a:pPr lvl="1"/>
            <a:r>
              <a:rPr lang="en-US" dirty="0"/>
              <a:t>Look at it go!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5C9F0-5F20-4D96-9E4B-A3811C18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E608FA-317E-48A3-A933-F0D3AF808F0D}"/>
              </a:ext>
            </a:extLst>
          </p:cNvPr>
          <p:cNvSpPr/>
          <p:nvPr/>
        </p:nvSpPr>
        <p:spPr>
          <a:xfrm>
            <a:off x="7390263" y="1332970"/>
            <a:ext cx="1525137" cy="4038600"/>
          </a:xfrm>
          <a:prstGeom prst="rect">
            <a:avLst/>
          </a:prstGeom>
          <a:solidFill>
            <a:srgbClr val="E9D4E9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E02847-966D-4782-BD42-3BBF31B5E58C}"/>
              </a:ext>
            </a:extLst>
          </p:cNvPr>
          <p:cNvSpPr/>
          <p:nvPr/>
        </p:nvSpPr>
        <p:spPr>
          <a:xfrm>
            <a:off x="7462039" y="4533370"/>
            <a:ext cx="1388286" cy="7635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F141E0-1047-4AE0-ADF4-01B375B227DE}"/>
              </a:ext>
            </a:extLst>
          </p:cNvPr>
          <p:cNvSpPr/>
          <p:nvPr/>
        </p:nvSpPr>
        <p:spPr>
          <a:xfrm>
            <a:off x="7458688" y="4229099"/>
            <a:ext cx="1388286" cy="304271"/>
          </a:xfrm>
          <a:prstGeom prst="rect">
            <a:avLst/>
          </a:prstGeom>
          <a:solidFill>
            <a:srgbClr val="9838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67C6B-B5B8-4B29-ADDA-496695F3FCE2}"/>
              </a:ext>
            </a:extLst>
          </p:cNvPr>
          <p:cNvSpPr txBox="1"/>
          <p:nvPr/>
        </p:nvSpPr>
        <p:spPr>
          <a:xfrm>
            <a:off x="6457950" y="511229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DE201-6652-48AC-93EC-AF1E5DD9077A}"/>
              </a:ext>
            </a:extLst>
          </p:cNvPr>
          <p:cNvSpPr txBox="1"/>
          <p:nvPr/>
        </p:nvSpPr>
        <p:spPr>
          <a:xfrm>
            <a:off x="6447853" y="434870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0x4000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E9C80-D9C0-4A78-8C86-785ACBA28E9C}"/>
              </a:ext>
            </a:extLst>
          </p:cNvPr>
          <p:cNvSpPr txBox="1"/>
          <p:nvPr/>
        </p:nvSpPr>
        <p:spPr>
          <a:xfrm>
            <a:off x="6447853" y="404443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0x4100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A4218-6A69-4A33-BF49-B28289F7CA33}"/>
              </a:ext>
            </a:extLst>
          </p:cNvPr>
          <p:cNvSpPr txBox="1"/>
          <p:nvPr/>
        </p:nvSpPr>
        <p:spPr>
          <a:xfrm>
            <a:off x="6447852" y="316760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0x46f0</a:t>
            </a:r>
          </a:p>
        </p:txBody>
      </p:sp>
    </p:spTree>
    <p:extLst>
      <p:ext uri="{BB962C8B-B14F-4D97-AF65-F5344CB8AC3E}">
        <p14:creationId xmlns:p14="http://schemas.microsoft.com/office/powerpoint/2010/main" val="147111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111 L -0.00017 -0.0544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 autoUpdateAnimBg="0"/>
      <p:bldP spid="7" grpId="1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D81A-3AE1-4AD1-A82F-F3547BC3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Revisiting Functions: A Problem Arises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41FE-9E69-4E1C-AF55-EA8FA701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consider functions.</a:t>
            </a:r>
          </a:p>
          <a:p>
            <a:endParaRPr lang="en-US" dirty="0"/>
          </a:p>
          <a:p>
            <a:r>
              <a:rPr lang="en-US" dirty="0"/>
              <a:t>When we call a function, we need to remember where we were.</a:t>
            </a:r>
          </a:p>
          <a:p>
            <a:pPr lvl="1"/>
            <a:r>
              <a:rPr lang="en-US" dirty="0"/>
              <a:t>This is stored in the $</a:t>
            </a:r>
            <a:r>
              <a:rPr lang="en-US" b="1" dirty="0"/>
              <a:t>ra</a:t>
            </a:r>
            <a:r>
              <a:rPr lang="en-US" dirty="0"/>
              <a:t> register.</a:t>
            </a:r>
          </a:p>
          <a:p>
            <a:pPr lvl="1"/>
            <a:r>
              <a:rPr lang="en-US" dirty="0"/>
              <a:t>But if we call a function twice, what happens to $</a:t>
            </a:r>
            <a:r>
              <a:rPr lang="en-US" b="1" dirty="0"/>
              <a:t>ra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It is overwritten, and our first value in $</a:t>
            </a:r>
            <a:r>
              <a:rPr lang="en-US" i="1" dirty="0"/>
              <a:t>ra</a:t>
            </a:r>
            <a:r>
              <a:rPr lang="en-US" dirty="0"/>
              <a:t> is lost.</a:t>
            </a:r>
          </a:p>
          <a:p>
            <a:pPr lvl="2"/>
            <a:r>
              <a:rPr lang="en-US" dirty="0"/>
              <a:t>This means after our second function is called, the first function will now be lost, and it will return </a:t>
            </a:r>
            <a:r>
              <a:rPr lang="en-US" i="1" dirty="0"/>
              <a:t>to itself</a:t>
            </a:r>
            <a:r>
              <a:rPr lang="en-US" dirty="0"/>
              <a:t>. (Refer to the previous slides)</a:t>
            </a:r>
          </a:p>
          <a:p>
            <a:pPr lvl="2"/>
            <a:endParaRPr lang="en-US" dirty="0"/>
          </a:p>
          <a:p>
            <a:r>
              <a:rPr lang="en-US" dirty="0"/>
              <a:t>What are our strategies for remembering </a:t>
            </a:r>
            <a:r>
              <a:rPr lang="en-US" b="1" dirty="0"/>
              <a:t>ra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845D9-D947-4A36-83E0-D27B48E4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8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FDEF-3072-4A1F-ABDF-EE3E09F3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Remembering 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9C717-5062-4E16-94E3-17E3E99AA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57" y="895350"/>
            <a:ext cx="8295093" cy="4591050"/>
          </a:xfrm>
        </p:spPr>
        <p:txBody>
          <a:bodyPr>
            <a:normAutofit/>
          </a:bodyPr>
          <a:lstStyle/>
          <a:p>
            <a:r>
              <a:rPr lang="en-US" dirty="0"/>
              <a:t>Bad Idea #1: </a:t>
            </a:r>
            <a:r>
              <a:rPr lang="en-US" b="1" dirty="0"/>
              <a:t>Place it in another register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983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t0, ra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# overwrites ra!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myOtherFunction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# it’s ok though: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983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ra, t0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DBAAA-5B0E-49D5-BDC4-16F429BA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9FC81-716C-430E-A8A2-6F51E4AC8688}"/>
              </a:ext>
            </a:extLst>
          </p:cNvPr>
          <p:cNvSpPr txBox="1"/>
          <p:nvPr/>
        </p:nvSpPr>
        <p:spPr>
          <a:xfrm>
            <a:off x="4198230" y="1511307"/>
            <a:ext cx="48723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However: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if </a:t>
            </a:r>
            <a:r>
              <a:rPr lang="en-US" sz="2000" dirty="0" err="1"/>
              <a:t>myOtherFunction</a:t>
            </a:r>
            <a:r>
              <a:rPr lang="en-US" sz="2000" dirty="0"/>
              <a:t> uses </a:t>
            </a:r>
            <a:r>
              <a:rPr lang="en-US" sz="2000" b="1" dirty="0"/>
              <a:t>t0</a:t>
            </a:r>
            <a:r>
              <a:rPr lang="en-US" sz="20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Ok, t0 isn’t preserved, so let’s use </a:t>
            </a:r>
            <a:r>
              <a:rPr lang="en-US" sz="2000" b="1" dirty="0"/>
              <a:t>s0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Wait… </a:t>
            </a:r>
            <a:r>
              <a:rPr lang="en-US" sz="2000" b="1" i="1" dirty="0"/>
              <a:t>we</a:t>
            </a:r>
            <a:r>
              <a:rPr lang="en-US" sz="2000" dirty="0"/>
              <a:t> need to preserve </a:t>
            </a:r>
            <a:r>
              <a:rPr lang="en-US" sz="2000" b="1" dirty="0"/>
              <a:t>s0</a:t>
            </a:r>
            <a:r>
              <a:rPr lang="en-US" sz="2000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Where do we put that?? </a:t>
            </a:r>
            <a:r>
              <a:rPr lang="en-US" sz="2000" b="1" dirty="0"/>
              <a:t>s1???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Wait… we need to preserve s1!!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will run out of saved registers and we cannot trust unsaved registers. (other functions may overwrite them)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Therefore, we need memory.</a:t>
            </a:r>
          </a:p>
        </p:txBody>
      </p:sp>
    </p:spTree>
    <p:extLst>
      <p:ext uri="{BB962C8B-B14F-4D97-AF65-F5344CB8AC3E}">
        <p14:creationId xmlns:p14="http://schemas.microsoft.com/office/powerpoint/2010/main" val="209660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23C8-138A-4531-AA53-C157CAE7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Remembering 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0A35-50FB-463F-9128-497F36585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374" y="895351"/>
            <a:ext cx="6059053" cy="4586274"/>
          </a:xfrm>
        </p:spPr>
        <p:txBody>
          <a:bodyPr>
            <a:normAutofit/>
          </a:bodyPr>
          <a:lstStyle/>
          <a:p>
            <a:r>
              <a:rPr lang="en-US" dirty="0"/>
              <a:t>We need memory. We have that </a:t>
            </a:r>
            <a:r>
              <a:rPr lang="en-US" i="1" dirty="0"/>
              <a:t>heap thing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 can’t we just </a:t>
            </a:r>
            <a:r>
              <a:rPr lang="en-US" b="1" dirty="0"/>
              <a:t>allocate some on the heap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Sure can. But it is </a:t>
            </a:r>
            <a:r>
              <a:rPr lang="en-US" i="1" dirty="0"/>
              <a:t>Bad Idea #2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What happens if that function allocates memory?</a:t>
            </a:r>
          </a:p>
          <a:p>
            <a:r>
              <a:rPr lang="en-US" dirty="0"/>
              <a:t>And then calls another function.</a:t>
            </a:r>
          </a:p>
          <a:p>
            <a:r>
              <a:rPr lang="en-US" dirty="0"/>
              <a:t>And then we return…</a:t>
            </a:r>
          </a:p>
          <a:p>
            <a:r>
              <a:rPr lang="en-US" dirty="0"/>
              <a:t>And return from the first function…</a:t>
            </a:r>
          </a:p>
          <a:p>
            <a:r>
              <a:rPr lang="en-US" dirty="0"/>
              <a:t>Leaving gaps in our memory!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3D0F6-1150-4C09-9205-A2E98E55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65971-9BE3-44F2-9967-9AA006E39E46}"/>
              </a:ext>
            </a:extLst>
          </p:cNvPr>
          <p:cNvSpPr/>
          <p:nvPr/>
        </p:nvSpPr>
        <p:spPr>
          <a:xfrm>
            <a:off x="7390263" y="1332970"/>
            <a:ext cx="1525137" cy="4038600"/>
          </a:xfrm>
          <a:prstGeom prst="rect">
            <a:avLst/>
          </a:prstGeom>
          <a:solidFill>
            <a:srgbClr val="E9D4E9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A54E11-06CD-4A18-BDB9-C8EB2C848C42}"/>
              </a:ext>
            </a:extLst>
          </p:cNvPr>
          <p:cNvSpPr/>
          <p:nvPr/>
        </p:nvSpPr>
        <p:spPr>
          <a:xfrm>
            <a:off x="7462039" y="4533370"/>
            <a:ext cx="1388286" cy="763589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E3ECFA-E687-4C56-BE0B-F80AE74D42CF}"/>
              </a:ext>
            </a:extLst>
          </p:cNvPr>
          <p:cNvSpPr/>
          <p:nvPr/>
        </p:nvSpPr>
        <p:spPr>
          <a:xfrm>
            <a:off x="7458688" y="4229099"/>
            <a:ext cx="1388286" cy="304271"/>
          </a:xfrm>
          <a:prstGeom prst="rect">
            <a:avLst/>
          </a:prstGeom>
          <a:solidFill>
            <a:srgbClr val="98389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5A635C-73C1-4CB9-8ABB-4C7AD48859B5}"/>
              </a:ext>
            </a:extLst>
          </p:cNvPr>
          <p:cNvSpPr txBox="1"/>
          <p:nvPr/>
        </p:nvSpPr>
        <p:spPr>
          <a:xfrm>
            <a:off x="6457950" y="511229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6017E-42EE-4014-913B-869746FA740B}"/>
              </a:ext>
            </a:extLst>
          </p:cNvPr>
          <p:cNvSpPr txBox="1"/>
          <p:nvPr/>
        </p:nvSpPr>
        <p:spPr>
          <a:xfrm>
            <a:off x="6447853" y="434870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0x4000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BAACA4-C3EB-4BD5-A1AC-4481BE462329}"/>
              </a:ext>
            </a:extLst>
          </p:cNvPr>
          <p:cNvSpPr/>
          <p:nvPr/>
        </p:nvSpPr>
        <p:spPr>
          <a:xfrm>
            <a:off x="7458688" y="4138161"/>
            <a:ext cx="1388286" cy="90938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A245F6-6DB5-40D5-BC3E-AB8295F6AFFF}"/>
              </a:ext>
            </a:extLst>
          </p:cNvPr>
          <p:cNvSpPr/>
          <p:nvPr/>
        </p:nvSpPr>
        <p:spPr>
          <a:xfrm>
            <a:off x="7458688" y="3777088"/>
            <a:ext cx="1388286" cy="369332"/>
          </a:xfrm>
          <a:prstGeom prst="rect">
            <a:avLst/>
          </a:prstGeom>
          <a:solidFill>
            <a:srgbClr val="98389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48123A-5BF8-4AD4-B211-87651A466413}"/>
              </a:ext>
            </a:extLst>
          </p:cNvPr>
          <p:cNvSpPr/>
          <p:nvPr/>
        </p:nvSpPr>
        <p:spPr>
          <a:xfrm>
            <a:off x="7458688" y="3690280"/>
            <a:ext cx="1388286" cy="90938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66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2" grpId="1" animBg="1"/>
      <p:bldP spid="13" grpId="0" animBg="1"/>
      <p:bldP spid="14" grpId="0" animBg="1"/>
      <p:bldP spid="1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7D9B-EB6F-43B8-9D4B-B5647ADC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Let’s Design a Memory Layout (</a:t>
            </a:r>
            <a:r>
              <a:rPr lang="en-US" sz="2800" dirty="0" err="1"/>
              <a:t>kinda</a:t>
            </a:r>
            <a:r>
              <a:rPr lang="en-US" sz="28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4DCCB-F724-4647-87FA-CACB33C44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46" y="895350"/>
            <a:ext cx="8161604" cy="4464235"/>
          </a:xfrm>
        </p:spPr>
        <p:txBody>
          <a:bodyPr/>
          <a:lstStyle/>
          <a:p>
            <a:r>
              <a:rPr lang="en-US" dirty="0"/>
              <a:t>Our video editing application wants to use large, continuous memory regions.</a:t>
            </a:r>
          </a:p>
          <a:p>
            <a:pPr lvl="1"/>
            <a:r>
              <a:rPr lang="en-US" dirty="0"/>
              <a:t>Videos are big things! (Continuous memory makes things easier/faster… future courses will convince you.)</a:t>
            </a:r>
          </a:p>
          <a:p>
            <a:pPr lvl="1"/>
            <a:endParaRPr lang="en-US" dirty="0"/>
          </a:p>
          <a:p>
            <a:r>
              <a:rPr lang="en-US" dirty="0"/>
              <a:t>We have very few registers, and need to remember $</a:t>
            </a:r>
            <a:r>
              <a:rPr lang="en-US" b="1" dirty="0"/>
              <a:t>ra</a:t>
            </a:r>
          </a:p>
          <a:p>
            <a:pPr lvl="1"/>
            <a:r>
              <a:rPr lang="en-US" dirty="0"/>
              <a:t>So, we need to place </a:t>
            </a:r>
            <a:r>
              <a:rPr lang="en-US" b="1" dirty="0"/>
              <a:t>ra</a:t>
            </a:r>
            <a:r>
              <a:rPr lang="en-US" dirty="0"/>
              <a:t> in memory to recall it before we </a:t>
            </a:r>
            <a:r>
              <a:rPr lang="en-US" b="1" dirty="0" err="1"/>
              <a:t>jr</a:t>
            </a:r>
            <a:r>
              <a:rPr lang="en-US" b="1" dirty="0"/>
              <a:t> ra</a:t>
            </a:r>
            <a:endParaRPr lang="en-US" dirty="0"/>
          </a:p>
          <a:p>
            <a:r>
              <a:rPr lang="en-US" dirty="0"/>
              <a:t>However, placing it with other program memory creates gaps</a:t>
            </a:r>
          </a:p>
          <a:p>
            <a:pPr lvl="1"/>
            <a:r>
              <a:rPr lang="en-US" dirty="0"/>
              <a:t>This is very </a:t>
            </a:r>
            <a:r>
              <a:rPr lang="en-US" dirty="0" err="1"/>
              <a:t>very</a:t>
            </a:r>
            <a:r>
              <a:rPr lang="en-US" dirty="0"/>
              <a:t> trash!!</a:t>
            </a:r>
          </a:p>
          <a:p>
            <a:pPr lvl="1"/>
            <a:endParaRPr lang="en-US" dirty="0"/>
          </a:p>
          <a:p>
            <a:r>
              <a:rPr lang="en-US" dirty="0"/>
              <a:t>How do we solve this.</a:t>
            </a:r>
          </a:p>
          <a:p>
            <a:pPr lvl="1"/>
            <a:r>
              <a:rPr lang="en-US" dirty="0"/>
              <a:t>Occam’s Razor to the rescue… and it will create a very weird situation.</a:t>
            </a:r>
          </a:p>
          <a:p>
            <a:pPr lvl="1"/>
            <a:r>
              <a:rPr lang="en-US" dirty="0"/>
              <a:t>One that involves subtracting to allocate…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95106-40F4-4AB0-9265-52792457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C0A2-10A0-40F7-BAE1-3BE620EEA29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3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3">
      <a:majorFont>
        <a:latin typeface="Lato Heavy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1004</Words>
  <Application>Microsoft Office PowerPoint</Application>
  <PresentationFormat>On-screen Show (16:10)</PresentationFormat>
  <Paragraphs>180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Courier New</vt:lpstr>
      <vt:lpstr>Lato Heavy</vt:lpstr>
      <vt:lpstr>Open Sans</vt:lpstr>
      <vt:lpstr>Trebuchet MS</vt:lpstr>
      <vt:lpstr>Wingdings 3</vt:lpstr>
      <vt:lpstr>Facet</vt:lpstr>
      <vt:lpstr>Office Theme</vt:lpstr>
      <vt:lpstr>CS/COE 0447</vt:lpstr>
      <vt:lpstr>What is the Stack?</vt:lpstr>
      <vt:lpstr>The Problem</vt:lpstr>
      <vt:lpstr>Our Example: Video Editor</vt:lpstr>
      <vt:lpstr>Allocating Memory</vt:lpstr>
      <vt:lpstr>Revisiting Functions: A Problem Arises</vt:lpstr>
      <vt:lpstr>Remembering RA</vt:lpstr>
      <vt:lpstr>Remembering RA</vt:lpstr>
      <vt:lpstr>Let’s Design a Memory Layout (kinda)</vt:lpstr>
      <vt:lpstr>Solving our Problem: Step 1</vt:lpstr>
      <vt:lpstr>Solving our Problem: Step 2</vt:lpstr>
      <vt:lpstr>Solving our Problem: Step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CS/COE 0447</dc:title>
  <dc:creator>Wilkinson II, David W</dc:creator>
  <cp:lastModifiedBy>Wilkinson II, David W</cp:lastModifiedBy>
  <cp:revision>33</cp:revision>
  <dcterms:created xsi:type="dcterms:W3CDTF">2018-08-24T23:21:45Z</dcterms:created>
  <dcterms:modified xsi:type="dcterms:W3CDTF">2018-09-25T04:47:07Z</dcterms:modified>
</cp:coreProperties>
</file>