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99D"/>
    <a:srgbClr val="98389D"/>
    <a:srgbClr val="995FC2"/>
    <a:srgbClr val="B07FD8"/>
    <a:srgbClr val="9E439C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7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The Stack: The Untold Story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2173268"/>
            <a:ext cx="1388286" cy="88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5" y="895350"/>
            <a:ext cx="8221675" cy="4705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use memory, but not create gaps?</a:t>
            </a:r>
          </a:p>
          <a:p>
            <a:endParaRPr lang="en-US" dirty="0"/>
          </a:p>
          <a:p>
            <a:r>
              <a:rPr lang="en-US" dirty="0"/>
              <a:t>Good [rational] Idea: Maintain two dynamic memory</a:t>
            </a:r>
            <a:br>
              <a:rPr lang="en-US" dirty="0"/>
            </a:br>
            <a:r>
              <a:rPr lang="en-US" dirty="0"/>
              <a:t>sections.</a:t>
            </a:r>
          </a:p>
          <a:p>
            <a:r>
              <a:rPr lang="en-US" dirty="0"/>
              <a:t>We call our function.</a:t>
            </a:r>
          </a:p>
          <a:p>
            <a:r>
              <a:rPr lang="en-US" dirty="0"/>
              <a:t>What happens if that function allocates</a:t>
            </a:r>
            <a:br>
              <a:rPr lang="en-US" dirty="0"/>
            </a:br>
            <a:r>
              <a:rPr lang="en-US" dirty="0"/>
              <a:t>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 WHEW!</a:t>
            </a:r>
            <a:br>
              <a:rPr lang="en-US" dirty="0"/>
            </a:br>
            <a:r>
              <a:rPr lang="en-US" dirty="0"/>
              <a:t>No gaps.</a:t>
            </a:r>
          </a:p>
          <a:p>
            <a:endParaRPr lang="en-US" dirty="0"/>
          </a:p>
          <a:p>
            <a:r>
              <a:rPr lang="en-US" dirty="0"/>
              <a:t>(Ok, but now we start editing a LARGE video…)</a:t>
            </a:r>
          </a:p>
          <a:p>
            <a:pPr lvl="1"/>
            <a:r>
              <a:rPr lang="en-US" dirty="0"/>
              <a:t>Uh oh! We’ve lost our $</a:t>
            </a:r>
            <a:r>
              <a:rPr lang="en-US" b="1" dirty="0"/>
              <a:t>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298524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287643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95" y="2985243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57949" y="280057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0x8000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204E5-731C-4B08-B625-7255875E5F0B}"/>
              </a:ext>
            </a:extLst>
          </p:cNvPr>
          <p:cNvGrpSpPr/>
          <p:nvPr/>
        </p:nvGrpSpPr>
        <p:grpSpPr>
          <a:xfrm>
            <a:off x="6804302" y="3337040"/>
            <a:ext cx="229513" cy="711728"/>
            <a:chOff x="4953000" y="1383772"/>
            <a:chExt cx="229513" cy="711728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8CCDF0C-5D88-4751-B6F3-E06B5440946F}"/>
                </a:ext>
              </a:extLst>
            </p:cNvPr>
            <p:cNvSpPr/>
            <p:nvPr/>
          </p:nvSpPr>
          <p:spPr>
            <a:xfrm rot="11700000">
              <a:off x="5030113" y="1383772"/>
              <a:ext cx="152400" cy="540918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1B8AE7-48CE-475C-BF5B-BC5159034BD6}"/>
                </a:ext>
              </a:extLst>
            </p:cNvPr>
            <p:cNvSpPr/>
            <p:nvPr/>
          </p:nvSpPr>
          <p:spPr>
            <a:xfrm>
              <a:off x="4953000" y="1986703"/>
              <a:ext cx="108797" cy="1087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1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1416768"/>
            <a:ext cx="1388286" cy="51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0" y="895350"/>
            <a:ext cx="6487568" cy="4705880"/>
          </a:xfrm>
        </p:spPr>
        <p:txBody>
          <a:bodyPr>
            <a:normAutofit/>
          </a:bodyPr>
          <a:lstStyle/>
          <a:p>
            <a:r>
              <a:rPr lang="en-US" dirty="0"/>
              <a:t>Good [weird] Idea: Maintain two dynamic memory sections. One of which starts at the </a:t>
            </a:r>
            <a:r>
              <a:rPr lang="en-US" b="1" dirty="0"/>
              <a:t>highest </a:t>
            </a:r>
            <a:r>
              <a:rPr lang="en-US" dirty="0"/>
              <a:t>memory address. Allocate via </a:t>
            </a:r>
            <a:r>
              <a:rPr lang="en-US" b="1" dirty="0"/>
              <a:t>subtraction</a:t>
            </a:r>
            <a:r>
              <a:rPr lang="en-US" dirty="0"/>
              <a:t> (append to bottom)</a:t>
            </a:r>
          </a:p>
          <a:p>
            <a:r>
              <a:rPr lang="en-US" dirty="0"/>
              <a:t>We call our function.</a:t>
            </a:r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 No gaps.</a:t>
            </a:r>
          </a:p>
          <a:p>
            <a:endParaRPr lang="en-US" dirty="0"/>
          </a:p>
          <a:p>
            <a:r>
              <a:rPr lang="en-US" dirty="0"/>
              <a:t>As for our large memory case…</a:t>
            </a:r>
          </a:p>
          <a:p>
            <a:r>
              <a:rPr lang="en-US" dirty="0"/>
              <a:t>It’s fine! (only problem: running out of memory)</a:t>
            </a:r>
          </a:p>
          <a:p>
            <a:pPr lvl="1"/>
            <a:r>
              <a:rPr lang="en-US" dirty="0"/>
              <a:t>But, my goodness, you have a bigger problem, then.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140895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149989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88" y="2981297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70141" y="11483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8600-E617-4470-A222-404554CE9152}"/>
              </a:ext>
            </a:extLst>
          </p:cNvPr>
          <p:cNvSpPr txBox="1"/>
          <p:nvPr/>
        </p:nvSpPr>
        <p:spPr>
          <a:xfrm>
            <a:off x="6466044" y="140650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0xfff0</a:t>
            </a:r>
          </a:p>
        </p:txBody>
      </p:sp>
    </p:spTree>
    <p:extLst>
      <p:ext uri="{BB962C8B-B14F-4D97-AF65-F5344CB8AC3E}">
        <p14:creationId xmlns:p14="http://schemas.microsoft.com/office/powerpoint/2010/main" val="36849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1416768"/>
            <a:ext cx="1388286" cy="51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0" y="895350"/>
            <a:ext cx="6487568" cy="4705880"/>
          </a:xfrm>
        </p:spPr>
        <p:txBody>
          <a:bodyPr>
            <a:normAutofit/>
          </a:bodyPr>
          <a:lstStyle/>
          <a:p>
            <a:r>
              <a:rPr lang="en-US" dirty="0"/>
              <a:t>Good [weird] Idea: Maintain two dynamic memory sections. One of which starts at the </a:t>
            </a:r>
            <a:r>
              <a:rPr lang="en-US" b="1" dirty="0"/>
              <a:t>highest </a:t>
            </a:r>
            <a:r>
              <a:rPr lang="en-US" dirty="0"/>
              <a:t>memory address. Allocate via </a:t>
            </a:r>
            <a:r>
              <a:rPr lang="en-US" b="1" dirty="0"/>
              <a:t>subtraction</a:t>
            </a:r>
            <a:r>
              <a:rPr lang="en-US" dirty="0"/>
              <a:t> (append to bottom)</a:t>
            </a:r>
          </a:p>
          <a:p>
            <a:r>
              <a:rPr lang="en-US" dirty="0"/>
              <a:t>We call our function. 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subtract</a:t>
            </a:r>
            <a:r>
              <a:rPr lang="en-US" b="1" dirty="0"/>
              <a:t> $</a:t>
            </a:r>
            <a:r>
              <a:rPr lang="en-US" b="1" dirty="0" err="1"/>
              <a:t>sp</a:t>
            </a:r>
            <a:r>
              <a:rPr lang="en-US" b="1" dirty="0"/>
              <a:t>, store)</a:t>
            </a:r>
            <a:endParaRPr lang="en-US" dirty="0"/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 (</a:t>
            </a:r>
            <a:r>
              <a:rPr lang="en-US" b="1" dirty="0"/>
              <a:t>sub, store)</a:t>
            </a:r>
            <a:endParaRPr lang="en-US" dirty="0"/>
          </a:p>
          <a:p>
            <a:r>
              <a:rPr lang="en-US" dirty="0"/>
              <a:t>And then we return… </a:t>
            </a:r>
            <a:r>
              <a:rPr lang="en-US" b="1" dirty="0"/>
              <a:t>(load, </a:t>
            </a:r>
            <a:r>
              <a:rPr lang="en-US" b="1" i="1" dirty="0">
                <a:solidFill>
                  <a:srgbClr val="FF0000"/>
                </a:solidFill>
              </a:rPr>
              <a:t>add</a:t>
            </a:r>
            <a:r>
              <a:rPr lang="en-US" b="1" dirty="0"/>
              <a:t> to $</a:t>
            </a:r>
            <a:r>
              <a:rPr lang="en-US" b="1" dirty="0" err="1"/>
              <a:t>sp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And return from the first function… </a:t>
            </a:r>
            <a:r>
              <a:rPr lang="en-US" b="1" dirty="0"/>
              <a:t>(load, add)</a:t>
            </a:r>
          </a:p>
          <a:p>
            <a:endParaRPr lang="en-US" b="1" dirty="0"/>
          </a:p>
          <a:p>
            <a:r>
              <a:rPr lang="en-US" dirty="0"/>
              <a:t>Refer to the previous slides on the Stack with this knowledge in your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140895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149989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88" y="2981297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70141" y="11483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8600-E617-4470-A222-404554CE9152}"/>
              </a:ext>
            </a:extLst>
          </p:cNvPr>
          <p:cNvSpPr txBox="1"/>
          <p:nvPr/>
        </p:nvSpPr>
        <p:spPr>
          <a:xfrm>
            <a:off x="6466044" y="140650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0xfff0</a:t>
            </a:r>
          </a:p>
        </p:txBody>
      </p:sp>
    </p:spTree>
    <p:extLst>
      <p:ext uri="{BB962C8B-B14F-4D97-AF65-F5344CB8AC3E}">
        <p14:creationId xmlns:p14="http://schemas.microsoft.com/office/powerpoint/2010/main" val="9400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2" grpId="1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572D-A897-455E-A5B3-6E67E197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it up: Terminology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6352DA7-C1FB-4502-9C41-59F0EF340711}"/>
              </a:ext>
            </a:extLst>
          </p:cNvPr>
          <p:cNvSpPr txBox="1"/>
          <p:nvPr/>
        </p:nvSpPr>
        <p:spPr>
          <a:xfrm>
            <a:off x="0" y="617424"/>
            <a:ext cx="10739520" cy="530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US" sz="3200" b="0" strike="noStrike" spc="-1" dirty="0" err="1">
                <a:latin typeface="Source Sans Pro"/>
              </a:rPr>
              <a:t>myFunction</a:t>
            </a:r>
            <a:r>
              <a:rPr lang="en-US" sz="3200" b="0" strike="noStrike" spc="-1" dirty="0">
                <a:latin typeface="Source Sans Pro"/>
              </a:rPr>
              <a:t>: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push	ra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push	s0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spc="-1" dirty="0">
                <a:latin typeface="Source Sans Pro"/>
              </a:rPr>
              <a:t>		</a:t>
            </a:r>
            <a:r>
              <a:rPr lang="en-US" sz="2800" b="0" strike="noStrike" spc="-1" dirty="0">
                <a:latin typeface="Source Sans Pro"/>
              </a:rPr>
              <a:t># my code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latin typeface="Source Sans Pro"/>
            </a:endParaRP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pop	s0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pop	ra</a:t>
            </a:r>
          </a:p>
          <a:p>
            <a:pPr marL="540000" lvl="1">
              <a:spcAft>
                <a:spcPts val="1123"/>
              </a:spcAft>
              <a:buClr>
                <a:srgbClr val="04617B"/>
              </a:buClr>
              <a:buSzPct val="75000"/>
            </a:pPr>
            <a:r>
              <a:rPr lang="en-US" sz="2800" b="0" strike="noStrike" spc="-1" dirty="0">
                <a:latin typeface="Source Sans Pro"/>
              </a:rPr>
              <a:t>		</a:t>
            </a:r>
            <a:r>
              <a:rPr lang="en-US" sz="2800" b="0" strike="noStrike" spc="-1" dirty="0" err="1">
                <a:latin typeface="Source Sans Pro"/>
              </a:rPr>
              <a:t>jr</a:t>
            </a:r>
            <a:r>
              <a:rPr lang="en-US" sz="2800" b="0" strike="noStrike" spc="-1" dirty="0">
                <a:latin typeface="Source Sans Pro"/>
              </a:rPr>
              <a:t>		ra</a:t>
            </a:r>
          </a:p>
        </p:txBody>
      </p:sp>
      <p:sp>
        <p:nvSpPr>
          <p:cNvPr id="10" name="TextShape 7">
            <a:extLst>
              <a:ext uri="{FF2B5EF4-FFF2-40B4-BE49-F238E27FC236}">
                <a16:creationId xmlns:a16="http://schemas.microsoft.com/office/drawing/2014/main" id="{97FAF96D-71A6-4121-9162-C9CE48C3B360}"/>
              </a:ext>
            </a:extLst>
          </p:cNvPr>
          <p:cNvSpPr txBox="1"/>
          <p:nvPr/>
        </p:nvSpPr>
        <p:spPr>
          <a:xfrm>
            <a:off x="4174942" y="1158910"/>
            <a:ext cx="2468880" cy="4564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400" b="1" strike="noStrike" spc="-1" dirty="0">
                <a:latin typeface="Source Sans Pro"/>
              </a:rPr>
              <a:t>Activation Frame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0A8FF70-1A73-4503-85F2-14741573B3A7}"/>
              </a:ext>
            </a:extLst>
          </p:cNvPr>
          <p:cNvSpPr/>
          <p:nvPr/>
        </p:nvSpPr>
        <p:spPr>
          <a:xfrm flipH="1">
            <a:off x="3049199" y="1408952"/>
            <a:ext cx="1057316" cy="31431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835570C2-B1DC-4B5F-A140-A60A44A2A8C3}"/>
              </a:ext>
            </a:extLst>
          </p:cNvPr>
          <p:cNvSpPr/>
          <p:nvPr/>
        </p:nvSpPr>
        <p:spPr>
          <a:xfrm>
            <a:off x="2844764" y="4598829"/>
            <a:ext cx="1293799" cy="498747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E27C695C-2AC9-4D38-B24F-50F7D7EE92C2}"/>
              </a:ext>
            </a:extLst>
          </p:cNvPr>
          <p:cNvSpPr txBox="1"/>
          <p:nvPr/>
        </p:nvSpPr>
        <p:spPr>
          <a:xfrm>
            <a:off x="4201559" y="4915104"/>
            <a:ext cx="3017520" cy="4564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400" b="1" strike="noStrike" spc="-1" dirty="0">
                <a:latin typeface="Source Sans Pro"/>
              </a:rPr>
              <a:t>Function Epilogue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966EF3BD-76BB-4F1E-A487-5627AD45685E}"/>
              </a:ext>
            </a:extLst>
          </p:cNvPr>
          <p:cNvSpPr/>
          <p:nvPr/>
        </p:nvSpPr>
        <p:spPr>
          <a:xfrm>
            <a:off x="762365" y="3970788"/>
            <a:ext cx="2011680" cy="1280160"/>
          </a:xfrm>
          <a:prstGeom prst="rect">
            <a:avLst/>
          </a:prstGeom>
          <a:noFill/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91E869B6-392D-42B1-80F9-C8C731AE31FB}"/>
              </a:ext>
            </a:extLst>
          </p:cNvPr>
          <p:cNvSpPr/>
          <p:nvPr/>
        </p:nvSpPr>
        <p:spPr>
          <a:xfrm>
            <a:off x="833085" y="1208019"/>
            <a:ext cx="2011680" cy="1097280"/>
          </a:xfrm>
          <a:prstGeom prst="rect">
            <a:avLst/>
          </a:prstGeom>
          <a:noFill/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BAD16EAA-E94E-400C-89F8-3D90202D840C}"/>
              </a:ext>
            </a:extLst>
          </p:cNvPr>
          <p:cNvSpPr/>
          <p:nvPr/>
        </p:nvSpPr>
        <p:spPr>
          <a:xfrm>
            <a:off x="2907760" y="1806144"/>
            <a:ext cx="1293799" cy="2542699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TextShape 15">
            <a:extLst>
              <a:ext uri="{FF2B5EF4-FFF2-40B4-BE49-F238E27FC236}">
                <a16:creationId xmlns:a16="http://schemas.microsoft.com/office/drawing/2014/main" id="{F27356B0-32FC-47E3-8D02-9485E2571AD0}"/>
              </a:ext>
            </a:extLst>
          </p:cNvPr>
          <p:cNvSpPr txBox="1"/>
          <p:nvPr/>
        </p:nvSpPr>
        <p:spPr>
          <a:xfrm>
            <a:off x="4201559" y="4274304"/>
            <a:ext cx="3017520" cy="4564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400" b="1" strike="noStrike" spc="-1">
                <a:latin typeface="Source Sans Pro"/>
              </a:rPr>
              <a:t>Function Prologue</a:t>
            </a:r>
          </a:p>
        </p:txBody>
      </p:sp>
      <p:sp>
        <p:nvSpPr>
          <p:cNvPr id="19" name="TextShape 16">
            <a:extLst>
              <a:ext uri="{FF2B5EF4-FFF2-40B4-BE49-F238E27FC236}">
                <a16:creationId xmlns:a16="http://schemas.microsoft.com/office/drawing/2014/main" id="{E03A748A-6AAF-44AF-9F5F-D00006C6E840}"/>
              </a:ext>
            </a:extLst>
          </p:cNvPr>
          <p:cNvSpPr txBox="1"/>
          <p:nvPr/>
        </p:nvSpPr>
        <p:spPr>
          <a:xfrm>
            <a:off x="4335274" y="1615390"/>
            <a:ext cx="2533703" cy="24712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US" sz="2200" b="0" strike="noStrike" spc="-1" dirty="0">
                <a:latin typeface="Source Sans Pro"/>
              </a:rPr>
              <a:t>Contains: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Source Sans Pro"/>
              </a:rPr>
              <a:t>Arguments (that aren’t in registers)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Source Sans Pro"/>
              </a:rPr>
              <a:t>Saved Registers (ra, s0, </a:t>
            </a:r>
            <a:r>
              <a:rPr lang="en-US" sz="2200" b="0" strike="noStrike" spc="-1" dirty="0" err="1">
                <a:latin typeface="Source Sans Pro"/>
              </a:rPr>
              <a:t>etc</a:t>
            </a:r>
            <a:r>
              <a:rPr lang="en-US" sz="2200" b="0" strike="noStrike" spc="-1" dirty="0">
                <a:latin typeface="Source Sans Pro"/>
              </a:rPr>
              <a:t>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Source Sans Pro"/>
              </a:rPr>
              <a:t>Local Variables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3A84A-0441-488E-96CB-D3E0AFEC54B0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DAB00-3BA2-486B-927E-732500C7A546}"/>
              </a:ext>
            </a:extLst>
          </p:cNvPr>
          <p:cNvSpPr/>
          <p:nvPr/>
        </p:nvSpPr>
        <p:spPr>
          <a:xfrm>
            <a:off x="7458688" y="1416768"/>
            <a:ext cx="1388286" cy="51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CAEE0D7-FF2B-4BF1-8A39-356FCB29AE1B}"/>
              </a:ext>
            </a:extLst>
          </p:cNvPr>
          <p:cNvSpPr txBox="1">
            <a:spLocks/>
          </p:cNvSpPr>
          <p:nvPr/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356616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28C0A2-10A0-40F7-BAE1-3BE620EEA2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F97FE-0757-4C69-830D-8BF5D0855141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2F090-8ECE-4850-A533-2F4B00E984A4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C88F7-529C-4954-98C4-BC815C3D3D0E}"/>
              </a:ext>
            </a:extLst>
          </p:cNvPr>
          <p:cNvSpPr txBox="1"/>
          <p:nvPr/>
        </p:nvSpPr>
        <p:spPr>
          <a:xfrm>
            <a:off x="7671646" y="53429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63A86A-A3F9-4ADC-8522-A31FD61CA393}"/>
              </a:ext>
            </a:extLst>
          </p:cNvPr>
          <p:cNvSpPr/>
          <p:nvPr/>
        </p:nvSpPr>
        <p:spPr>
          <a:xfrm>
            <a:off x="7458688" y="140895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640729-DC9C-4F8B-A9E8-B58B3B316FC5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53A9B9-5F04-47D5-9517-8171DBFF3138}"/>
              </a:ext>
            </a:extLst>
          </p:cNvPr>
          <p:cNvSpPr/>
          <p:nvPr/>
        </p:nvSpPr>
        <p:spPr>
          <a:xfrm>
            <a:off x="7458688" y="149989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F9FB21-0DB2-423D-AB41-4D5EEB8855DE}"/>
              </a:ext>
            </a:extLst>
          </p:cNvPr>
          <p:cNvSpPr/>
          <p:nvPr/>
        </p:nvSpPr>
        <p:spPr>
          <a:xfrm>
            <a:off x="7458688" y="2981297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18782-62E2-4549-9769-9B67255B968E}"/>
              </a:ext>
            </a:extLst>
          </p:cNvPr>
          <p:cNvSpPr txBox="1"/>
          <p:nvPr/>
        </p:nvSpPr>
        <p:spPr>
          <a:xfrm>
            <a:off x="7743084" y="95695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57D5CE4-A9DE-47BE-9F52-425ADA0D7D6C}"/>
              </a:ext>
            </a:extLst>
          </p:cNvPr>
          <p:cNvSpPr/>
          <p:nvPr/>
        </p:nvSpPr>
        <p:spPr>
          <a:xfrm flipV="1">
            <a:off x="4201560" y="1565515"/>
            <a:ext cx="3257128" cy="8775"/>
          </a:xfrm>
          <a:prstGeom prst="line">
            <a:avLst/>
          </a:prstGeom>
          <a:ln w="36000">
            <a:solidFill>
              <a:srgbClr val="04617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443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ED98F-0883-4A2D-8211-3CE42A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Stack?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700F6-9DDA-4697-A01E-23479B06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lectures, we introduced the stack.</a:t>
            </a:r>
          </a:p>
          <a:p>
            <a:r>
              <a:rPr lang="en-US" dirty="0"/>
              <a:t>It is full of mysterious behavior:</a:t>
            </a:r>
          </a:p>
          <a:p>
            <a:pPr lvl="1"/>
            <a:r>
              <a:rPr lang="en-US" dirty="0"/>
              <a:t>“Allocating” on the stack (making room) has you </a:t>
            </a:r>
            <a:r>
              <a:rPr lang="en-US" i="1" dirty="0"/>
              <a:t>subtract</a:t>
            </a:r>
            <a:r>
              <a:rPr lang="en-US" dirty="0"/>
              <a:t> from its base address.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Let’s visit this from a different direction.</a:t>
            </a:r>
          </a:p>
          <a:p>
            <a:r>
              <a:rPr lang="en-US" dirty="0"/>
              <a:t>Let’s consider… the problem itself.</a:t>
            </a:r>
          </a:p>
          <a:p>
            <a:pPr lvl="1"/>
            <a:r>
              <a:rPr lang="en-US" dirty="0"/>
              <a:t>And how we might solve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550F6-549A-4C09-AE3A-1DE8B21D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Thinking Face on Apple iOS 11.3">
            <a:extLst>
              <a:ext uri="{FF2B5EF4-FFF2-40B4-BE49-F238E27FC236}">
                <a16:creationId xmlns:a16="http://schemas.microsoft.com/office/drawing/2014/main" id="{9C7276B3-DEC2-4446-B4B4-671BBA25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125259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2FF-C039-4E9A-BA1C-3E89F63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58A4-9095-4EE9-A078-7C85ADFD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8074836" cy="4252119"/>
          </a:xfrm>
        </p:spPr>
        <p:txBody>
          <a:bodyPr/>
          <a:lstStyle/>
          <a:p>
            <a:r>
              <a:rPr lang="en-US" dirty="0"/>
              <a:t>We have a program. It uses memory.</a:t>
            </a:r>
          </a:p>
          <a:p>
            <a:r>
              <a:rPr lang="en-US" dirty="0"/>
              <a:t>We don’t know exactly how much memory we need.</a:t>
            </a:r>
          </a:p>
          <a:p>
            <a:pPr lvl="1"/>
            <a:r>
              <a:rPr lang="en-US" dirty="0"/>
              <a:t>It may depend on </a:t>
            </a:r>
            <a:r>
              <a:rPr lang="en-US" b="1" dirty="0"/>
              <a:t>how long the program runs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 the </a:t>
            </a:r>
            <a:r>
              <a:rPr lang="en-US" b="1" dirty="0"/>
              <a:t>size of the data </a:t>
            </a:r>
            <a:r>
              <a:rPr lang="en-US" dirty="0"/>
              <a:t>it is working on (arbitrarily specified by a human being, perhaps)</a:t>
            </a:r>
          </a:p>
          <a:p>
            <a:pPr lvl="1"/>
            <a:r>
              <a:rPr lang="en-US" dirty="0"/>
              <a:t>Maybe our program </a:t>
            </a:r>
            <a:r>
              <a:rPr lang="en-US" b="1" dirty="0"/>
              <a:t>responds to the available memory </a:t>
            </a:r>
            <a:r>
              <a:rPr lang="en-US" dirty="0"/>
              <a:t>by choosing a different algorithm when it has more or less.</a:t>
            </a:r>
          </a:p>
          <a:p>
            <a:pPr lvl="1"/>
            <a:endParaRPr lang="en-US" dirty="0"/>
          </a:p>
          <a:p>
            <a:r>
              <a:rPr lang="en-US" dirty="0"/>
              <a:t>Either way, a program does not have a static allocation of memory.</a:t>
            </a:r>
          </a:p>
          <a:p>
            <a:r>
              <a:rPr lang="en-US" dirty="0"/>
              <a:t>How do we allow a program to </a:t>
            </a:r>
            <a:r>
              <a:rPr lang="en-US" b="1" i="1" dirty="0"/>
              <a:t>allocate</a:t>
            </a:r>
            <a:r>
              <a:rPr lang="en-US" dirty="0"/>
              <a:t> memory on-demand?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B2D1F-371D-4923-B587-CA88D79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DF6D-D88D-4600-AF6A-4E23187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Video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173-B166-4ECB-86E3-E3BEB49F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6679876" cy="4705880"/>
          </a:xfrm>
        </p:spPr>
        <p:txBody>
          <a:bodyPr/>
          <a:lstStyle/>
          <a:p>
            <a:r>
              <a:rPr lang="en-US" dirty="0"/>
              <a:t>Let’s consider a video editing program.</a:t>
            </a:r>
          </a:p>
          <a:p>
            <a:pPr lvl="1"/>
            <a:r>
              <a:rPr lang="en-US" dirty="0"/>
              <a:t>But thankfully ignore all of the actual video details!</a:t>
            </a:r>
          </a:p>
          <a:p>
            <a:pPr lvl="1"/>
            <a:endParaRPr lang="en-US" dirty="0"/>
          </a:p>
          <a:p>
            <a:r>
              <a:rPr lang="en-US" dirty="0"/>
              <a:t>Data is large, and the memory usage is relative to the size of our video.</a:t>
            </a:r>
          </a:p>
          <a:p>
            <a:endParaRPr lang="en-US" dirty="0"/>
          </a:p>
          <a:p>
            <a:r>
              <a:rPr lang="en-US" dirty="0"/>
              <a:t>We want memory to be continuous.</a:t>
            </a:r>
          </a:p>
          <a:p>
            <a:pPr lvl="1"/>
            <a:r>
              <a:rPr lang="en-US" dirty="0"/>
              <a:t>Could you imagine if data were all broken up?</a:t>
            </a:r>
          </a:p>
          <a:p>
            <a:pPr lvl="1"/>
            <a:r>
              <a:rPr lang="en-US" dirty="0"/>
              <a:t>Your program would be difficult to code if an array was broken up.</a:t>
            </a:r>
          </a:p>
          <a:p>
            <a:pPr lvl="2"/>
            <a:r>
              <a:rPr lang="en-US" dirty="0"/>
              <a:t>Our array addressing math would no longer be general and would cease to work well. (You’d have multiple array base addresses)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C9F0-5F20-4D96-9E4B-A3811C1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608FA-317E-48A3-A933-F0D3AF808F0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02847-966D-4782-BD42-3BBF31B5E58C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820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DF6D-D88D-4600-AF6A-4E23187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173-B166-4ECB-86E3-E3BEB49F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09" y="895350"/>
            <a:ext cx="6968130" cy="4705880"/>
          </a:xfrm>
        </p:spPr>
        <p:txBody>
          <a:bodyPr/>
          <a:lstStyle/>
          <a:p>
            <a:r>
              <a:rPr lang="en-US" dirty="0"/>
              <a:t>You’ll learn a lot more about this in CS 449</a:t>
            </a:r>
          </a:p>
          <a:p>
            <a:pPr lvl="1"/>
            <a:r>
              <a:rPr lang="en-US" dirty="0"/>
              <a:t>But it’s worth sequence breaking and talking about it now</a:t>
            </a:r>
          </a:p>
          <a:p>
            <a:pPr lvl="1"/>
            <a:endParaRPr lang="en-US" dirty="0"/>
          </a:p>
          <a:p>
            <a:r>
              <a:rPr lang="en-US" dirty="0"/>
              <a:t>We will maintain a section of memory: the </a:t>
            </a:r>
            <a:r>
              <a:rPr lang="en-US" b="1" dirty="0"/>
              <a:t>heap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heap is a section of memory used for dynamic memory.</a:t>
            </a:r>
          </a:p>
          <a:p>
            <a:pPr lvl="1"/>
            <a:r>
              <a:rPr lang="en-US" b="1" dirty="0"/>
              <a:t>Dynamic memory </a:t>
            </a:r>
            <a:r>
              <a:rPr lang="en-US" dirty="0"/>
              <a:t>is memory that is allocated during the runtime of a program and may be reclaimed later.</a:t>
            </a:r>
            <a:endParaRPr lang="en-US" b="1" dirty="0"/>
          </a:p>
          <a:p>
            <a:pPr lvl="1"/>
            <a:r>
              <a:rPr lang="en-US" dirty="0"/>
              <a:t>“heap” a very conflated term, unfortunately.</a:t>
            </a:r>
          </a:p>
          <a:p>
            <a:pPr lvl="1"/>
            <a:endParaRPr lang="en-US" dirty="0"/>
          </a:p>
          <a:p>
            <a:r>
              <a:rPr lang="en-US" dirty="0"/>
              <a:t>When we allocate memory, we add</a:t>
            </a:r>
            <a:br>
              <a:rPr lang="en-US" dirty="0"/>
            </a:br>
            <a:r>
              <a:rPr lang="en-US" dirty="0"/>
              <a:t>it to </a:t>
            </a:r>
            <a:r>
              <a:rPr lang="en-US" b="1" dirty="0"/>
              <a:t>the end</a:t>
            </a:r>
            <a:r>
              <a:rPr lang="en-US" dirty="0"/>
              <a:t> of the heap.</a:t>
            </a:r>
          </a:p>
          <a:p>
            <a:pPr lvl="1"/>
            <a:r>
              <a:rPr lang="en-US" dirty="0"/>
              <a:t>It’s like appending to an array.</a:t>
            </a:r>
          </a:p>
          <a:p>
            <a:pPr lvl="1"/>
            <a:r>
              <a:rPr lang="en-US" dirty="0"/>
              <a:t>Look at it go!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C9F0-5F20-4D96-9E4B-A3811C1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608FA-317E-48A3-A933-F0D3AF808F0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02847-966D-4782-BD42-3BBF31B5E58C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141E0-1047-4AE0-ADF4-01B375B227DE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67C6B-B5B8-4B29-ADDA-496695F3FCE2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DE201-6652-48AC-93EC-AF1E5DD9077A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E9C80-D9C0-4A78-8C86-785ACBA28E9C}"/>
              </a:ext>
            </a:extLst>
          </p:cNvPr>
          <p:cNvSpPr txBox="1"/>
          <p:nvPr/>
        </p:nvSpPr>
        <p:spPr>
          <a:xfrm>
            <a:off x="6447853" y="40444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4218-6A69-4A33-BF49-B28289F7CA33}"/>
              </a:ext>
            </a:extLst>
          </p:cNvPr>
          <p:cNvSpPr txBox="1"/>
          <p:nvPr/>
        </p:nvSpPr>
        <p:spPr>
          <a:xfrm>
            <a:off x="6447852" y="316760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0x46f0</a:t>
            </a:r>
          </a:p>
        </p:txBody>
      </p:sp>
    </p:spTree>
    <p:extLst>
      <p:ext uri="{BB962C8B-B14F-4D97-AF65-F5344CB8AC3E}">
        <p14:creationId xmlns:p14="http://schemas.microsoft.com/office/powerpoint/2010/main" val="1471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1 L -0.00017 -0.05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 autoUpdateAnimBg="0"/>
      <p:bldP spid="7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81A-3AE1-4AD1-A82F-F3547BC3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Revisiting Functions: A Problem Arises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41FE-9E69-4E1C-AF55-EA8FA701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consider functions.</a:t>
            </a:r>
          </a:p>
          <a:p>
            <a:endParaRPr lang="en-US" dirty="0"/>
          </a:p>
          <a:p>
            <a:r>
              <a:rPr lang="en-US" dirty="0"/>
              <a:t>When we call a function, we need to remember where we were.</a:t>
            </a:r>
          </a:p>
          <a:p>
            <a:pPr lvl="1"/>
            <a:r>
              <a:rPr lang="en-US" dirty="0"/>
              <a:t>This is stored in the $</a:t>
            </a:r>
            <a:r>
              <a:rPr lang="en-US" b="1" dirty="0"/>
              <a:t>ra</a:t>
            </a:r>
            <a:r>
              <a:rPr lang="en-US" dirty="0"/>
              <a:t> register.</a:t>
            </a:r>
          </a:p>
          <a:p>
            <a:pPr lvl="1"/>
            <a:r>
              <a:rPr lang="en-US" dirty="0"/>
              <a:t>But if we call a function twice, what happens to $</a:t>
            </a:r>
            <a:r>
              <a:rPr lang="en-US" b="1" dirty="0"/>
              <a:t>ra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It is overwritten, and our first value in $</a:t>
            </a:r>
            <a:r>
              <a:rPr lang="en-US" i="1" dirty="0"/>
              <a:t>ra</a:t>
            </a:r>
            <a:r>
              <a:rPr lang="en-US" dirty="0"/>
              <a:t> is lost.</a:t>
            </a:r>
          </a:p>
          <a:p>
            <a:pPr lvl="2"/>
            <a:r>
              <a:rPr lang="en-US" dirty="0"/>
              <a:t>This means after our second function is called, the first function will now be lost, and it will return </a:t>
            </a:r>
            <a:r>
              <a:rPr lang="en-US" i="1" dirty="0"/>
              <a:t>to itself</a:t>
            </a:r>
            <a:r>
              <a:rPr lang="en-US" dirty="0"/>
              <a:t>. (Refer to the previous slides)</a:t>
            </a:r>
          </a:p>
          <a:p>
            <a:pPr lvl="2"/>
            <a:endParaRPr lang="en-US" dirty="0"/>
          </a:p>
          <a:p>
            <a:r>
              <a:rPr lang="en-US" dirty="0"/>
              <a:t>What are our strategies for remembering </a:t>
            </a:r>
            <a:r>
              <a:rPr lang="en-US" b="1" dirty="0"/>
              <a:t>ra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45D9-D947-4A36-83E0-D27B48E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DEF-3072-4A1F-ABDF-EE3E09F3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C717-5062-4E16-94E3-17E3E99A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57" y="895350"/>
            <a:ext cx="8295093" cy="4591050"/>
          </a:xfrm>
        </p:spPr>
        <p:txBody>
          <a:bodyPr>
            <a:normAutofit/>
          </a:bodyPr>
          <a:lstStyle/>
          <a:p>
            <a:r>
              <a:rPr lang="en-US" dirty="0"/>
              <a:t>Bad Idea #1: </a:t>
            </a:r>
            <a:r>
              <a:rPr lang="en-US" b="1" dirty="0"/>
              <a:t>Place it in another register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83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t0, ra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overwrites ra!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it’s ok though: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83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ra, t0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DBAAA-5B0E-49D5-BDC4-16F429B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9FC81-716C-430E-A8A2-6F51E4AC8688}"/>
              </a:ext>
            </a:extLst>
          </p:cNvPr>
          <p:cNvSpPr txBox="1"/>
          <p:nvPr/>
        </p:nvSpPr>
        <p:spPr>
          <a:xfrm>
            <a:off x="4198230" y="1511307"/>
            <a:ext cx="48723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However: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if </a:t>
            </a:r>
            <a:r>
              <a:rPr lang="en-US" sz="2000" dirty="0" err="1"/>
              <a:t>myOtherFunction</a:t>
            </a:r>
            <a:r>
              <a:rPr lang="en-US" sz="2000" dirty="0"/>
              <a:t> uses </a:t>
            </a:r>
            <a:r>
              <a:rPr lang="en-US" sz="2000" b="1" dirty="0"/>
              <a:t>t0</a:t>
            </a:r>
            <a:r>
              <a:rPr lang="en-US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Ok, t0 isn’t preserved, so let’s use </a:t>
            </a:r>
            <a:r>
              <a:rPr lang="en-US" sz="2000" b="1" dirty="0"/>
              <a:t>s0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Wait… </a:t>
            </a:r>
            <a:r>
              <a:rPr lang="en-US" sz="2000" b="1" i="1" dirty="0"/>
              <a:t>we</a:t>
            </a:r>
            <a:r>
              <a:rPr lang="en-US" sz="2000" dirty="0"/>
              <a:t> need to preserve </a:t>
            </a:r>
            <a:r>
              <a:rPr lang="en-US" sz="2000" b="1" dirty="0"/>
              <a:t>s0</a:t>
            </a:r>
            <a:r>
              <a:rPr lang="en-US" sz="20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do we put that?? </a:t>
            </a:r>
            <a:r>
              <a:rPr lang="en-US" sz="2000" b="1" dirty="0"/>
              <a:t>s1???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Wait… we need to preserve s1!!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run out of saved registers and we cannot trust unsaved registers. (other functions may overwrite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Therefore, we need memory.</a:t>
            </a:r>
          </a:p>
        </p:txBody>
      </p:sp>
    </p:spTree>
    <p:extLst>
      <p:ext uri="{BB962C8B-B14F-4D97-AF65-F5344CB8AC3E}">
        <p14:creationId xmlns:p14="http://schemas.microsoft.com/office/powerpoint/2010/main" val="20966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23C8-138A-4531-AA53-C157CAE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0A35-50FB-463F-9128-497F3658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74" y="895351"/>
            <a:ext cx="6059053" cy="4586274"/>
          </a:xfrm>
        </p:spPr>
        <p:txBody>
          <a:bodyPr>
            <a:normAutofit/>
          </a:bodyPr>
          <a:lstStyle/>
          <a:p>
            <a:r>
              <a:rPr lang="en-US" dirty="0"/>
              <a:t>We need memory. We have that </a:t>
            </a:r>
            <a:r>
              <a:rPr lang="en-US" i="1" dirty="0"/>
              <a:t>heap 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can’t we just </a:t>
            </a:r>
            <a:r>
              <a:rPr lang="en-US" b="1" dirty="0"/>
              <a:t>allocate some on the heap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Sure can. But it is </a:t>
            </a:r>
            <a:r>
              <a:rPr lang="en-US" i="1" dirty="0"/>
              <a:t>Bad Idea #2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</a:t>
            </a:r>
          </a:p>
          <a:p>
            <a:r>
              <a:rPr lang="en-US" dirty="0"/>
              <a:t>Leaving gaps in our memory!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D0F6-1150-4C09-9205-A2E98E55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65971-9BE3-44F2-9967-9AA006E39E46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54E11-06CD-4A18-BDB9-C8EB2C848C42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ECFA-E687-4C56-BE0B-F80AE74D42C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A635C-73C1-4CB9-8ABB-4C7AD48859B5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6017E-42EE-4014-913B-869746FA740B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AACA4-C3EB-4BD5-A1AC-4481BE462329}"/>
              </a:ext>
            </a:extLst>
          </p:cNvPr>
          <p:cNvSpPr/>
          <p:nvPr/>
        </p:nvSpPr>
        <p:spPr>
          <a:xfrm>
            <a:off x="7458688" y="413816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245F6-6DB5-40D5-BC3E-AB8295F6AFFF}"/>
              </a:ext>
            </a:extLst>
          </p:cNvPr>
          <p:cNvSpPr/>
          <p:nvPr/>
        </p:nvSpPr>
        <p:spPr>
          <a:xfrm>
            <a:off x="7458688" y="3777088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8123A-5BF8-4AD4-B211-87651A466413}"/>
              </a:ext>
            </a:extLst>
          </p:cNvPr>
          <p:cNvSpPr/>
          <p:nvPr/>
        </p:nvSpPr>
        <p:spPr>
          <a:xfrm>
            <a:off x="7458688" y="3690280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Design a Memory Layout (</a:t>
            </a:r>
            <a:r>
              <a:rPr lang="en-US" sz="2800" dirty="0" err="1"/>
              <a:t>kinda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DCCB-F724-4647-87FA-CACB33C4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46" y="895350"/>
            <a:ext cx="8161604" cy="4464235"/>
          </a:xfrm>
        </p:spPr>
        <p:txBody>
          <a:bodyPr/>
          <a:lstStyle/>
          <a:p>
            <a:r>
              <a:rPr lang="en-US" dirty="0"/>
              <a:t>Our video editing application wants to use large, continuous memory regions.</a:t>
            </a:r>
          </a:p>
          <a:p>
            <a:pPr lvl="1"/>
            <a:r>
              <a:rPr lang="en-US" dirty="0"/>
              <a:t>Videos are big things! (Continuous memory makes things easier/faster… future courses will convince you.)</a:t>
            </a:r>
          </a:p>
          <a:p>
            <a:pPr lvl="1"/>
            <a:endParaRPr lang="en-US" dirty="0"/>
          </a:p>
          <a:p>
            <a:r>
              <a:rPr lang="en-US" dirty="0"/>
              <a:t>We have very few registers, and need to remember $</a:t>
            </a:r>
            <a:r>
              <a:rPr lang="en-US" b="1" dirty="0"/>
              <a:t>ra</a:t>
            </a:r>
          </a:p>
          <a:p>
            <a:pPr lvl="1"/>
            <a:r>
              <a:rPr lang="en-US" dirty="0"/>
              <a:t>So, we need to place </a:t>
            </a:r>
            <a:r>
              <a:rPr lang="en-US" b="1" dirty="0"/>
              <a:t>ra</a:t>
            </a:r>
            <a:r>
              <a:rPr lang="en-US" dirty="0"/>
              <a:t> in memory to recall it before we </a:t>
            </a:r>
            <a:r>
              <a:rPr lang="en-US" b="1" dirty="0" err="1"/>
              <a:t>jr</a:t>
            </a:r>
            <a:r>
              <a:rPr lang="en-US" b="1" dirty="0"/>
              <a:t> ra</a:t>
            </a:r>
            <a:endParaRPr lang="en-US" dirty="0"/>
          </a:p>
          <a:p>
            <a:r>
              <a:rPr lang="en-US" dirty="0"/>
              <a:t>However, placing it with other program memory creates gaps</a:t>
            </a:r>
          </a:p>
          <a:p>
            <a:pPr lvl="1"/>
            <a:r>
              <a:rPr lang="en-US" dirty="0"/>
              <a:t>This is very </a:t>
            </a:r>
            <a:r>
              <a:rPr lang="en-US" dirty="0" err="1"/>
              <a:t>very</a:t>
            </a:r>
            <a:r>
              <a:rPr lang="en-US" dirty="0"/>
              <a:t> trash!!</a:t>
            </a:r>
          </a:p>
          <a:p>
            <a:pPr lvl="1"/>
            <a:endParaRPr lang="en-US" dirty="0"/>
          </a:p>
          <a:p>
            <a:r>
              <a:rPr lang="en-US" dirty="0"/>
              <a:t>How do we solve this.</a:t>
            </a:r>
          </a:p>
          <a:p>
            <a:pPr lvl="1"/>
            <a:r>
              <a:rPr lang="en-US" dirty="0"/>
              <a:t>Occam’s Razor to the rescue… and it will create a very weird situation.</a:t>
            </a:r>
          </a:p>
          <a:p>
            <a:pPr lvl="1"/>
            <a:r>
              <a:rPr lang="en-US" dirty="0"/>
              <a:t>One that involves subtracting to allocate…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1044</Words>
  <Application>Microsoft Office PowerPoint</Application>
  <PresentationFormat>On-screen Show (16:10)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Courier New</vt:lpstr>
      <vt:lpstr>Lato Heavy</vt:lpstr>
      <vt:lpstr>Open Sans</vt:lpstr>
      <vt:lpstr>Source Sans Pro</vt:lpstr>
      <vt:lpstr>Symbol</vt:lpstr>
      <vt:lpstr>Trebuchet MS</vt:lpstr>
      <vt:lpstr>Wingdings</vt:lpstr>
      <vt:lpstr>Wingdings 3</vt:lpstr>
      <vt:lpstr>Facet</vt:lpstr>
      <vt:lpstr>Office Theme</vt:lpstr>
      <vt:lpstr>CS/COE 0447</vt:lpstr>
      <vt:lpstr>What is the Stack?</vt:lpstr>
      <vt:lpstr>The Problem</vt:lpstr>
      <vt:lpstr>Our Example: Video Editor</vt:lpstr>
      <vt:lpstr>Allocating Memory</vt:lpstr>
      <vt:lpstr>Revisiting Functions: A Problem Arises</vt:lpstr>
      <vt:lpstr>Remembering RA</vt:lpstr>
      <vt:lpstr>Remembering RA</vt:lpstr>
      <vt:lpstr>Let’s Design a Memory Layout (kinda)</vt:lpstr>
      <vt:lpstr>Solving our Problem: Step 1</vt:lpstr>
      <vt:lpstr>Solving our Problem: Step 2</vt:lpstr>
      <vt:lpstr>Solving our Problem: Step 2</vt:lpstr>
      <vt:lpstr>Summing it up: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34</cp:revision>
  <dcterms:created xsi:type="dcterms:W3CDTF">2018-08-24T23:21:45Z</dcterms:created>
  <dcterms:modified xsi:type="dcterms:W3CDTF">2018-09-27T04:13:01Z</dcterms:modified>
</cp:coreProperties>
</file>