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9" r:id="rId1"/>
    <p:sldMasterId id="2147483986" r:id="rId2"/>
  </p:sldMasterIdLst>
  <p:notesMasterIdLst>
    <p:notesMasterId r:id="rId26"/>
  </p:notesMasterIdLst>
  <p:sldIdLst>
    <p:sldId id="256" r:id="rId3"/>
    <p:sldId id="549" r:id="rId4"/>
    <p:sldId id="550" r:id="rId5"/>
    <p:sldId id="551" r:id="rId6"/>
    <p:sldId id="552" r:id="rId7"/>
    <p:sldId id="553" r:id="rId8"/>
    <p:sldId id="554" r:id="rId9"/>
    <p:sldId id="555" r:id="rId10"/>
    <p:sldId id="556" r:id="rId11"/>
    <p:sldId id="557" r:id="rId12"/>
    <p:sldId id="558" r:id="rId13"/>
    <p:sldId id="567" r:id="rId14"/>
    <p:sldId id="563" r:id="rId15"/>
    <p:sldId id="564" r:id="rId16"/>
    <p:sldId id="573" r:id="rId17"/>
    <p:sldId id="565" r:id="rId18"/>
    <p:sldId id="575" r:id="rId19"/>
    <p:sldId id="568" r:id="rId20"/>
    <p:sldId id="569" r:id="rId21"/>
    <p:sldId id="570" r:id="rId22"/>
    <p:sldId id="559" r:id="rId23"/>
    <p:sldId id="571" r:id="rId24"/>
    <p:sldId id="572" r:id="rId25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50F374-3F51-4DDA-8F55-83166068665F}">
          <p14:sldIdLst>
            <p14:sldId id="256"/>
          </p14:sldIdLst>
        </p14:section>
        <p14:section name="Bitwise Operations" id="{4C4CB978-153B-4C61-A0C1-4DA3DFF4A0B9}">
          <p14:sldIdLst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67"/>
            <p14:sldId id="563"/>
            <p14:sldId id="564"/>
            <p14:sldId id="573"/>
            <p14:sldId id="565"/>
            <p14:sldId id="575"/>
            <p14:sldId id="568"/>
            <p14:sldId id="569"/>
            <p14:sldId id="570"/>
            <p14:sldId id="559"/>
            <p14:sldId id="571"/>
            <p14:sldId id="5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4EA"/>
    <a:srgbClr val="98389D"/>
    <a:srgbClr val="995FC2"/>
    <a:srgbClr val="B07FD8"/>
    <a:srgbClr val="98399D"/>
    <a:srgbClr val="9E439C"/>
    <a:srgbClr val="E9D4E9"/>
    <a:srgbClr val="DEBEDD"/>
    <a:srgbClr val="740E59"/>
    <a:srgbClr val="590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F797-F868-453C-B2D8-D5BD0589674E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F3FE9-A6B9-4608-BAC2-29C13920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98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729AB-B77D-48AE-AA10-D1BD2B4D03E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37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003779"/>
            <a:ext cx="5825202" cy="1371918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375694"/>
            <a:ext cx="5825202" cy="91408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2EC0-EA1B-4D47-BB40-151CF28C591A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4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28363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25333"/>
            <a:ext cx="6447501" cy="1309135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1962-8E27-4D73-94AC-E467A249C12E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54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8000"/>
            <a:ext cx="6070601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026833"/>
            <a:ext cx="5418393" cy="317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25333"/>
            <a:ext cx="6447501" cy="1309135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922A-9472-4778-9DCB-22AE59A52018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65864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405464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3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8121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609990"/>
            <a:ext cx="6447501" cy="2162883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1139-E1BD-437B-B8D9-DB3004968DFE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31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8000"/>
            <a:ext cx="6070601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344333"/>
            <a:ext cx="6447502" cy="4285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4CA4-8E5C-48FF-8872-864A34BDABB7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65864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405464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0137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08000"/>
            <a:ext cx="6441152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344333"/>
            <a:ext cx="6447502" cy="4285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7EE5-6810-46FD-8F16-C20E9E2805D4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98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4A74-B10D-4E73-8A20-5214233D57CC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24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508000"/>
            <a:ext cx="978557" cy="4376209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508000"/>
            <a:ext cx="5295113" cy="437620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3199-4622-4ECB-AF66-578131F16DE1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30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5403-EE57-4809-895D-A7A06976EC34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736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02262AD-67F8-4517-8AA4-81C2B7FF0DD1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" y="-2"/>
            <a:ext cx="9143999" cy="645366"/>
          </a:xfrm>
        </p:spPr>
        <p:txBody>
          <a:bodyPr/>
          <a:lstStyle>
            <a:lvl1pPr marL="4572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95350"/>
            <a:ext cx="7886700" cy="42521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5C53-F417-49CF-B02C-815572B82736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776ABAA-89A8-4D11-BC61-3445758A98B5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0F55CD3-654B-4867-9848-D0081EC1326F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7A44C16-BB40-4082-9C93-77B4352AA41C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38541174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4E26-840A-4913-BC76-2D9E5D092DB4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9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4214-9288-47BF-8894-BE5B8561D15F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55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8F1BA2-FFFD-4328-8C22-19C2DC4802A6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82" y="-2"/>
            <a:ext cx="9146381" cy="645368"/>
          </a:xfrm>
        </p:spPr>
        <p:txBody>
          <a:bodyPr/>
          <a:lstStyle>
            <a:lvl1pPr marL="4572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6550" y="885826"/>
            <a:ext cx="4178300" cy="42616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885826"/>
            <a:ext cx="4178299" cy="426164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EDC8-0196-4BB1-B371-488573108F97}" type="datetime1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B8ACED8-39CB-4BB0-BC20-726856578493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CB04C14-11D4-48AF-9319-5B2333507F37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AFB9A4F-1848-43E2-902E-15F709D29265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85397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879992-6A44-414F-AB0F-6999255412BC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" y="-1"/>
            <a:ext cx="9139237" cy="645366"/>
          </a:xfrm>
        </p:spPr>
        <p:txBody>
          <a:bodyPr/>
          <a:lstStyle>
            <a:lvl1pPr marL="4572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89A1-0905-4262-8E11-77B971A9C28F}" type="datetime1">
              <a:rPr lang="en-US" smtClean="0"/>
              <a:t>9/26/2018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5ECC5D-28D8-41C5-A037-5EC7BE5EABC3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CC44D8D-7BA1-4E96-A5D9-B78D432BC507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263A076-4C7C-435D-B6F9-73A0BBDE7666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33745633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01F6-31FA-41E1-865B-0C7AE701E2C7}" type="datetime1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251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6465-A219-46C5-8D4A-82BE045BE2D8}" type="datetime1">
              <a:rPr lang="en-US" smtClean="0"/>
              <a:t>9/26/2018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94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B84B-7299-43E3-9211-9B299B4411DD}" type="datetime1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040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F957-D040-412D-8FB9-A580935178D4}" type="datetime1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977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D2C4C-40CB-4C88-9EAA-0AD477AFD4EC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621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DD3C-7438-4F86-A599-941832627428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574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1598C8-80C1-409D-91AF-5D8F1D5C6D17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7BD99DA-68F1-499C-83E1-086BBD4A2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62"/>
            <a:ext cx="9144000" cy="589807"/>
          </a:xfrm>
          <a:prstGeom prst="rect">
            <a:avLst/>
          </a:prstGeom>
          <a:noFill/>
        </p:spPr>
        <p:txBody>
          <a:bodyPr/>
          <a:lstStyle>
            <a:lvl1pPr marL="3429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03D8B-C2ED-443F-BBF4-91C197CC8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81" y="920750"/>
            <a:ext cx="8129588" cy="43762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5AC44-6554-42F6-A941-F1EF7D00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A101-6D50-4823-AF05-6A01A3FEE351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CA9CD-8185-460E-8474-6F9A07129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E7B3F-E5FC-48ED-AF02-A4CA8DD4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D970FF-C98E-420C-9CE2-A281BD54DEC2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787A50-816A-48CD-AB24-14EB6802804F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58CDA1E-26B8-4052-A02D-10D30CFB2657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22521616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E67CBAF-9965-4908-AB4F-B153E61EA05F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5327-3915-4C87-A044-1801E7966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0025" y="865187"/>
            <a:ext cx="4314825" cy="428228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0DC4A-551E-4554-A08C-13B138AD4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1" y="865187"/>
            <a:ext cx="4514849" cy="428228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C9DB4-2974-4A58-959F-B415F0C2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4B77-C959-498F-9492-92F1DC842694}" type="datetime1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B8151-6015-4FC1-996F-F4EA66B3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2587B-A9C7-436F-8CCB-B77D503F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92E4674-CFDD-4E18-82F6-130F46B45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62"/>
            <a:ext cx="9144000" cy="589807"/>
          </a:xfrm>
          <a:prstGeom prst="rect">
            <a:avLst/>
          </a:prstGeom>
          <a:noFill/>
        </p:spPr>
        <p:txBody>
          <a:bodyPr/>
          <a:lstStyle>
            <a:lvl1pPr marL="3429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A8E06D3-E849-4AC2-A8B6-15559F382ECE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A3AE9F0-55E8-41EE-A428-88C7B790E5BC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E920495-CDEC-41FE-AE3C-8C35628C999F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281759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250723"/>
            <a:ext cx="6447501" cy="1522151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7170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C395-2E31-4B6B-8161-BEB32CCFC5EA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634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7A066DB-DBC2-49C5-AA9C-6651659552E4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4FC2F-54EE-4B1B-8870-3B3C9BB0C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645369"/>
            <a:ext cx="4498181" cy="6301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32B07-3513-4F2D-A335-4F1D2C100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5738" y="1275524"/>
            <a:ext cx="4312444" cy="38825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32ED8-9B75-4C53-AC69-4FA18B58E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645369"/>
            <a:ext cx="4514850" cy="6301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DBE5F-DB1A-41EC-9030-53D7D0C97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275524"/>
            <a:ext cx="4498181" cy="38825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E8353A-08AA-40F1-867E-C0CA420B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FA9-FD83-44E9-83A7-DEACD3702F1C}" type="datetime1">
              <a:rPr lang="en-US" smtClean="0"/>
              <a:t>9/26/2018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25C214-F2E8-4579-BF53-81496773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84EE96-E27B-4A13-A6B4-FA987C4C7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41377ED-B669-4FA7-A92D-AD36E6EB1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63"/>
            <a:ext cx="9144000" cy="579223"/>
          </a:xfrm>
          <a:prstGeom prst="rect">
            <a:avLst/>
          </a:prstGeom>
          <a:noFill/>
        </p:spPr>
        <p:txBody>
          <a:bodyPr/>
          <a:lstStyle>
            <a:lvl1pPr marL="342900">
              <a:spcBef>
                <a:spcPts val="0"/>
              </a:spcBef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2B7B088-25ED-4B45-9E71-232A0E51B314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ED68410-6506-44A9-9C6A-AB794CA124A0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31EB624-2339-4B64-9FDD-F963AC735809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34428242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9C644C-7127-4340-BE3B-8D37517C1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410FA-D5DD-4865-86FF-A2E7DD6FB942}" type="datetime1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B567B-8094-4760-B976-FC077222A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D61CE-DDD7-413C-BB7B-ED435FCFA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771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9120A9-F9BF-43A7-A476-C88EA12E0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54052" y="365449"/>
            <a:ext cx="5633357" cy="4618653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8CD3C-01F6-4114-84E1-48823DBA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C353-235E-4B43-B7C7-685C330D5FE3}" type="datetime1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06D0F-C75B-42E5-A5B7-476979B6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FCA9C-826E-4BA1-B201-553B259C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5A8222-CE4C-4F59-84AF-3F7C4D5E9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949178" cy="1333500"/>
          </a:xfrm>
          <a:prstGeom prst="rect">
            <a:avLst/>
          </a:prstGeom>
          <a:solidFill>
            <a:srgbClr val="995FC2"/>
          </a:solidFill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FDCD5AD-F59D-47AC-A65E-EB8DC053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333499"/>
            <a:ext cx="2949179" cy="3806113"/>
          </a:xfrm>
          <a:solidFill>
            <a:srgbClr val="F8C4EA"/>
          </a:solidFill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76502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B6A31-88EF-4893-A362-3450E49C7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645369"/>
            <a:ext cx="9144000" cy="45021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525E5-E6CC-4DB2-8AA6-56B078F9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A3E7-1EE6-4A51-BDD5-680D1AC4D90E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AC6C4-2789-4EDA-94B3-7211CC0E5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1E5BD-799B-4EE5-B15E-60568DACC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88C162-9EFD-4E8C-AC3A-3F180018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13"/>
            <a:ext cx="9144000" cy="63015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5101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Section Header">
    <p:bg>
      <p:bgPr>
        <a:solidFill>
          <a:srgbClr val="2027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4501"/>
            <a:ext cx="7772400" cy="1225021"/>
          </a:xfrm>
        </p:spPr>
        <p:txBody>
          <a:bodyPr anchor="b">
            <a:no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CS447 (2184)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162300"/>
            <a:ext cx="9144000" cy="18288"/>
          </a:xfrm>
          <a:prstGeom prst="rect">
            <a:avLst/>
          </a:prstGeom>
          <a:solidFill>
            <a:srgbClr val="563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</p:spTree>
    <p:extLst>
      <p:ext uri="{BB962C8B-B14F-4D97-AF65-F5344CB8AC3E}">
        <p14:creationId xmlns:p14="http://schemas.microsoft.com/office/powerpoint/2010/main" val="390266986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800491"/>
            <a:ext cx="3138026" cy="3233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800491"/>
            <a:ext cx="3138026" cy="32339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2481-4FA5-40D8-962A-740CF259B42B}" type="datetime1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5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800819"/>
            <a:ext cx="3139217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281038"/>
            <a:ext cx="3139217" cy="275343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800819"/>
            <a:ext cx="3139214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281038"/>
            <a:ext cx="3139213" cy="275343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9ED-3C71-4AE5-B50D-2CA7B18329D2}" type="datetime1">
              <a:rPr lang="en-US" smtClean="0"/>
              <a:t>9/26/2018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4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11006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485C-FC2D-4C34-8111-382282ED910A}" type="datetime1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1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20AA-1D4D-4FA9-9FBE-6721C7895E8D}" type="datetime1">
              <a:rPr lang="en-US" smtClean="0"/>
              <a:t>9/26/2018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94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248837"/>
            <a:ext cx="2890896" cy="1065388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429104"/>
            <a:ext cx="3385156" cy="46053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314224"/>
            <a:ext cx="2890896" cy="215370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4851-D172-4887-9C3E-0F9F615F14C5}" type="datetime1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2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000500"/>
            <a:ext cx="6447500" cy="47228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508000"/>
            <a:ext cx="6447501" cy="3204765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472782"/>
            <a:ext cx="6447500" cy="561687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6D67-3C88-4663-9AA5-DC2EAE6BF918}" type="datetime1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8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11006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800491"/>
            <a:ext cx="6447501" cy="3233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5034469"/>
            <a:ext cx="68395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7B872-29D5-4489-87A5-D25A76001D24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5034469"/>
            <a:ext cx="472320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5034469"/>
            <a:ext cx="51250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8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  <p:sldLayoutId id="2147483981" r:id="rId12"/>
    <p:sldLayoutId id="2147483982" r:id="rId13"/>
    <p:sldLayoutId id="2147483983" r:id="rId14"/>
    <p:sldLayoutId id="2147483984" r:id="rId15"/>
    <p:sldLayoutId id="2147483985" r:id="rId16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8DAA-9A51-4AD6-98C7-89AB7AD2B255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3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  <p:sldLayoutId id="2147483896" r:id="rId12"/>
    <p:sldLayoutId id="2147483898" r:id="rId13"/>
    <p:sldLayoutId id="2147483899" r:id="rId14"/>
    <p:sldLayoutId id="2147483900" r:id="rId15"/>
    <p:sldLayoutId id="2147483903" r:id="rId16"/>
    <p:sldLayoutId id="2147483904" r:id="rId17"/>
    <p:sldLayoutId id="2147483998" r:id="rId18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9000"/>
              </a:schemeClr>
            </a:gs>
            <a:gs pos="23000">
              <a:schemeClr val="accent1">
                <a:lumMod val="29000"/>
              </a:schemeClr>
            </a:gs>
            <a:gs pos="69000">
              <a:schemeClr val="accent1">
                <a:lumMod val="15000"/>
              </a:schemeClr>
            </a:gs>
            <a:gs pos="97000">
              <a:schemeClr val="accent1">
                <a:lumMod val="1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71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09F956-5840-4A28-B4B2-1D4C1DF26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300" y="712107"/>
            <a:ext cx="4349749" cy="4290786"/>
          </a:xfrm>
        </p:spPr>
        <p:txBody>
          <a:bodyPr anchor="ctr">
            <a:normAutofit/>
          </a:bodyPr>
          <a:lstStyle/>
          <a:p>
            <a:r>
              <a:rPr lang="en-US" sz="4700" dirty="0"/>
              <a:t>CS/COE 0447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44333"/>
            <a:ext cx="336549" cy="2370667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08607" y="0"/>
            <a:ext cx="645472" cy="5714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F7CB8B2-5D0D-49C7-96F1-4D6B87089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034" y="0"/>
            <a:ext cx="4078966" cy="5714999"/>
          </a:xfrm>
          <a:custGeom>
            <a:avLst/>
            <a:gdLst>
              <a:gd name="connsiteX0" fmla="*/ 0 w 5746768"/>
              <a:gd name="connsiteY0" fmla="*/ 0 h 6858000"/>
              <a:gd name="connsiteX1" fmla="*/ 1249825 w 5746768"/>
              <a:gd name="connsiteY1" fmla="*/ 0 h 6858000"/>
              <a:gd name="connsiteX2" fmla="*/ 1249825 w 5746768"/>
              <a:gd name="connsiteY2" fmla="*/ 8457 h 6858000"/>
              <a:gd name="connsiteX3" fmla="*/ 4794268 w 5746768"/>
              <a:gd name="connsiteY3" fmla="*/ 8457 h 6858000"/>
              <a:gd name="connsiteX4" fmla="*/ 4794268 w 5746768"/>
              <a:gd name="connsiteY4" fmla="*/ 0 h 6858000"/>
              <a:gd name="connsiteX5" fmla="*/ 5746768 w 5746768"/>
              <a:gd name="connsiteY5" fmla="*/ 0 h 6858000"/>
              <a:gd name="connsiteX6" fmla="*/ 5746768 w 5746768"/>
              <a:gd name="connsiteY6" fmla="*/ 6858000 h 6858000"/>
              <a:gd name="connsiteX7" fmla="*/ 5074930 w 5746768"/>
              <a:gd name="connsiteY7" fmla="*/ 6858000 h 6858000"/>
              <a:gd name="connsiteX8" fmla="*/ 4794268 w 5746768"/>
              <a:gd name="connsiteY8" fmla="*/ 6858000 h 6858000"/>
              <a:gd name="connsiteX9" fmla="*/ 1249825 w 5746768"/>
              <a:gd name="connsiteY9" fmla="*/ 6858000 h 6858000"/>
              <a:gd name="connsiteX10" fmla="*/ 1109383 w 5746768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46768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4794268" y="8457"/>
                </a:lnTo>
                <a:lnTo>
                  <a:pt x="4794268" y="0"/>
                </a:lnTo>
                <a:lnTo>
                  <a:pt x="5746768" y="0"/>
                </a:lnTo>
                <a:lnTo>
                  <a:pt x="5746768" y="6858000"/>
                </a:lnTo>
                <a:lnTo>
                  <a:pt x="5074930" y="6858000"/>
                </a:lnTo>
                <a:lnTo>
                  <a:pt x="4794268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090307" y="2902857"/>
            <a:ext cx="5053693" cy="2812142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4F42846-EECA-4E22-9D3C-EC05D41AD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0989" y="1576916"/>
            <a:ext cx="3074817" cy="256116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Bitwise Operations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512053" y="0"/>
            <a:ext cx="631947" cy="4721795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AA0D1-BF25-47A2-9F57-C41A282E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</a:t>
            </a:fld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271191-0B7F-43E0-ABF9-8FDD18298A24}"/>
              </a:ext>
            </a:extLst>
          </p:cNvPr>
          <p:cNvSpPr txBox="1">
            <a:spLocks/>
          </p:cNvSpPr>
          <p:nvPr/>
        </p:nvSpPr>
        <p:spPr>
          <a:xfrm>
            <a:off x="5861631" y="4795365"/>
            <a:ext cx="3074817" cy="919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35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FFFFFF"/>
                </a:solidFill>
              </a:rPr>
              <a:t>wilkie (with content borrowed from:</a:t>
            </a:r>
          </a:p>
          <a:p>
            <a:pPr algn="l"/>
            <a:r>
              <a:rPr lang="en-US" sz="1200" dirty="0">
                <a:solidFill>
                  <a:srgbClr val="FFFFFF"/>
                </a:solidFill>
              </a:rPr>
              <a:t>Jarrett Billingsley</a:t>
            </a:r>
          </a:p>
          <a:p>
            <a:pPr algn="l"/>
            <a:r>
              <a:rPr lang="en-US" sz="1200" dirty="0">
                <a:solidFill>
                  <a:srgbClr val="FFFFFF"/>
                </a:solidFill>
              </a:rPr>
              <a:t>Dr. Bruce Childers)</a:t>
            </a:r>
          </a:p>
        </p:txBody>
      </p:sp>
    </p:spTree>
    <p:extLst>
      <p:ext uri="{BB962C8B-B14F-4D97-AF65-F5344CB8AC3E}">
        <p14:creationId xmlns:p14="http://schemas.microsoft.com/office/powerpoint/2010/main" val="358979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lui</a:t>
            </a:r>
            <a:r>
              <a:rPr lang="en-US" dirty="0"/>
              <a:t>, </a:t>
            </a:r>
            <a:r>
              <a:rPr lang="en-US" dirty="0" err="1"/>
              <a:t>ori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 write </a:t>
            </a:r>
            <a:r>
              <a:rPr lang="en-US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t0, 0xDEADBEEF</a:t>
            </a:r>
            <a:r>
              <a:rPr lang="en-US" dirty="0"/>
              <a:t> in MIPS, the assembler turns it into:</a:t>
            </a:r>
          </a:p>
          <a:p>
            <a:pPr marL="0" indent="0">
              <a:buNone/>
            </a:pP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lui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at, 0xDEAD</a:t>
            </a:r>
          </a:p>
          <a:p>
            <a:pPr marL="0" indent="0">
              <a:buNone/>
            </a:pP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ori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t0, at, 0xBEEF</a:t>
            </a:r>
          </a:p>
          <a:p>
            <a:r>
              <a:rPr lang="en-US" dirty="0"/>
              <a:t>the reason it splits it up is that </a:t>
            </a:r>
            <a:r>
              <a:rPr lang="en-US" b="1" dirty="0"/>
              <a:t>there's only enough space in each instruction to fit half of 0xDEADBEEF</a:t>
            </a:r>
          </a:p>
          <a:p>
            <a:pPr lvl="1"/>
            <a:r>
              <a:rPr lang="en-US" dirty="0"/>
              <a:t>we'll learn about instruction encoding later</a:t>
            </a:r>
          </a:p>
          <a:p>
            <a:pPr lvl="1"/>
            <a:r>
              <a:rPr lang="en-US" dirty="0"/>
              <a:t>but it suffices to say </a:t>
            </a:r>
            <a:r>
              <a:rPr lang="en-US" b="1" dirty="0"/>
              <a:t>each immediate is 16 bits long</a:t>
            </a:r>
            <a:endParaRPr lang="en-US" dirty="0"/>
          </a:p>
          <a:p>
            <a:r>
              <a:rPr lang="en-US" dirty="0"/>
              <a:t>what the heck are these instructions </a:t>
            </a:r>
            <a:r>
              <a:rPr lang="en-US" i="1" dirty="0"/>
              <a:t>doing</a:t>
            </a:r>
            <a:r>
              <a:rPr lang="en-US" dirty="0"/>
              <a:t> </a:t>
            </a:r>
            <a:r>
              <a:rPr lang="en-US" dirty="0" err="1"/>
              <a:t>tho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82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MIPS: </a:t>
            </a:r>
            <a:r>
              <a:rPr lang="en-US" sz="3200" dirty="0" err="1"/>
              <a:t>lui</a:t>
            </a:r>
            <a:r>
              <a:rPr lang="en-US" sz="3200" dirty="0"/>
              <a:t> / </a:t>
            </a:r>
            <a:r>
              <a:rPr lang="en-US" sz="3200" dirty="0" err="1"/>
              <a:t>ori</a:t>
            </a:r>
            <a:r>
              <a:rPr lang="en-US" sz="3200" dirty="0"/>
              <a:t> (32-bit </a:t>
            </a:r>
            <a:r>
              <a:rPr lang="en-US" sz="3200" dirty="0" err="1"/>
              <a:t>immediates</a:t>
            </a:r>
            <a:r>
              <a:rPr lang="en-US" sz="32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28903"/>
            <a:ext cx="8763000" cy="2088056"/>
          </a:xfrm>
        </p:spPr>
        <p:txBody>
          <a:bodyPr>
            <a:normAutofit/>
          </a:bodyPr>
          <a:lstStyle/>
          <a:p>
            <a:r>
              <a:rPr lang="en-US" b="1" dirty="0" err="1"/>
              <a:t>lui</a:t>
            </a:r>
            <a:r>
              <a:rPr lang="en-US" dirty="0"/>
              <a:t> means </a:t>
            </a:r>
            <a:r>
              <a:rPr lang="en-US" b="1" dirty="0"/>
              <a:t>load upper immediate.</a:t>
            </a:r>
            <a:r>
              <a:rPr lang="en-US" dirty="0"/>
              <a:t> it puts the immediate value into the </a:t>
            </a:r>
            <a:r>
              <a:rPr lang="en-US" b="1" dirty="0"/>
              <a:t>upper 16 bits of the register</a:t>
            </a:r>
            <a:r>
              <a:rPr lang="en-US" dirty="0"/>
              <a:t>, and zeroes out the rest</a:t>
            </a:r>
          </a:p>
          <a:p>
            <a:pPr marL="0" lv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lui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at, 0xDEAD</a:t>
            </a:r>
            <a:endParaRPr lang="en-US" dirty="0"/>
          </a:p>
          <a:p>
            <a:r>
              <a:rPr lang="en-US" dirty="0"/>
              <a:t>then, </a:t>
            </a:r>
            <a:r>
              <a:rPr lang="en-US" b="1" dirty="0" err="1"/>
              <a:t>ori</a:t>
            </a:r>
            <a:r>
              <a:rPr lang="en-US" dirty="0"/>
              <a:t> does logical OR of </a:t>
            </a:r>
            <a:r>
              <a:rPr lang="en-US" b="1" dirty="0"/>
              <a:t>at</a:t>
            </a:r>
            <a:r>
              <a:rPr lang="en-US" dirty="0"/>
              <a:t> and its </a:t>
            </a:r>
            <a:r>
              <a:rPr lang="en-US" b="1" dirty="0"/>
              <a:t>zero-extended </a:t>
            </a:r>
            <a:r>
              <a:rPr lang="en-US" dirty="0"/>
              <a:t>immediate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ori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t0, at, 0xBEEF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974635"/>
              </p:ext>
            </p:extLst>
          </p:nvPr>
        </p:nvGraphicFramePr>
        <p:xfrm>
          <a:off x="381000" y="3000987"/>
          <a:ext cx="213360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948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44163"/>
              </p:ext>
            </p:extLst>
          </p:nvPr>
        </p:nvGraphicFramePr>
        <p:xfrm>
          <a:off x="2514600" y="3000987"/>
          <a:ext cx="213360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948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171608"/>
              </p:ext>
            </p:extLst>
          </p:nvPr>
        </p:nvGraphicFramePr>
        <p:xfrm>
          <a:off x="4648200" y="3458187"/>
          <a:ext cx="213360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948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504763"/>
              </p:ext>
            </p:extLst>
          </p:nvPr>
        </p:nvGraphicFramePr>
        <p:xfrm>
          <a:off x="6781800" y="3458187"/>
          <a:ext cx="213360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948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569952"/>
              </p:ext>
            </p:extLst>
          </p:nvPr>
        </p:nvGraphicFramePr>
        <p:xfrm>
          <a:off x="4648200" y="3000987"/>
          <a:ext cx="213360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948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113003"/>
              </p:ext>
            </p:extLst>
          </p:nvPr>
        </p:nvGraphicFramePr>
        <p:xfrm>
          <a:off x="6781800" y="3000987"/>
          <a:ext cx="213360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948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885516"/>
              </p:ext>
            </p:extLst>
          </p:nvPr>
        </p:nvGraphicFramePr>
        <p:xfrm>
          <a:off x="381000" y="3458187"/>
          <a:ext cx="213360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948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678961"/>
              </p:ext>
            </p:extLst>
          </p:nvPr>
        </p:nvGraphicFramePr>
        <p:xfrm>
          <a:off x="2514600" y="3458187"/>
          <a:ext cx="213360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948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0670" y="344101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|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60869" y="3841122"/>
            <a:ext cx="87545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916337"/>
              </p:ext>
            </p:extLst>
          </p:nvPr>
        </p:nvGraphicFramePr>
        <p:xfrm>
          <a:off x="381000" y="3928087"/>
          <a:ext cx="213360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948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610308"/>
              </p:ext>
            </p:extLst>
          </p:nvPr>
        </p:nvGraphicFramePr>
        <p:xfrm>
          <a:off x="2514600" y="3928087"/>
          <a:ext cx="213360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948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736994"/>
              </p:ext>
            </p:extLst>
          </p:nvPr>
        </p:nvGraphicFramePr>
        <p:xfrm>
          <a:off x="4648200" y="3928087"/>
          <a:ext cx="213360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948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282097"/>
              </p:ext>
            </p:extLst>
          </p:nvPr>
        </p:nvGraphicFramePr>
        <p:xfrm>
          <a:off x="6781800" y="3928087"/>
          <a:ext cx="213360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948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04327" y="4293847"/>
            <a:ext cx="4956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Consolas" charset="0"/>
                <a:ea typeface="Consolas" charset="0"/>
                <a:cs typeface="Consolas" charset="0"/>
              </a:rPr>
              <a:t>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51903" y="4289614"/>
            <a:ext cx="4956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latin typeface="Consolas" charset="0"/>
                <a:ea typeface="Consolas" charset="0"/>
                <a:cs typeface="Consolas" charset="0"/>
              </a:rPr>
              <a:t>E</a:t>
            </a:r>
            <a:endParaRPr lang="en-US" sz="44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99479" y="4285381"/>
            <a:ext cx="4956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Consolas" charset="0"/>
                <a:ea typeface="Consolas" charset="0"/>
                <a:cs typeface="Consolas" charset="0"/>
              </a:rPr>
              <a:t>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47055" y="4281148"/>
            <a:ext cx="4956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Consolas" charset="0"/>
                <a:ea typeface="Consolas" charset="0"/>
                <a:cs typeface="Consolas" charset="0"/>
              </a:rPr>
              <a:t>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94631" y="4276915"/>
            <a:ext cx="4956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Consolas" charset="0"/>
                <a:ea typeface="Consolas" charset="0"/>
                <a:cs typeface="Consolas" charset="0"/>
              </a:rPr>
              <a:t>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42207" y="4272682"/>
            <a:ext cx="4956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Consolas" charset="0"/>
                <a:ea typeface="Consolas" charset="0"/>
                <a:cs typeface="Consolas" charset="0"/>
              </a:rPr>
              <a:t>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89783" y="4268449"/>
            <a:ext cx="4956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latin typeface="Consolas" charset="0"/>
                <a:ea typeface="Consolas" charset="0"/>
                <a:cs typeface="Consolas" charset="0"/>
              </a:rPr>
              <a:t>E</a:t>
            </a:r>
            <a:endParaRPr lang="en-US" sz="44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37359" y="4264216"/>
            <a:ext cx="4956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Consolas" charset="0"/>
                <a:ea typeface="Consolas" charset="0"/>
                <a:cs typeface="Consolas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09374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Bit Shifting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AB9C39-FFC7-4899-B8E4-A5A99E76FE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the left, to the left! To the right, to the right!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45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shifting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82414"/>
            <a:ext cx="8763000" cy="533399"/>
          </a:xfrm>
        </p:spPr>
        <p:txBody>
          <a:bodyPr/>
          <a:lstStyle/>
          <a:p>
            <a:r>
              <a:rPr lang="en-US" dirty="0"/>
              <a:t>Besides AND, OR, and NOT, we can </a:t>
            </a:r>
            <a:r>
              <a:rPr lang="en-US" b="1" dirty="0"/>
              <a:t>move bits around, </a:t>
            </a:r>
            <a:r>
              <a:rPr lang="en-US" dirty="0"/>
              <a:t>too.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1793" y="1366599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1 1 0 0 1 1 1 1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7454" y="2157375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1 1 0 0 1 1 1 1 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03116" y="2949993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1 1 0 0 1 1 1 1 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0 0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8777" y="3742611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1 1 0 0 1 1 1 1 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0 0 0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4437" y="4535229"/>
            <a:ext cx="4719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1 1 0 0 1 1 1 1 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0 0 0 0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3999" y="1372417"/>
            <a:ext cx="31813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if we shift these bits </a:t>
            </a:r>
            <a:r>
              <a:rPr lang="en-US" sz="2200" b="1" dirty="0"/>
              <a:t>left by 1</a:t>
            </a:r>
            <a:r>
              <a:rPr lang="mr-IN" sz="2200" b="1" dirty="0"/>
              <a:t>…</a:t>
            </a:r>
            <a:endParaRPr lang="en-US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5333999" y="2157375"/>
            <a:ext cx="3657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we stick a </a:t>
            </a:r>
            <a:r>
              <a:rPr lang="en-US" sz="2200" b="1" dirty="0"/>
              <a:t>0</a:t>
            </a:r>
            <a:r>
              <a:rPr lang="en-US" sz="2200" dirty="0"/>
              <a:t> at the bottom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039393" y="1825175"/>
            <a:ext cx="3065173" cy="364194"/>
            <a:chOff x="2039393" y="1438062"/>
            <a:chExt cx="3065173" cy="364194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2039393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2433732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2828071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3222410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3616749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4011088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4405427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4799766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5333998" y="2993767"/>
            <a:ext cx="3657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again!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1638801" y="2629573"/>
            <a:ext cx="3453258" cy="364194"/>
            <a:chOff x="1638801" y="2242460"/>
            <a:chExt cx="3453258" cy="364194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1638801" y="2242460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2033140" y="2242460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2427479" y="2242460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2821818" y="2242460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3216157" y="2242460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3610496" y="2242460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4004835" y="2242460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4399174" y="2242460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4787259" y="2242460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1288398" y="3433971"/>
            <a:ext cx="3802827" cy="364194"/>
            <a:chOff x="1288398" y="3046858"/>
            <a:chExt cx="3802827" cy="364194"/>
          </a:xfrm>
        </p:grpSpPr>
        <p:cxnSp>
          <p:nvCxnSpPr>
            <p:cNvPr id="35" name="Straight Arrow Connector 34"/>
            <p:cNvCxnSpPr/>
            <p:nvPr/>
          </p:nvCxnSpPr>
          <p:spPr>
            <a:xfrm flipH="1">
              <a:off x="1637967" y="3046858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2032306" y="3046858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2426645" y="3046858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2820984" y="3046858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3215323" y="3046858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3609662" y="3046858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>
              <a:off x="4004001" y="3046858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4398340" y="3046858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4786425" y="3046858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1288398" y="3046858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907400" y="4207527"/>
            <a:ext cx="4197166" cy="371116"/>
            <a:chOff x="907400" y="3820414"/>
            <a:chExt cx="4197166" cy="371116"/>
          </a:xfrm>
        </p:grpSpPr>
        <p:cxnSp>
          <p:nvCxnSpPr>
            <p:cNvPr id="45" name="Straight Arrow Connector 44"/>
            <p:cNvCxnSpPr/>
            <p:nvPr/>
          </p:nvCxnSpPr>
          <p:spPr>
            <a:xfrm flipH="1">
              <a:off x="1651308" y="3820414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>
              <a:off x="2045647" y="3820414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2439986" y="3820414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2834325" y="3820414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3228664" y="3820414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3623003" y="3820414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4017342" y="3820414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4411681" y="3820414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>
              <a:off x="4799766" y="3820414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1250716" y="3827336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907400" y="3820414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5333998" y="3752356"/>
            <a:ext cx="3657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AGAIN!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333998" y="4544974"/>
            <a:ext cx="3657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AGAIN!!!!</a:t>
            </a:r>
          </a:p>
        </p:txBody>
      </p:sp>
    </p:spTree>
    <p:extLst>
      <p:ext uri="{BB962C8B-B14F-4D97-AF65-F5344CB8AC3E}">
        <p14:creationId xmlns:p14="http://schemas.microsoft.com/office/powerpoint/2010/main" val="173981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24" grpId="0"/>
      <p:bldP spid="59" grpId="0"/>
      <p:bldP spid="6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rect Access Storage 10"/>
          <p:cNvSpPr/>
          <p:nvPr/>
        </p:nvSpPr>
        <p:spPr>
          <a:xfrm rot="16200000">
            <a:off x="360451" y="4038093"/>
            <a:ext cx="1341561" cy="117617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0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Left-shifting in C/Java and MIPS              </a:t>
            </a:r>
            <a:r>
              <a:rPr lang="en-US" sz="1600" dirty="0">
                <a:solidFill>
                  <a:srgbClr val="F8C4EA"/>
                </a:solidFill>
              </a:rPr>
              <a:t>(animated)</a:t>
            </a:r>
            <a:endParaRPr lang="en-US" dirty="0">
              <a:solidFill>
                <a:srgbClr val="F8C4E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09203"/>
            <a:ext cx="8763000" cy="23621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 and Java use the &lt;&lt; operator for left shift</a:t>
            </a:r>
          </a:p>
          <a:p>
            <a:pPr marL="0" indent="0">
              <a:buNone/>
            </a:pP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B = A &lt;&lt; 4;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B = A shifted left 4 bits</a:t>
            </a:r>
          </a:p>
          <a:p>
            <a:r>
              <a:rPr lang="en-US" dirty="0"/>
              <a:t>MIPS has the </a:t>
            </a:r>
            <a:r>
              <a:rPr lang="en-US" b="1" dirty="0" err="1"/>
              <a:t>sll</a:t>
            </a:r>
            <a:r>
              <a:rPr lang="en-US" dirty="0"/>
              <a:t> (</a:t>
            </a:r>
            <a:r>
              <a:rPr lang="en-US" b="1" dirty="0"/>
              <a:t>S</a:t>
            </a:r>
            <a:r>
              <a:rPr lang="en-US" dirty="0"/>
              <a:t>hift </a:t>
            </a:r>
            <a:r>
              <a:rPr lang="en-US" b="1" dirty="0"/>
              <a:t>L</a:t>
            </a:r>
            <a:r>
              <a:rPr lang="en-US" dirty="0"/>
              <a:t>eft </a:t>
            </a:r>
            <a:r>
              <a:rPr lang="en-US" b="1" dirty="0"/>
              <a:t>L</a:t>
            </a:r>
            <a:r>
              <a:rPr lang="en-US" dirty="0"/>
              <a:t>ogical) instruction</a:t>
            </a:r>
          </a:p>
          <a:p>
            <a:pPr marL="0" indent="0">
              <a:buNone/>
            </a:pP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sll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t2, t0, 4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t2 = t0 &lt;&lt; 4</a:t>
            </a:r>
          </a:p>
          <a:p>
            <a:r>
              <a:rPr lang="en-US" dirty="0"/>
              <a:t>If the bottom 4 bits of the result are now 0s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mr-IN" dirty="0"/>
              <a:t>…</a:t>
            </a:r>
            <a:r>
              <a:rPr lang="en-US" dirty="0"/>
              <a:t>what happened to the </a:t>
            </a:r>
            <a:r>
              <a:rPr lang="en-US" i="1" dirty="0"/>
              <a:t>top</a:t>
            </a:r>
            <a:r>
              <a:rPr lang="en-US" dirty="0"/>
              <a:t> 4 bits?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19317" y="3142058"/>
            <a:ext cx="6883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0000 0000 1111 1100 1101 1100 1111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3142058"/>
            <a:ext cx="1003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0011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01200" y="2828156"/>
            <a:ext cx="1003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0000</a:t>
            </a:r>
          </a:p>
        </p:txBody>
      </p:sp>
      <p:sp>
        <p:nvSpPr>
          <p:cNvPr id="10" name="Direct Access Storage 9"/>
          <p:cNvSpPr/>
          <p:nvPr/>
        </p:nvSpPr>
        <p:spPr>
          <a:xfrm rot="16200000">
            <a:off x="472264" y="4149906"/>
            <a:ext cx="1117935" cy="1176172"/>
          </a:xfrm>
          <a:custGeom>
            <a:avLst/>
            <a:gdLst>
              <a:gd name="connsiteX0" fmla="*/ 1667 w 10000"/>
              <a:gd name="connsiteY0" fmla="*/ 0 h 10000"/>
              <a:gd name="connsiteX1" fmla="*/ 8333 w 10000"/>
              <a:gd name="connsiteY1" fmla="*/ 0 h 10000"/>
              <a:gd name="connsiteX2" fmla="*/ 10000 w 10000"/>
              <a:gd name="connsiteY2" fmla="*/ 5000 h 10000"/>
              <a:gd name="connsiteX3" fmla="*/ 8333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8333 w 10000"/>
              <a:gd name="connsiteY0" fmla="*/ 10000 h 10000"/>
              <a:gd name="connsiteX1" fmla="*/ 6666 w 10000"/>
              <a:gd name="connsiteY1" fmla="*/ 5000 h 10000"/>
              <a:gd name="connsiteX2" fmla="*/ 8333 w 10000"/>
              <a:gd name="connsiteY2" fmla="*/ 0 h 10000"/>
              <a:gd name="connsiteX0" fmla="*/ 1667 w 10000"/>
              <a:gd name="connsiteY0" fmla="*/ 0 h 10000"/>
              <a:gd name="connsiteX1" fmla="*/ 8333 w 10000"/>
              <a:gd name="connsiteY1" fmla="*/ 0 h 10000"/>
              <a:gd name="connsiteX2" fmla="*/ 10000 w 10000"/>
              <a:gd name="connsiteY2" fmla="*/ 5000 h 10000"/>
              <a:gd name="connsiteX3" fmla="*/ 8333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682"/>
              <a:gd name="connsiteY0" fmla="*/ 0 h 10000"/>
              <a:gd name="connsiteX1" fmla="*/ 8333 w 10682"/>
              <a:gd name="connsiteY1" fmla="*/ 0 h 10000"/>
              <a:gd name="connsiteX2" fmla="*/ 10000 w 10682"/>
              <a:gd name="connsiteY2" fmla="*/ 5000 h 10000"/>
              <a:gd name="connsiteX3" fmla="*/ 8333 w 10682"/>
              <a:gd name="connsiteY3" fmla="*/ 10000 h 10000"/>
              <a:gd name="connsiteX4" fmla="*/ 1667 w 10682"/>
              <a:gd name="connsiteY4" fmla="*/ 10000 h 10000"/>
              <a:gd name="connsiteX5" fmla="*/ 0 w 10682"/>
              <a:gd name="connsiteY5" fmla="*/ 5000 h 10000"/>
              <a:gd name="connsiteX6" fmla="*/ 1667 w 10682"/>
              <a:gd name="connsiteY6" fmla="*/ 0 h 10000"/>
              <a:gd name="connsiteX0" fmla="*/ 8333 w 10682"/>
              <a:gd name="connsiteY0" fmla="*/ 10000 h 10000"/>
              <a:gd name="connsiteX1" fmla="*/ 6666 w 10682"/>
              <a:gd name="connsiteY1" fmla="*/ 5000 h 10000"/>
              <a:gd name="connsiteX2" fmla="*/ 8333 w 10682"/>
              <a:gd name="connsiteY2" fmla="*/ 0 h 10000"/>
              <a:gd name="connsiteX0" fmla="*/ 8333 w 10682"/>
              <a:gd name="connsiteY0" fmla="*/ 10000 h 10000"/>
              <a:gd name="connsiteX1" fmla="*/ 1667 w 10682"/>
              <a:gd name="connsiteY1" fmla="*/ 10000 h 10000"/>
              <a:gd name="connsiteX2" fmla="*/ 0 w 10682"/>
              <a:gd name="connsiteY2" fmla="*/ 5000 h 10000"/>
              <a:gd name="connsiteX3" fmla="*/ 1667 w 10682"/>
              <a:gd name="connsiteY3" fmla="*/ 0 h 10000"/>
              <a:gd name="connsiteX4" fmla="*/ 8333 w 10682"/>
              <a:gd name="connsiteY4" fmla="*/ 0 h 10000"/>
              <a:gd name="connsiteX5" fmla="*/ 10682 w 10682"/>
              <a:gd name="connsiteY5" fmla="*/ 5777 h 10000"/>
              <a:gd name="connsiteX0" fmla="*/ 1667 w 10000"/>
              <a:gd name="connsiteY0" fmla="*/ 0 h 10000"/>
              <a:gd name="connsiteX1" fmla="*/ 8333 w 10000"/>
              <a:gd name="connsiteY1" fmla="*/ 0 h 10000"/>
              <a:gd name="connsiteX2" fmla="*/ 10000 w 10000"/>
              <a:gd name="connsiteY2" fmla="*/ 5000 h 10000"/>
              <a:gd name="connsiteX3" fmla="*/ 8333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8333 w 10000"/>
              <a:gd name="connsiteY0" fmla="*/ 10000 h 10000"/>
              <a:gd name="connsiteX1" fmla="*/ 6666 w 10000"/>
              <a:gd name="connsiteY1" fmla="*/ 5000 h 10000"/>
              <a:gd name="connsiteX2" fmla="*/ 8333 w 10000"/>
              <a:gd name="connsiteY2" fmla="*/ 0 h 10000"/>
              <a:gd name="connsiteX0" fmla="*/ 8333 w 10000"/>
              <a:gd name="connsiteY0" fmla="*/ 10000 h 10000"/>
              <a:gd name="connsiteX1" fmla="*/ 1667 w 10000"/>
              <a:gd name="connsiteY1" fmla="*/ 10000 h 10000"/>
              <a:gd name="connsiteX2" fmla="*/ 0 w 10000"/>
              <a:gd name="connsiteY2" fmla="*/ 5000 h 10000"/>
              <a:gd name="connsiteX3" fmla="*/ 1667 w 10000"/>
              <a:gd name="connsiteY3" fmla="*/ 0 h 10000"/>
              <a:gd name="connsiteX4" fmla="*/ 8333 w 10000"/>
              <a:gd name="connsiteY4" fmla="*/ 0 h 10000"/>
              <a:gd name="connsiteX0" fmla="*/ 1667 w 8538"/>
              <a:gd name="connsiteY0" fmla="*/ 0 h 10000"/>
              <a:gd name="connsiteX1" fmla="*/ 8333 w 8538"/>
              <a:gd name="connsiteY1" fmla="*/ 0 h 10000"/>
              <a:gd name="connsiteX2" fmla="*/ 6781 w 8538"/>
              <a:gd name="connsiteY2" fmla="*/ 5000 h 10000"/>
              <a:gd name="connsiteX3" fmla="*/ 8333 w 8538"/>
              <a:gd name="connsiteY3" fmla="*/ 10000 h 10000"/>
              <a:gd name="connsiteX4" fmla="*/ 1667 w 8538"/>
              <a:gd name="connsiteY4" fmla="*/ 10000 h 10000"/>
              <a:gd name="connsiteX5" fmla="*/ 0 w 8538"/>
              <a:gd name="connsiteY5" fmla="*/ 5000 h 10000"/>
              <a:gd name="connsiteX6" fmla="*/ 1667 w 8538"/>
              <a:gd name="connsiteY6" fmla="*/ 0 h 10000"/>
              <a:gd name="connsiteX0" fmla="*/ 8333 w 8538"/>
              <a:gd name="connsiteY0" fmla="*/ 10000 h 10000"/>
              <a:gd name="connsiteX1" fmla="*/ 6666 w 8538"/>
              <a:gd name="connsiteY1" fmla="*/ 5000 h 10000"/>
              <a:gd name="connsiteX2" fmla="*/ 8333 w 8538"/>
              <a:gd name="connsiteY2" fmla="*/ 0 h 10000"/>
              <a:gd name="connsiteX0" fmla="*/ 8333 w 8538"/>
              <a:gd name="connsiteY0" fmla="*/ 10000 h 10000"/>
              <a:gd name="connsiteX1" fmla="*/ 1667 w 8538"/>
              <a:gd name="connsiteY1" fmla="*/ 10000 h 10000"/>
              <a:gd name="connsiteX2" fmla="*/ 0 w 8538"/>
              <a:gd name="connsiteY2" fmla="*/ 5000 h 10000"/>
              <a:gd name="connsiteX3" fmla="*/ 1667 w 8538"/>
              <a:gd name="connsiteY3" fmla="*/ 0 h 10000"/>
              <a:gd name="connsiteX4" fmla="*/ 8333 w 8538"/>
              <a:gd name="connsiteY4" fmla="*/ 0 h 10000"/>
              <a:gd name="connsiteX0" fmla="*/ 1952 w 10000"/>
              <a:gd name="connsiteY0" fmla="*/ 0 h 10000"/>
              <a:gd name="connsiteX1" fmla="*/ 9760 w 10000"/>
              <a:gd name="connsiteY1" fmla="*/ 0 h 10000"/>
              <a:gd name="connsiteX2" fmla="*/ 7942 w 10000"/>
              <a:gd name="connsiteY2" fmla="*/ 5000 h 10000"/>
              <a:gd name="connsiteX3" fmla="*/ 9760 w 10000"/>
              <a:gd name="connsiteY3" fmla="*/ 10000 h 10000"/>
              <a:gd name="connsiteX4" fmla="*/ 1952 w 10000"/>
              <a:gd name="connsiteY4" fmla="*/ 10000 h 10000"/>
              <a:gd name="connsiteX5" fmla="*/ 0 w 10000"/>
              <a:gd name="connsiteY5" fmla="*/ 5000 h 10000"/>
              <a:gd name="connsiteX6" fmla="*/ 1952 w 10000"/>
              <a:gd name="connsiteY6" fmla="*/ 0 h 10000"/>
              <a:gd name="connsiteX0" fmla="*/ 9760 w 10000"/>
              <a:gd name="connsiteY0" fmla="*/ 10000 h 10000"/>
              <a:gd name="connsiteX1" fmla="*/ 7807 w 10000"/>
              <a:gd name="connsiteY1" fmla="*/ 5000 h 10000"/>
              <a:gd name="connsiteX2" fmla="*/ 9760 w 10000"/>
              <a:gd name="connsiteY2" fmla="*/ 0 h 10000"/>
              <a:gd name="connsiteX0" fmla="*/ 9760 w 10000"/>
              <a:gd name="connsiteY0" fmla="*/ 10000 h 10000"/>
              <a:gd name="connsiteX1" fmla="*/ 1952 w 10000"/>
              <a:gd name="connsiteY1" fmla="*/ 10000 h 10000"/>
              <a:gd name="connsiteX2" fmla="*/ 0 w 10000"/>
              <a:gd name="connsiteY2" fmla="*/ 5000 h 10000"/>
              <a:gd name="connsiteX3" fmla="*/ 1952 w 10000"/>
              <a:gd name="connsiteY3" fmla="*/ 0 h 10000"/>
              <a:gd name="connsiteX4" fmla="*/ 9760 w 10000"/>
              <a:gd name="connsiteY4" fmla="*/ 0 h 10000"/>
              <a:gd name="connsiteX0" fmla="*/ 1952 w 9760"/>
              <a:gd name="connsiteY0" fmla="*/ 0 h 10000"/>
              <a:gd name="connsiteX1" fmla="*/ 9760 w 9760"/>
              <a:gd name="connsiteY1" fmla="*/ 0 h 10000"/>
              <a:gd name="connsiteX2" fmla="*/ 7942 w 9760"/>
              <a:gd name="connsiteY2" fmla="*/ 5000 h 10000"/>
              <a:gd name="connsiteX3" fmla="*/ 9760 w 9760"/>
              <a:gd name="connsiteY3" fmla="*/ 10000 h 10000"/>
              <a:gd name="connsiteX4" fmla="*/ 1952 w 9760"/>
              <a:gd name="connsiteY4" fmla="*/ 10000 h 10000"/>
              <a:gd name="connsiteX5" fmla="*/ 0 w 9760"/>
              <a:gd name="connsiteY5" fmla="*/ 5000 h 10000"/>
              <a:gd name="connsiteX6" fmla="*/ 1952 w 9760"/>
              <a:gd name="connsiteY6" fmla="*/ 0 h 10000"/>
              <a:gd name="connsiteX0" fmla="*/ 9760 w 9760"/>
              <a:gd name="connsiteY0" fmla="*/ 10000 h 10000"/>
              <a:gd name="connsiteX1" fmla="*/ 7807 w 9760"/>
              <a:gd name="connsiteY1" fmla="*/ 5000 h 10000"/>
              <a:gd name="connsiteX2" fmla="*/ 9760 w 9760"/>
              <a:gd name="connsiteY2" fmla="*/ 0 h 10000"/>
              <a:gd name="connsiteX0" fmla="*/ 9760 w 9760"/>
              <a:gd name="connsiteY0" fmla="*/ 10000 h 10000"/>
              <a:gd name="connsiteX1" fmla="*/ 1952 w 9760"/>
              <a:gd name="connsiteY1" fmla="*/ 10000 h 10000"/>
              <a:gd name="connsiteX2" fmla="*/ 0 w 9760"/>
              <a:gd name="connsiteY2" fmla="*/ 5000 h 10000"/>
              <a:gd name="connsiteX3" fmla="*/ 1952 w 9760"/>
              <a:gd name="connsiteY3" fmla="*/ 0 h 10000"/>
              <a:gd name="connsiteX4" fmla="*/ 9760 w 9760"/>
              <a:gd name="connsiteY4" fmla="*/ 0 h 10000"/>
              <a:gd name="connsiteX0" fmla="*/ 2000 w 10000"/>
              <a:gd name="connsiteY0" fmla="*/ 0 h 10000"/>
              <a:gd name="connsiteX1" fmla="*/ 10000 w 10000"/>
              <a:gd name="connsiteY1" fmla="*/ 0 h 10000"/>
              <a:gd name="connsiteX2" fmla="*/ 8137 w 10000"/>
              <a:gd name="connsiteY2" fmla="*/ 5000 h 10000"/>
              <a:gd name="connsiteX3" fmla="*/ 10000 w 10000"/>
              <a:gd name="connsiteY3" fmla="*/ 10000 h 10000"/>
              <a:gd name="connsiteX4" fmla="*/ 2000 w 10000"/>
              <a:gd name="connsiteY4" fmla="*/ 10000 h 10000"/>
              <a:gd name="connsiteX5" fmla="*/ 0 w 10000"/>
              <a:gd name="connsiteY5" fmla="*/ 5000 h 10000"/>
              <a:gd name="connsiteX6" fmla="*/ 2000 w 10000"/>
              <a:gd name="connsiteY6" fmla="*/ 0 h 10000"/>
              <a:gd name="connsiteX0" fmla="*/ 10000 w 10000"/>
              <a:gd name="connsiteY0" fmla="*/ 10000 h 10000"/>
              <a:gd name="connsiteX1" fmla="*/ 7999 w 10000"/>
              <a:gd name="connsiteY1" fmla="*/ 5000 h 10000"/>
              <a:gd name="connsiteX2" fmla="*/ 10000 w 10000"/>
              <a:gd name="connsiteY2" fmla="*/ 0 h 10000"/>
              <a:gd name="connsiteX0" fmla="*/ 10000 w 10000"/>
              <a:gd name="connsiteY0" fmla="*/ 10000 h 10000"/>
              <a:gd name="connsiteX1" fmla="*/ 2000 w 10000"/>
              <a:gd name="connsiteY1" fmla="*/ 10000 h 10000"/>
              <a:gd name="connsiteX2" fmla="*/ 0 w 10000"/>
              <a:gd name="connsiteY2" fmla="*/ 5000 h 10000"/>
              <a:gd name="connsiteX3" fmla="*/ 2000 w 10000"/>
              <a:gd name="connsiteY3" fmla="*/ 0 h 10000"/>
              <a:gd name="connsiteX4" fmla="*/ 10000 w 10000"/>
              <a:gd name="connsiteY4" fmla="*/ 0 h 10000"/>
              <a:gd name="connsiteX0" fmla="*/ 2000 w 10000"/>
              <a:gd name="connsiteY0" fmla="*/ 0 h 10000"/>
              <a:gd name="connsiteX1" fmla="*/ 10000 w 10000"/>
              <a:gd name="connsiteY1" fmla="*/ 0 h 10000"/>
              <a:gd name="connsiteX2" fmla="*/ 8137 w 10000"/>
              <a:gd name="connsiteY2" fmla="*/ 5000 h 10000"/>
              <a:gd name="connsiteX3" fmla="*/ 10000 w 10000"/>
              <a:gd name="connsiteY3" fmla="*/ 10000 h 10000"/>
              <a:gd name="connsiteX4" fmla="*/ 2000 w 10000"/>
              <a:gd name="connsiteY4" fmla="*/ 10000 h 10000"/>
              <a:gd name="connsiteX5" fmla="*/ 0 w 10000"/>
              <a:gd name="connsiteY5" fmla="*/ 5000 h 10000"/>
              <a:gd name="connsiteX6" fmla="*/ 2000 w 10000"/>
              <a:gd name="connsiteY6" fmla="*/ 0 h 10000"/>
              <a:gd name="connsiteX0" fmla="*/ 10000 w 10000"/>
              <a:gd name="connsiteY0" fmla="*/ 10000 h 10000"/>
              <a:gd name="connsiteX1" fmla="*/ 7772 w 10000"/>
              <a:gd name="connsiteY1" fmla="*/ 5000 h 10000"/>
              <a:gd name="connsiteX2" fmla="*/ 10000 w 10000"/>
              <a:gd name="connsiteY2" fmla="*/ 0 h 10000"/>
              <a:gd name="connsiteX0" fmla="*/ 10000 w 10000"/>
              <a:gd name="connsiteY0" fmla="*/ 10000 h 10000"/>
              <a:gd name="connsiteX1" fmla="*/ 2000 w 10000"/>
              <a:gd name="connsiteY1" fmla="*/ 10000 h 10000"/>
              <a:gd name="connsiteX2" fmla="*/ 0 w 10000"/>
              <a:gd name="connsiteY2" fmla="*/ 5000 h 10000"/>
              <a:gd name="connsiteX3" fmla="*/ 2000 w 10000"/>
              <a:gd name="connsiteY3" fmla="*/ 0 h 10000"/>
              <a:gd name="connsiteX4" fmla="*/ 10000 w 10000"/>
              <a:gd name="connsiteY4" fmla="*/ 0 h 10000"/>
              <a:gd name="connsiteX0" fmla="*/ 2000 w 10000"/>
              <a:gd name="connsiteY0" fmla="*/ 0 h 10000"/>
              <a:gd name="connsiteX1" fmla="*/ 10000 w 10000"/>
              <a:gd name="connsiteY1" fmla="*/ 0 h 10000"/>
              <a:gd name="connsiteX2" fmla="*/ 8137 w 10000"/>
              <a:gd name="connsiteY2" fmla="*/ 5000 h 10000"/>
              <a:gd name="connsiteX3" fmla="*/ 10000 w 10000"/>
              <a:gd name="connsiteY3" fmla="*/ 10000 h 10000"/>
              <a:gd name="connsiteX4" fmla="*/ 2000 w 10000"/>
              <a:gd name="connsiteY4" fmla="*/ 10000 h 10000"/>
              <a:gd name="connsiteX5" fmla="*/ 0 w 10000"/>
              <a:gd name="connsiteY5" fmla="*/ 5000 h 10000"/>
              <a:gd name="connsiteX6" fmla="*/ 2000 w 10000"/>
              <a:gd name="connsiteY6" fmla="*/ 0 h 10000"/>
              <a:gd name="connsiteX0" fmla="*/ 10000 w 10000"/>
              <a:gd name="connsiteY0" fmla="*/ 10000 h 10000"/>
              <a:gd name="connsiteX1" fmla="*/ 8075 w 10000"/>
              <a:gd name="connsiteY1" fmla="*/ 5000 h 10000"/>
              <a:gd name="connsiteX2" fmla="*/ 10000 w 10000"/>
              <a:gd name="connsiteY2" fmla="*/ 0 h 10000"/>
              <a:gd name="connsiteX0" fmla="*/ 10000 w 10000"/>
              <a:gd name="connsiteY0" fmla="*/ 10000 h 10000"/>
              <a:gd name="connsiteX1" fmla="*/ 2000 w 10000"/>
              <a:gd name="connsiteY1" fmla="*/ 10000 h 10000"/>
              <a:gd name="connsiteX2" fmla="*/ 0 w 10000"/>
              <a:gd name="connsiteY2" fmla="*/ 5000 h 10000"/>
              <a:gd name="connsiteX3" fmla="*/ 2000 w 10000"/>
              <a:gd name="connsiteY3" fmla="*/ 0 h 10000"/>
              <a:gd name="connsiteX4" fmla="*/ 1000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 stroke="0" extrusionOk="0">
                <a:moveTo>
                  <a:pt x="2000" y="0"/>
                </a:moveTo>
                <a:lnTo>
                  <a:pt x="10000" y="0"/>
                </a:lnTo>
                <a:cubicBezTo>
                  <a:pt x="8152" y="1152"/>
                  <a:pt x="8137" y="2239"/>
                  <a:pt x="8137" y="5000"/>
                </a:cubicBezTo>
                <a:cubicBezTo>
                  <a:pt x="8137" y="7761"/>
                  <a:pt x="8757" y="9352"/>
                  <a:pt x="10000" y="10000"/>
                </a:cubicBezTo>
                <a:lnTo>
                  <a:pt x="2000" y="10000"/>
                </a:lnTo>
                <a:cubicBezTo>
                  <a:pt x="895" y="10000"/>
                  <a:pt x="0" y="7761"/>
                  <a:pt x="0" y="5000"/>
                </a:cubicBezTo>
                <a:cubicBezTo>
                  <a:pt x="0" y="2239"/>
                  <a:pt x="895" y="0"/>
                  <a:pt x="2000" y="0"/>
                </a:cubicBezTo>
                <a:close/>
              </a:path>
              <a:path w="10000" h="10000" fill="none" extrusionOk="0">
                <a:moveTo>
                  <a:pt x="10000" y="10000"/>
                </a:moveTo>
                <a:cubicBezTo>
                  <a:pt x="8894" y="10000"/>
                  <a:pt x="8075" y="7761"/>
                  <a:pt x="8075" y="5000"/>
                </a:cubicBezTo>
                <a:cubicBezTo>
                  <a:pt x="8075" y="2239"/>
                  <a:pt x="8894" y="0"/>
                  <a:pt x="10000" y="0"/>
                </a:cubicBezTo>
              </a:path>
              <a:path w="10000" h="10000" fill="none">
                <a:moveTo>
                  <a:pt x="10000" y="10000"/>
                </a:moveTo>
                <a:lnTo>
                  <a:pt x="2000" y="10000"/>
                </a:lnTo>
                <a:cubicBezTo>
                  <a:pt x="895" y="10000"/>
                  <a:pt x="0" y="7761"/>
                  <a:pt x="0" y="5000"/>
                </a:cubicBezTo>
                <a:cubicBezTo>
                  <a:pt x="0" y="2239"/>
                  <a:pt x="895" y="0"/>
                  <a:pt x="2000" y="0"/>
                </a:cubicBezTo>
                <a:lnTo>
                  <a:pt x="10000" y="0"/>
                </a:lnTo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b="1" dirty="0"/>
              <a:t>Bit Bucket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76035" y="3665278"/>
            <a:ext cx="41556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the bit bucket is not a real place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95235" y="4096165"/>
            <a:ext cx="33627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it's a programmer joke ok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92E1E0-8DCB-4B1D-9F34-A422D218D708}"/>
              </a:ext>
            </a:extLst>
          </p:cNvPr>
          <p:cNvSpPr txBox="1"/>
          <p:nvPr/>
        </p:nvSpPr>
        <p:spPr>
          <a:xfrm>
            <a:off x="3921073" y="4590041"/>
            <a:ext cx="50029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in the UK they might say the “Bit Bin”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999B3E-789C-4C34-AA76-34677837AB86}"/>
              </a:ext>
            </a:extLst>
          </p:cNvPr>
          <p:cNvSpPr txBox="1"/>
          <p:nvPr/>
        </p:nvSpPr>
        <p:spPr>
          <a:xfrm>
            <a:off x="5140273" y="5020928"/>
            <a:ext cx="39168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bc</a:t>
            </a:r>
            <a:r>
              <a:rPr lang="en-US" sz="2200" dirty="0"/>
              <a:t> that’s their word for trash</a:t>
            </a:r>
          </a:p>
        </p:txBody>
      </p:sp>
    </p:spTree>
    <p:extLst>
      <p:ext uri="{BB962C8B-B14F-4D97-AF65-F5344CB8AC3E}">
        <p14:creationId xmlns:p14="http://schemas.microsoft.com/office/powerpoint/2010/main" val="99881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5583 L -0.17361 0.05527 " pathEditMode="relative" rAng="0" ptsTypes="AA">
                                      <p:cBhvr>
                                        <p:cTn id="1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50" y="-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"/>
                            </p:stCondLst>
                            <p:childTnLst>
                              <p:par>
                                <p:cTn id="20" presetID="42" presetClass="path" presetSubtype="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44444E-6 L -0.05347 0.00027 " pathEditMode="relative" rAng="0" ptsTypes="AA">
                                      <p:cBhvr>
                                        <p:cTn id="21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4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44444E-6 L -0.05295 0.00027 " pathEditMode="relative" rAng="0" ptsTypes="AA">
                                      <p:cBhvr>
                                        <p:cTn id="23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4 -0.00139 L -0.02031 0.22444 " pathEditMode="relative" rAng="0" ptsTypes="AA">
                                      <p:cBhvr>
                                        <p:cTn id="2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1127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8" presetClass="emph" presetSubtype="0" ac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2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/>
      <p:bldP spid="7" grpId="1"/>
      <p:bldP spid="8" grpId="0"/>
      <p:bldP spid="8" grpId="1"/>
      <p:bldP spid="8" grpId="2"/>
      <p:bldP spid="8" grpId="3"/>
      <p:bldP spid="9" grpId="0"/>
      <p:bldP spid="10" grpId="0" animBg="1"/>
      <p:bldP spid="12" grpId="0"/>
      <p:bldP spid="13" grpId="0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&gt;_&gt; &gt;_&gt; &gt;_&gt;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75083"/>
            <a:ext cx="8763000" cy="457199"/>
          </a:xfrm>
        </p:spPr>
        <p:txBody>
          <a:bodyPr/>
          <a:lstStyle/>
          <a:p>
            <a:r>
              <a:rPr lang="en-US" dirty="0"/>
              <a:t>We can </a:t>
            </a:r>
            <a:r>
              <a:rPr lang="en-US" b="1" dirty="0"/>
              <a:t>shift right, too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1260689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0 0 1 1 0 0 0 0 0 0 0 0 1 1 1 1 1 1 0 0 1 1 0 1 1 1 0 0 1 1 1 1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605628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 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0 0 1 1 0 0 0 0 0 0 0 0 1 1 1 1 1 1 0 0 1 1 0 1 1 1 0 0 1 1 1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1946351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0 0 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0 0 1 1 0 0 0 0 0 0 0 0 1 1 1 1 1 1 0 0 1 1 0 1 1 1 0 0 1 1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2287074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0 0 0 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0 0 1 1 0 0 0 0 0 0 0 0 1 1 1 1 1 1 0 0 1 1 0 1 1 1 0 0 1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2627797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0 0 0 0 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0 0 1 1 0 0 0 0 0 0 0 0 1 1 1 1 1 1 0 0 1 1 0 1 1 1 0 0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52400" y="3027907"/>
            <a:ext cx="8763000" cy="457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822960" rtl="0" eaLnBrk="1" latinLnBrk="0" hangingPunct="1">
              <a:spcBef>
                <a:spcPts val="0"/>
              </a:spcBef>
              <a:buSzPct val="100000"/>
              <a:buFont typeface="Trebuchet MS" pitchFamily="34" charset="0"/>
              <a:buChar char="●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780" indent="-257175" algn="l" defTabSz="822960" rtl="0" eaLnBrk="1" latinLnBrk="0" hangingPunct="1">
              <a:spcBef>
                <a:spcPts val="0"/>
              </a:spcBef>
              <a:buFont typeface="Courier New" pitchFamily="49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2955" indent="-250032" algn="l" defTabSz="822960" rtl="0" eaLnBrk="1" latinLnBrk="0" hangingPunct="1">
              <a:spcBef>
                <a:spcPts val="0"/>
              </a:spcBef>
              <a:buFont typeface="Wingdings" pitchFamily="2" charset="2"/>
              <a:buChar char="§"/>
              <a:tabLst/>
              <a:defRPr sz="2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1558" indent="-257175" algn="l" defTabSz="822960" rtl="0" eaLnBrk="1" latinLnBrk="0" hangingPunct="1">
              <a:spcBef>
                <a:spcPts val="0"/>
              </a:spcBef>
              <a:buFont typeface="Arial" pitchFamily="34" charset="0"/>
              <a:buChar char="–"/>
              <a:tabLst/>
              <a:defRPr sz="2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5875" indent="-254318" algn="l" defTabSz="822960" rtl="0" eaLnBrk="1" latinLnBrk="0" hangingPunct="1">
              <a:spcBef>
                <a:spcPts val="0"/>
              </a:spcBef>
              <a:buFont typeface="Arial" pitchFamily="34" charset="0"/>
              <a:buChar char="»"/>
              <a:defRPr sz="2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3140" indent="-205740" algn="l" defTabSz="822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620" indent="-205740" algn="l" defTabSz="822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100" indent="-205740" algn="l" defTabSz="822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7580" indent="-205740" algn="l" defTabSz="822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C/Java use &gt;&gt;, MIPS uses </a:t>
            </a:r>
            <a:r>
              <a:rPr lang="en-US" b="1" dirty="0" err="1"/>
              <a:t>srl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b="1" dirty="0"/>
              <a:t>S</a:t>
            </a:r>
            <a:r>
              <a:rPr lang="en-US" dirty="0"/>
              <a:t>hift </a:t>
            </a:r>
            <a:r>
              <a:rPr lang="en-US" b="1" dirty="0"/>
              <a:t>R</a:t>
            </a:r>
            <a:r>
              <a:rPr lang="en-US" dirty="0"/>
              <a:t>ight </a:t>
            </a:r>
            <a:r>
              <a:rPr lang="en-US" b="1" dirty="0"/>
              <a:t>L</a:t>
            </a:r>
            <a:r>
              <a:rPr lang="en-US" dirty="0"/>
              <a:t>ogical)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200400" y="4204082"/>
            <a:ext cx="4267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see what I mean about 32 bits on a slide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1085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ISA: </a:t>
            </a:r>
            <a:r>
              <a:rPr lang="en-US" dirty="0" err="1"/>
              <a:t>srl</a:t>
            </a:r>
            <a:r>
              <a:rPr lang="en-US" dirty="0"/>
              <a:t> (shift right logical)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75083"/>
            <a:ext cx="8763000" cy="457199"/>
          </a:xfrm>
        </p:spPr>
        <p:txBody>
          <a:bodyPr/>
          <a:lstStyle/>
          <a:p>
            <a:r>
              <a:rPr lang="en-US" dirty="0"/>
              <a:t>We can </a:t>
            </a:r>
            <a:r>
              <a:rPr lang="en-US" b="1" dirty="0"/>
              <a:t>shift right, too (</a:t>
            </a:r>
            <a:r>
              <a:rPr lang="en-US" b="1" dirty="0" err="1"/>
              <a:t>srl</a:t>
            </a:r>
            <a:r>
              <a:rPr lang="en-US" b="1" dirty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5C5090-E468-40D6-8BAB-41B12A03FCCC}"/>
              </a:ext>
            </a:extLst>
          </p:cNvPr>
          <p:cNvSpPr txBox="1"/>
          <p:nvPr/>
        </p:nvSpPr>
        <p:spPr>
          <a:xfrm>
            <a:off x="319700" y="2157375"/>
            <a:ext cx="3536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1 1 0 0 1 1 1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CFB9FB-3428-4E3D-A262-0C8A5AEB4D61}"/>
              </a:ext>
            </a:extLst>
          </p:cNvPr>
          <p:cNvSpPr txBox="1"/>
          <p:nvPr/>
        </p:nvSpPr>
        <p:spPr>
          <a:xfrm>
            <a:off x="365887" y="2949993"/>
            <a:ext cx="3536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0 0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1 1 0 0 1 1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04985E-3C29-4CE9-924D-DC3DA7F9F85E}"/>
              </a:ext>
            </a:extLst>
          </p:cNvPr>
          <p:cNvSpPr txBox="1"/>
          <p:nvPr/>
        </p:nvSpPr>
        <p:spPr>
          <a:xfrm>
            <a:off x="5333999" y="1372417"/>
            <a:ext cx="31813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if we shift these bits </a:t>
            </a:r>
            <a:r>
              <a:rPr lang="en-US" sz="2200" b="1" dirty="0"/>
              <a:t>right by 1</a:t>
            </a:r>
            <a:r>
              <a:rPr lang="mr-IN" sz="2200" b="1" dirty="0"/>
              <a:t>…</a:t>
            </a:r>
            <a:endParaRPr lang="en-US" sz="2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4992B5-98CA-4AB1-9160-9E3291FF4C8B}"/>
              </a:ext>
            </a:extLst>
          </p:cNvPr>
          <p:cNvSpPr txBox="1"/>
          <p:nvPr/>
        </p:nvSpPr>
        <p:spPr>
          <a:xfrm>
            <a:off x="5333999" y="2157375"/>
            <a:ext cx="3657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we stick a </a:t>
            </a:r>
            <a:r>
              <a:rPr lang="en-US" sz="2200" b="1" dirty="0"/>
              <a:t>0</a:t>
            </a:r>
            <a:r>
              <a:rPr lang="en-US" sz="2200" dirty="0"/>
              <a:t> at the top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A1FF340-D973-44C8-8455-54B968C658A7}"/>
              </a:ext>
            </a:extLst>
          </p:cNvPr>
          <p:cNvGrpSpPr/>
          <p:nvPr/>
        </p:nvGrpSpPr>
        <p:grpSpPr>
          <a:xfrm flipH="1">
            <a:off x="600155" y="1802833"/>
            <a:ext cx="3065173" cy="364194"/>
            <a:chOff x="2039393" y="1438062"/>
            <a:chExt cx="3065173" cy="364194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BFAE5A2-14BF-479D-8873-0F080DCF80E0}"/>
                </a:ext>
              </a:extLst>
            </p:cNvPr>
            <p:cNvCxnSpPr/>
            <p:nvPr/>
          </p:nvCxnSpPr>
          <p:spPr>
            <a:xfrm flipH="1">
              <a:off x="2039393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F20BAAD-7DC6-4305-A7B9-CB3AEE955E0B}"/>
                </a:ext>
              </a:extLst>
            </p:cNvPr>
            <p:cNvCxnSpPr/>
            <p:nvPr/>
          </p:nvCxnSpPr>
          <p:spPr>
            <a:xfrm flipH="1">
              <a:off x="2433732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E939013-97B7-4408-BD82-6665C38DBC35}"/>
                </a:ext>
              </a:extLst>
            </p:cNvPr>
            <p:cNvCxnSpPr/>
            <p:nvPr/>
          </p:nvCxnSpPr>
          <p:spPr>
            <a:xfrm flipH="1">
              <a:off x="2828071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DF75512-20CA-4C28-97C9-FE88EE936D18}"/>
                </a:ext>
              </a:extLst>
            </p:cNvPr>
            <p:cNvCxnSpPr/>
            <p:nvPr/>
          </p:nvCxnSpPr>
          <p:spPr>
            <a:xfrm flipH="1">
              <a:off x="3222410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44C619B-A78B-4007-8622-26527EE1CEAD}"/>
                </a:ext>
              </a:extLst>
            </p:cNvPr>
            <p:cNvCxnSpPr/>
            <p:nvPr/>
          </p:nvCxnSpPr>
          <p:spPr>
            <a:xfrm flipH="1">
              <a:off x="3616749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3E0B213-DFFB-4E32-B0E0-2B450BA6F2A3}"/>
                </a:ext>
              </a:extLst>
            </p:cNvPr>
            <p:cNvCxnSpPr/>
            <p:nvPr/>
          </p:nvCxnSpPr>
          <p:spPr>
            <a:xfrm flipH="1">
              <a:off x="4011088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63AFC61-83E8-48A3-8468-801FCDC6A8A4}"/>
                </a:ext>
              </a:extLst>
            </p:cNvPr>
            <p:cNvCxnSpPr/>
            <p:nvPr/>
          </p:nvCxnSpPr>
          <p:spPr>
            <a:xfrm flipH="1">
              <a:off x="4405427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0A789D3-727C-4CF4-8604-7AF3F9CC8416}"/>
                </a:ext>
              </a:extLst>
            </p:cNvPr>
            <p:cNvCxnSpPr/>
            <p:nvPr/>
          </p:nvCxnSpPr>
          <p:spPr>
            <a:xfrm flipH="1">
              <a:off x="4799766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7A4E0F0-26FD-44B0-946C-4DDD0383B703}"/>
              </a:ext>
            </a:extLst>
          </p:cNvPr>
          <p:cNvSpPr txBox="1"/>
          <p:nvPr/>
        </p:nvSpPr>
        <p:spPr>
          <a:xfrm>
            <a:off x="5333998" y="2993767"/>
            <a:ext cx="3657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again!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5045BF5-CC00-46B6-BB3E-A5B4E09A0494}"/>
              </a:ext>
            </a:extLst>
          </p:cNvPr>
          <p:cNvSpPr txBox="1"/>
          <p:nvPr/>
        </p:nvSpPr>
        <p:spPr>
          <a:xfrm>
            <a:off x="5333998" y="3752356"/>
            <a:ext cx="3657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AGAIN!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87BACE-D72F-4D0B-B72F-5D7B90FDA726}"/>
              </a:ext>
            </a:extLst>
          </p:cNvPr>
          <p:cNvSpPr txBox="1"/>
          <p:nvPr/>
        </p:nvSpPr>
        <p:spPr>
          <a:xfrm>
            <a:off x="5333997" y="4404422"/>
            <a:ext cx="3657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Wait… what if this was a negative number?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070824D-055E-4839-ACA9-4485F82117B7}"/>
              </a:ext>
            </a:extLst>
          </p:cNvPr>
          <p:cNvSpPr txBox="1"/>
          <p:nvPr/>
        </p:nvSpPr>
        <p:spPr>
          <a:xfrm>
            <a:off x="359825" y="1366599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1 1 0 0 1 1 1 1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2179898-3652-4986-9054-D7EAFBF27BEF}"/>
              </a:ext>
            </a:extLst>
          </p:cNvPr>
          <p:cNvGrpSpPr/>
          <p:nvPr/>
        </p:nvGrpSpPr>
        <p:grpSpPr>
          <a:xfrm flipH="1">
            <a:off x="588711" y="2651761"/>
            <a:ext cx="3065173" cy="364194"/>
            <a:chOff x="2039393" y="1438062"/>
            <a:chExt cx="3065173" cy="364194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BD402FA-0D13-4B83-9C16-056711895540}"/>
                </a:ext>
              </a:extLst>
            </p:cNvPr>
            <p:cNvCxnSpPr/>
            <p:nvPr/>
          </p:nvCxnSpPr>
          <p:spPr>
            <a:xfrm flipH="1">
              <a:off x="2039393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A479C8B-8D70-44D4-9C1E-10BA10A76321}"/>
                </a:ext>
              </a:extLst>
            </p:cNvPr>
            <p:cNvCxnSpPr/>
            <p:nvPr/>
          </p:nvCxnSpPr>
          <p:spPr>
            <a:xfrm flipH="1">
              <a:off x="2433732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8C114B2-7786-4DC4-943C-3FFAF85074EF}"/>
                </a:ext>
              </a:extLst>
            </p:cNvPr>
            <p:cNvCxnSpPr/>
            <p:nvPr/>
          </p:nvCxnSpPr>
          <p:spPr>
            <a:xfrm flipH="1">
              <a:off x="2828071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760ED28-45F3-40FC-9644-F8C7F8315F99}"/>
                </a:ext>
              </a:extLst>
            </p:cNvPr>
            <p:cNvCxnSpPr/>
            <p:nvPr/>
          </p:nvCxnSpPr>
          <p:spPr>
            <a:xfrm flipH="1">
              <a:off x="3222410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1AEA648A-5531-4ED7-B887-0A3D6D435C61}"/>
                </a:ext>
              </a:extLst>
            </p:cNvPr>
            <p:cNvCxnSpPr/>
            <p:nvPr/>
          </p:nvCxnSpPr>
          <p:spPr>
            <a:xfrm flipH="1">
              <a:off x="3616749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E96B63A-834C-4C6A-9273-E4784C77C812}"/>
                </a:ext>
              </a:extLst>
            </p:cNvPr>
            <p:cNvCxnSpPr/>
            <p:nvPr/>
          </p:nvCxnSpPr>
          <p:spPr>
            <a:xfrm flipH="1">
              <a:off x="4011088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1EE907F-6805-448D-B99D-1AD9DBADD3C8}"/>
                </a:ext>
              </a:extLst>
            </p:cNvPr>
            <p:cNvCxnSpPr/>
            <p:nvPr/>
          </p:nvCxnSpPr>
          <p:spPr>
            <a:xfrm flipH="1">
              <a:off x="4405427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04E6091-B8DF-480C-9D2F-370D3B094789}"/>
                </a:ext>
              </a:extLst>
            </p:cNvPr>
            <p:cNvCxnSpPr/>
            <p:nvPr/>
          </p:nvCxnSpPr>
          <p:spPr>
            <a:xfrm flipH="1">
              <a:off x="4799766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3DFC0EA2-BF40-498D-8893-B6BCD1215FCB}"/>
              </a:ext>
            </a:extLst>
          </p:cNvPr>
          <p:cNvSpPr txBox="1"/>
          <p:nvPr/>
        </p:nvSpPr>
        <p:spPr>
          <a:xfrm>
            <a:off x="409238" y="3752356"/>
            <a:ext cx="3536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0 0 0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1 1 0 0 1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38E6A0D-3493-46D2-8C80-F450A5AF9C3B}"/>
              </a:ext>
            </a:extLst>
          </p:cNvPr>
          <p:cNvGrpSpPr/>
          <p:nvPr/>
        </p:nvGrpSpPr>
        <p:grpSpPr>
          <a:xfrm flipH="1">
            <a:off x="632062" y="3454124"/>
            <a:ext cx="3065173" cy="364194"/>
            <a:chOff x="2039393" y="1438062"/>
            <a:chExt cx="3065173" cy="364194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C3FBD64C-E916-4CB8-9E15-931AF3ECCCC9}"/>
                </a:ext>
              </a:extLst>
            </p:cNvPr>
            <p:cNvCxnSpPr/>
            <p:nvPr/>
          </p:nvCxnSpPr>
          <p:spPr>
            <a:xfrm flipH="1">
              <a:off x="2039393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ADF1017C-C43B-4BF6-8F42-5F86E983EA7A}"/>
                </a:ext>
              </a:extLst>
            </p:cNvPr>
            <p:cNvCxnSpPr/>
            <p:nvPr/>
          </p:nvCxnSpPr>
          <p:spPr>
            <a:xfrm flipH="1">
              <a:off x="2433732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8DC13871-1BC5-4814-A6EC-A5866A973C3F}"/>
                </a:ext>
              </a:extLst>
            </p:cNvPr>
            <p:cNvCxnSpPr/>
            <p:nvPr/>
          </p:nvCxnSpPr>
          <p:spPr>
            <a:xfrm flipH="1">
              <a:off x="2828071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CB4B8E1-469F-48BB-AC81-1785D87F6ACB}"/>
                </a:ext>
              </a:extLst>
            </p:cNvPr>
            <p:cNvCxnSpPr/>
            <p:nvPr/>
          </p:nvCxnSpPr>
          <p:spPr>
            <a:xfrm flipH="1">
              <a:off x="3222410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6F859E64-C18E-4EC2-9F7E-5B252E2CB8F6}"/>
                </a:ext>
              </a:extLst>
            </p:cNvPr>
            <p:cNvCxnSpPr/>
            <p:nvPr/>
          </p:nvCxnSpPr>
          <p:spPr>
            <a:xfrm flipH="1">
              <a:off x="3616749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BBB9C6DB-2DEE-494D-B7ED-2B5B340F50C2}"/>
                </a:ext>
              </a:extLst>
            </p:cNvPr>
            <p:cNvCxnSpPr/>
            <p:nvPr/>
          </p:nvCxnSpPr>
          <p:spPr>
            <a:xfrm flipH="1">
              <a:off x="4011088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9D1D6881-208F-44BF-978D-D955711FE426}"/>
                </a:ext>
              </a:extLst>
            </p:cNvPr>
            <p:cNvCxnSpPr/>
            <p:nvPr/>
          </p:nvCxnSpPr>
          <p:spPr>
            <a:xfrm flipH="1">
              <a:off x="4405427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8942A50-EA14-4988-A7B3-C99F6A1741B9}"/>
                </a:ext>
              </a:extLst>
            </p:cNvPr>
            <p:cNvCxnSpPr/>
            <p:nvPr/>
          </p:nvCxnSpPr>
          <p:spPr>
            <a:xfrm flipH="1">
              <a:off x="4799766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0B8A069D-D095-455B-8738-354ED639FFE5}"/>
              </a:ext>
            </a:extLst>
          </p:cNvPr>
          <p:cNvSpPr txBox="1"/>
          <p:nvPr/>
        </p:nvSpPr>
        <p:spPr>
          <a:xfrm>
            <a:off x="409238" y="4552900"/>
            <a:ext cx="3536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0 0 0 0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1 1 0 0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CDF9844-5086-408B-A42F-025E779F5CD9}"/>
              </a:ext>
            </a:extLst>
          </p:cNvPr>
          <p:cNvGrpSpPr/>
          <p:nvPr/>
        </p:nvGrpSpPr>
        <p:grpSpPr>
          <a:xfrm flipH="1">
            <a:off x="632062" y="4254668"/>
            <a:ext cx="3065173" cy="364194"/>
            <a:chOff x="2039393" y="1438062"/>
            <a:chExt cx="3065173" cy="364194"/>
          </a:xfrm>
        </p:grpSpPr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4203A2CC-2387-4ADC-A6DB-01076F39E295}"/>
                </a:ext>
              </a:extLst>
            </p:cNvPr>
            <p:cNvCxnSpPr/>
            <p:nvPr/>
          </p:nvCxnSpPr>
          <p:spPr>
            <a:xfrm flipH="1">
              <a:off x="2039393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0D0A747F-7EF4-4B08-93C9-4B120C724648}"/>
                </a:ext>
              </a:extLst>
            </p:cNvPr>
            <p:cNvCxnSpPr/>
            <p:nvPr/>
          </p:nvCxnSpPr>
          <p:spPr>
            <a:xfrm flipH="1">
              <a:off x="2433732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71B5E0C-D245-4CED-929B-946BD5C3EC47}"/>
                </a:ext>
              </a:extLst>
            </p:cNvPr>
            <p:cNvCxnSpPr/>
            <p:nvPr/>
          </p:nvCxnSpPr>
          <p:spPr>
            <a:xfrm flipH="1">
              <a:off x="2828071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F0B20826-4633-4EDF-A088-2E763D222B1A}"/>
                </a:ext>
              </a:extLst>
            </p:cNvPr>
            <p:cNvCxnSpPr/>
            <p:nvPr/>
          </p:nvCxnSpPr>
          <p:spPr>
            <a:xfrm flipH="1">
              <a:off x="3222410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82EA069-434C-47F9-AF0F-4FE35387C492}"/>
                </a:ext>
              </a:extLst>
            </p:cNvPr>
            <p:cNvCxnSpPr/>
            <p:nvPr/>
          </p:nvCxnSpPr>
          <p:spPr>
            <a:xfrm flipH="1">
              <a:off x="3616749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4E17A22-FD35-4235-BE4F-75954571AB70}"/>
                </a:ext>
              </a:extLst>
            </p:cNvPr>
            <p:cNvCxnSpPr/>
            <p:nvPr/>
          </p:nvCxnSpPr>
          <p:spPr>
            <a:xfrm flipH="1">
              <a:off x="4011088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9886FF36-2F48-40D8-A06C-C03B7BE08A33}"/>
                </a:ext>
              </a:extLst>
            </p:cNvPr>
            <p:cNvCxnSpPr/>
            <p:nvPr/>
          </p:nvCxnSpPr>
          <p:spPr>
            <a:xfrm flipH="1">
              <a:off x="4405427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73A3CC1F-7A8B-4F9B-9666-D80F6F4D8B28}"/>
                </a:ext>
              </a:extLst>
            </p:cNvPr>
            <p:cNvCxnSpPr/>
            <p:nvPr/>
          </p:nvCxnSpPr>
          <p:spPr>
            <a:xfrm flipH="1">
              <a:off x="4799766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E1CBBA67-05D1-4455-8EC2-E0D0A2DA8ED2}"/>
              </a:ext>
            </a:extLst>
          </p:cNvPr>
          <p:cNvSpPr/>
          <p:nvPr/>
        </p:nvSpPr>
        <p:spPr>
          <a:xfrm>
            <a:off x="409237" y="5019188"/>
            <a:ext cx="3168270" cy="56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  <p:bldP spid="22" grpId="0"/>
      <p:bldP spid="32" grpId="0"/>
      <p:bldP spid="66" grpId="0"/>
      <p:bldP spid="67" grpId="0"/>
      <p:bldP spid="68" grpId="0"/>
      <p:bldP spid="78" grpId="0"/>
      <p:bldP spid="8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MIPS ISA: </a:t>
            </a:r>
            <a:r>
              <a:rPr lang="en-US" sz="2800" dirty="0" err="1"/>
              <a:t>srl</a:t>
            </a:r>
            <a:r>
              <a:rPr lang="en-US" sz="2800" dirty="0"/>
              <a:t> (shift right arithmetic)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75083"/>
            <a:ext cx="8763000" cy="457199"/>
          </a:xfrm>
        </p:spPr>
        <p:txBody>
          <a:bodyPr/>
          <a:lstStyle/>
          <a:p>
            <a:r>
              <a:rPr lang="en-US" dirty="0"/>
              <a:t>We can </a:t>
            </a:r>
            <a:r>
              <a:rPr lang="en-US" b="1" dirty="0"/>
              <a:t>shift right with sign-extension, too (</a:t>
            </a:r>
            <a:r>
              <a:rPr lang="en-US" b="1" dirty="0" err="1"/>
              <a:t>sra</a:t>
            </a:r>
            <a:r>
              <a:rPr lang="en-US" b="1" dirty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5C5090-E468-40D6-8BAB-41B12A03FCCC}"/>
              </a:ext>
            </a:extLst>
          </p:cNvPr>
          <p:cNvSpPr txBox="1"/>
          <p:nvPr/>
        </p:nvSpPr>
        <p:spPr>
          <a:xfrm>
            <a:off x="319699" y="2157375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1 1 0 0 1 1 1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CFB9FB-3428-4E3D-A262-0C8A5AEB4D61}"/>
              </a:ext>
            </a:extLst>
          </p:cNvPr>
          <p:cNvSpPr txBox="1"/>
          <p:nvPr/>
        </p:nvSpPr>
        <p:spPr>
          <a:xfrm>
            <a:off x="365886" y="2949993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1 1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1 1 0 0 1 1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04985E-3C29-4CE9-924D-DC3DA7F9F85E}"/>
              </a:ext>
            </a:extLst>
          </p:cNvPr>
          <p:cNvSpPr txBox="1"/>
          <p:nvPr/>
        </p:nvSpPr>
        <p:spPr>
          <a:xfrm>
            <a:off x="5333999" y="1372417"/>
            <a:ext cx="31813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if we shift these bits </a:t>
            </a:r>
            <a:r>
              <a:rPr lang="en-US" sz="2200" b="1" dirty="0"/>
              <a:t>right by 1</a:t>
            </a:r>
            <a:r>
              <a:rPr lang="mr-IN" sz="2200" b="1" dirty="0"/>
              <a:t>…</a:t>
            </a:r>
            <a:endParaRPr lang="en-US" sz="2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4992B5-98CA-4AB1-9160-9E3291FF4C8B}"/>
              </a:ext>
            </a:extLst>
          </p:cNvPr>
          <p:cNvSpPr txBox="1"/>
          <p:nvPr/>
        </p:nvSpPr>
        <p:spPr>
          <a:xfrm>
            <a:off x="5333999" y="2157375"/>
            <a:ext cx="3657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we copy the </a:t>
            </a:r>
            <a:r>
              <a:rPr lang="en-US" sz="2200" b="1" dirty="0">
                <a:solidFill>
                  <a:srgbClr val="FF0000"/>
                </a:solidFill>
              </a:rPr>
              <a:t>1</a:t>
            </a:r>
            <a:r>
              <a:rPr lang="en-US" sz="2200" dirty="0"/>
              <a:t> at the top (or 0, if MSB was a 0)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A1FF340-D973-44C8-8455-54B968C658A7}"/>
              </a:ext>
            </a:extLst>
          </p:cNvPr>
          <p:cNvGrpSpPr/>
          <p:nvPr/>
        </p:nvGrpSpPr>
        <p:grpSpPr>
          <a:xfrm flipH="1">
            <a:off x="600155" y="1802833"/>
            <a:ext cx="3065173" cy="364194"/>
            <a:chOff x="2039393" y="1438062"/>
            <a:chExt cx="3065173" cy="364194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BFAE5A2-14BF-479D-8873-0F080DCF80E0}"/>
                </a:ext>
              </a:extLst>
            </p:cNvPr>
            <p:cNvCxnSpPr/>
            <p:nvPr/>
          </p:nvCxnSpPr>
          <p:spPr>
            <a:xfrm flipH="1">
              <a:off x="2039393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F20BAAD-7DC6-4305-A7B9-CB3AEE955E0B}"/>
                </a:ext>
              </a:extLst>
            </p:cNvPr>
            <p:cNvCxnSpPr/>
            <p:nvPr/>
          </p:nvCxnSpPr>
          <p:spPr>
            <a:xfrm flipH="1">
              <a:off x="2433732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E939013-97B7-4408-BD82-6665C38DBC35}"/>
                </a:ext>
              </a:extLst>
            </p:cNvPr>
            <p:cNvCxnSpPr/>
            <p:nvPr/>
          </p:nvCxnSpPr>
          <p:spPr>
            <a:xfrm flipH="1">
              <a:off x="2828071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DF75512-20CA-4C28-97C9-FE88EE936D18}"/>
                </a:ext>
              </a:extLst>
            </p:cNvPr>
            <p:cNvCxnSpPr/>
            <p:nvPr/>
          </p:nvCxnSpPr>
          <p:spPr>
            <a:xfrm flipH="1">
              <a:off x="3222410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44C619B-A78B-4007-8622-26527EE1CEAD}"/>
                </a:ext>
              </a:extLst>
            </p:cNvPr>
            <p:cNvCxnSpPr/>
            <p:nvPr/>
          </p:nvCxnSpPr>
          <p:spPr>
            <a:xfrm flipH="1">
              <a:off x="3616749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3E0B213-DFFB-4E32-B0E0-2B450BA6F2A3}"/>
                </a:ext>
              </a:extLst>
            </p:cNvPr>
            <p:cNvCxnSpPr/>
            <p:nvPr/>
          </p:nvCxnSpPr>
          <p:spPr>
            <a:xfrm flipH="1">
              <a:off x="4011088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63AFC61-83E8-48A3-8468-801FCDC6A8A4}"/>
                </a:ext>
              </a:extLst>
            </p:cNvPr>
            <p:cNvCxnSpPr/>
            <p:nvPr/>
          </p:nvCxnSpPr>
          <p:spPr>
            <a:xfrm flipH="1">
              <a:off x="4405427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0A789D3-727C-4CF4-8604-7AF3F9CC8416}"/>
                </a:ext>
              </a:extLst>
            </p:cNvPr>
            <p:cNvCxnSpPr/>
            <p:nvPr/>
          </p:nvCxnSpPr>
          <p:spPr>
            <a:xfrm flipH="1">
              <a:off x="4799766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7A4E0F0-26FD-44B0-946C-4DDD0383B703}"/>
              </a:ext>
            </a:extLst>
          </p:cNvPr>
          <p:cNvSpPr txBox="1"/>
          <p:nvPr/>
        </p:nvSpPr>
        <p:spPr>
          <a:xfrm>
            <a:off x="5333998" y="2993767"/>
            <a:ext cx="3657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again!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5045BF5-CC00-46B6-BB3E-A5B4E09A0494}"/>
              </a:ext>
            </a:extLst>
          </p:cNvPr>
          <p:cNvSpPr txBox="1"/>
          <p:nvPr/>
        </p:nvSpPr>
        <p:spPr>
          <a:xfrm>
            <a:off x="5333998" y="3752356"/>
            <a:ext cx="3657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AGAIN!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87BACE-D72F-4D0B-B72F-5D7B90FDA726}"/>
              </a:ext>
            </a:extLst>
          </p:cNvPr>
          <p:cNvSpPr txBox="1"/>
          <p:nvPr/>
        </p:nvSpPr>
        <p:spPr>
          <a:xfrm>
            <a:off x="5333997" y="4404422"/>
            <a:ext cx="3657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AGAIN!!!!!! (It’s still negative!)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070824D-055E-4839-ACA9-4485F82117B7}"/>
              </a:ext>
            </a:extLst>
          </p:cNvPr>
          <p:cNvSpPr txBox="1"/>
          <p:nvPr/>
        </p:nvSpPr>
        <p:spPr>
          <a:xfrm>
            <a:off x="359825" y="1366599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1 1 0 0 1 1 1 1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2179898-3652-4986-9054-D7EAFBF27BEF}"/>
              </a:ext>
            </a:extLst>
          </p:cNvPr>
          <p:cNvGrpSpPr/>
          <p:nvPr/>
        </p:nvGrpSpPr>
        <p:grpSpPr>
          <a:xfrm flipH="1">
            <a:off x="588711" y="2651761"/>
            <a:ext cx="3065173" cy="364194"/>
            <a:chOff x="2039393" y="1438062"/>
            <a:chExt cx="3065173" cy="364194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BD402FA-0D13-4B83-9C16-056711895540}"/>
                </a:ext>
              </a:extLst>
            </p:cNvPr>
            <p:cNvCxnSpPr/>
            <p:nvPr/>
          </p:nvCxnSpPr>
          <p:spPr>
            <a:xfrm flipH="1">
              <a:off x="2039393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A479C8B-8D70-44D4-9C1E-10BA10A76321}"/>
                </a:ext>
              </a:extLst>
            </p:cNvPr>
            <p:cNvCxnSpPr/>
            <p:nvPr/>
          </p:nvCxnSpPr>
          <p:spPr>
            <a:xfrm flipH="1">
              <a:off x="2433732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8C114B2-7786-4DC4-943C-3FFAF85074EF}"/>
                </a:ext>
              </a:extLst>
            </p:cNvPr>
            <p:cNvCxnSpPr/>
            <p:nvPr/>
          </p:nvCxnSpPr>
          <p:spPr>
            <a:xfrm flipH="1">
              <a:off x="2828071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760ED28-45F3-40FC-9644-F8C7F8315F99}"/>
                </a:ext>
              </a:extLst>
            </p:cNvPr>
            <p:cNvCxnSpPr/>
            <p:nvPr/>
          </p:nvCxnSpPr>
          <p:spPr>
            <a:xfrm flipH="1">
              <a:off x="3222410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1AEA648A-5531-4ED7-B887-0A3D6D435C61}"/>
                </a:ext>
              </a:extLst>
            </p:cNvPr>
            <p:cNvCxnSpPr/>
            <p:nvPr/>
          </p:nvCxnSpPr>
          <p:spPr>
            <a:xfrm flipH="1">
              <a:off x="3616749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E96B63A-834C-4C6A-9273-E4784C77C812}"/>
                </a:ext>
              </a:extLst>
            </p:cNvPr>
            <p:cNvCxnSpPr/>
            <p:nvPr/>
          </p:nvCxnSpPr>
          <p:spPr>
            <a:xfrm flipH="1">
              <a:off x="4011088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1EE907F-6805-448D-B99D-1AD9DBADD3C8}"/>
                </a:ext>
              </a:extLst>
            </p:cNvPr>
            <p:cNvCxnSpPr/>
            <p:nvPr/>
          </p:nvCxnSpPr>
          <p:spPr>
            <a:xfrm flipH="1">
              <a:off x="4405427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04E6091-B8DF-480C-9D2F-370D3B094789}"/>
                </a:ext>
              </a:extLst>
            </p:cNvPr>
            <p:cNvCxnSpPr/>
            <p:nvPr/>
          </p:nvCxnSpPr>
          <p:spPr>
            <a:xfrm flipH="1">
              <a:off x="4799766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3DFC0EA2-BF40-498D-8893-B6BCD1215FCB}"/>
              </a:ext>
            </a:extLst>
          </p:cNvPr>
          <p:cNvSpPr txBox="1"/>
          <p:nvPr/>
        </p:nvSpPr>
        <p:spPr>
          <a:xfrm>
            <a:off x="409237" y="3752356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1 1 1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1 1 0 0 1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38E6A0D-3493-46D2-8C80-F450A5AF9C3B}"/>
              </a:ext>
            </a:extLst>
          </p:cNvPr>
          <p:cNvGrpSpPr/>
          <p:nvPr/>
        </p:nvGrpSpPr>
        <p:grpSpPr>
          <a:xfrm flipH="1">
            <a:off x="632062" y="3454124"/>
            <a:ext cx="3065173" cy="364194"/>
            <a:chOff x="2039393" y="1438062"/>
            <a:chExt cx="3065173" cy="364194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C3FBD64C-E916-4CB8-9E15-931AF3ECCCC9}"/>
                </a:ext>
              </a:extLst>
            </p:cNvPr>
            <p:cNvCxnSpPr/>
            <p:nvPr/>
          </p:nvCxnSpPr>
          <p:spPr>
            <a:xfrm flipH="1">
              <a:off x="2039393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ADF1017C-C43B-4BF6-8F42-5F86E983EA7A}"/>
                </a:ext>
              </a:extLst>
            </p:cNvPr>
            <p:cNvCxnSpPr/>
            <p:nvPr/>
          </p:nvCxnSpPr>
          <p:spPr>
            <a:xfrm flipH="1">
              <a:off x="2433732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8DC13871-1BC5-4814-A6EC-A5866A973C3F}"/>
                </a:ext>
              </a:extLst>
            </p:cNvPr>
            <p:cNvCxnSpPr/>
            <p:nvPr/>
          </p:nvCxnSpPr>
          <p:spPr>
            <a:xfrm flipH="1">
              <a:off x="2828071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CB4B8E1-469F-48BB-AC81-1785D87F6ACB}"/>
                </a:ext>
              </a:extLst>
            </p:cNvPr>
            <p:cNvCxnSpPr/>
            <p:nvPr/>
          </p:nvCxnSpPr>
          <p:spPr>
            <a:xfrm flipH="1">
              <a:off x="3222410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6F859E64-C18E-4EC2-9F7E-5B252E2CB8F6}"/>
                </a:ext>
              </a:extLst>
            </p:cNvPr>
            <p:cNvCxnSpPr/>
            <p:nvPr/>
          </p:nvCxnSpPr>
          <p:spPr>
            <a:xfrm flipH="1">
              <a:off x="3616749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BBB9C6DB-2DEE-494D-B7ED-2B5B340F50C2}"/>
                </a:ext>
              </a:extLst>
            </p:cNvPr>
            <p:cNvCxnSpPr/>
            <p:nvPr/>
          </p:nvCxnSpPr>
          <p:spPr>
            <a:xfrm flipH="1">
              <a:off x="4011088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9D1D6881-208F-44BF-978D-D955711FE426}"/>
                </a:ext>
              </a:extLst>
            </p:cNvPr>
            <p:cNvCxnSpPr/>
            <p:nvPr/>
          </p:nvCxnSpPr>
          <p:spPr>
            <a:xfrm flipH="1">
              <a:off x="4405427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8942A50-EA14-4988-A7B3-C99F6A1741B9}"/>
                </a:ext>
              </a:extLst>
            </p:cNvPr>
            <p:cNvCxnSpPr/>
            <p:nvPr/>
          </p:nvCxnSpPr>
          <p:spPr>
            <a:xfrm flipH="1">
              <a:off x="4799766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0B8A069D-D095-455B-8738-354ED639FFE5}"/>
              </a:ext>
            </a:extLst>
          </p:cNvPr>
          <p:cNvSpPr txBox="1"/>
          <p:nvPr/>
        </p:nvSpPr>
        <p:spPr>
          <a:xfrm>
            <a:off x="409237" y="4552900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1 1 1 1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1 1 0 0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CDF9844-5086-408B-A42F-025E779F5CD9}"/>
              </a:ext>
            </a:extLst>
          </p:cNvPr>
          <p:cNvGrpSpPr/>
          <p:nvPr/>
        </p:nvGrpSpPr>
        <p:grpSpPr>
          <a:xfrm flipH="1">
            <a:off x="632062" y="4254668"/>
            <a:ext cx="3065173" cy="364194"/>
            <a:chOff x="2039393" y="1438062"/>
            <a:chExt cx="3065173" cy="364194"/>
          </a:xfrm>
        </p:grpSpPr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4203A2CC-2387-4ADC-A6DB-01076F39E295}"/>
                </a:ext>
              </a:extLst>
            </p:cNvPr>
            <p:cNvCxnSpPr/>
            <p:nvPr/>
          </p:nvCxnSpPr>
          <p:spPr>
            <a:xfrm flipH="1">
              <a:off x="2039393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0D0A747F-7EF4-4B08-93C9-4B120C724648}"/>
                </a:ext>
              </a:extLst>
            </p:cNvPr>
            <p:cNvCxnSpPr/>
            <p:nvPr/>
          </p:nvCxnSpPr>
          <p:spPr>
            <a:xfrm flipH="1">
              <a:off x="2433732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71B5E0C-D245-4CED-929B-946BD5C3EC47}"/>
                </a:ext>
              </a:extLst>
            </p:cNvPr>
            <p:cNvCxnSpPr/>
            <p:nvPr/>
          </p:nvCxnSpPr>
          <p:spPr>
            <a:xfrm flipH="1">
              <a:off x="2828071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F0B20826-4633-4EDF-A088-2E763D222B1A}"/>
                </a:ext>
              </a:extLst>
            </p:cNvPr>
            <p:cNvCxnSpPr/>
            <p:nvPr/>
          </p:nvCxnSpPr>
          <p:spPr>
            <a:xfrm flipH="1">
              <a:off x="3222410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82EA069-434C-47F9-AF0F-4FE35387C492}"/>
                </a:ext>
              </a:extLst>
            </p:cNvPr>
            <p:cNvCxnSpPr/>
            <p:nvPr/>
          </p:nvCxnSpPr>
          <p:spPr>
            <a:xfrm flipH="1">
              <a:off x="3616749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4E17A22-FD35-4235-BE4F-75954571AB70}"/>
                </a:ext>
              </a:extLst>
            </p:cNvPr>
            <p:cNvCxnSpPr/>
            <p:nvPr/>
          </p:nvCxnSpPr>
          <p:spPr>
            <a:xfrm flipH="1">
              <a:off x="4011088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9886FF36-2F48-40D8-A06C-C03B7BE08A33}"/>
                </a:ext>
              </a:extLst>
            </p:cNvPr>
            <p:cNvCxnSpPr/>
            <p:nvPr/>
          </p:nvCxnSpPr>
          <p:spPr>
            <a:xfrm flipH="1">
              <a:off x="4405427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73A3CC1F-7A8B-4F9B-9666-D80F6F4D8B28}"/>
                </a:ext>
              </a:extLst>
            </p:cNvPr>
            <p:cNvCxnSpPr/>
            <p:nvPr/>
          </p:nvCxnSpPr>
          <p:spPr>
            <a:xfrm flipH="1">
              <a:off x="4799766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E1CBBA67-05D1-4455-8EC2-E0D0A2DA8ED2}"/>
              </a:ext>
            </a:extLst>
          </p:cNvPr>
          <p:cNvSpPr/>
          <p:nvPr/>
        </p:nvSpPr>
        <p:spPr>
          <a:xfrm>
            <a:off x="409237" y="5019188"/>
            <a:ext cx="3168270" cy="56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EF20061-FE41-45D1-B9B0-EF510FA9C41D}"/>
              </a:ext>
            </a:extLst>
          </p:cNvPr>
          <p:cNvSpPr txBox="1"/>
          <p:nvPr/>
        </p:nvSpPr>
        <p:spPr>
          <a:xfrm>
            <a:off x="247629" y="5170343"/>
            <a:ext cx="38368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Is there a </a:t>
            </a:r>
            <a:r>
              <a:rPr lang="en-US" sz="2200" b="1" dirty="0" err="1"/>
              <a:t>sla</a:t>
            </a:r>
            <a:r>
              <a:rPr lang="en-US" sz="2200" b="1" dirty="0"/>
              <a:t> instruction?</a:t>
            </a:r>
          </a:p>
        </p:txBody>
      </p:sp>
    </p:spTree>
    <p:extLst>
      <p:ext uri="{BB962C8B-B14F-4D97-AF65-F5344CB8AC3E}">
        <p14:creationId xmlns:p14="http://schemas.microsoft.com/office/powerpoint/2010/main" val="173812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  <p:bldP spid="22" grpId="0"/>
      <p:bldP spid="32" grpId="0"/>
      <p:bldP spid="66" grpId="0"/>
      <p:bldP spid="67" grpId="0"/>
      <p:bldP spid="68" grpId="0"/>
      <p:bldP spid="78" grpId="0"/>
      <p:bldP spid="88" grpId="0"/>
      <p:bldP spid="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Huh</a:t>
            </a:r>
            <a:r>
              <a:rPr lang="mr-IN" dirty="0"/>
              <a:t>…</a:t>
            </a:r>
            <a:r>
              <a:rPr lang="en-US" dirty="0"/>
              <a:t> that's weird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75619"/>
            <a:ext cx="8991600" cy="533399"/>
          </a:xfrm>
        </p:spPr>
        <p:txBody>
          <a:bodyPr/>
          <a:lstStyle/>
          <a:p>
            <a:r>
              <a:rPr lang="en-US" dirty="0"/>
              <a:t>Let's start with a value like 5 and shift left and see what happens: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995969"/>
              </p:ext>
            </p:extLst>
          </p:nvPr>
        </p:nvGraphicFramePr>
        <p:xfrm>
          <a:off x="457200" y="1309018"/>
          <a:ext cx="4023360" cy="1036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Binary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Decimal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094064"/>
              </p:ext>
            </p:extLst>
          </p:nvPr>
        </p:nvGraphicFramePr>
        <p:xfrm>
          <a:off x="457200" y="2345338"/>
          <a:ext cx="2011680" cy="5181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1010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408176"/>
              </p:ext>
            </p:extLst>
          </p:nvPr>
        </p:nvGraphicFramePr>
        <p:xfrm>
          <a:off x="2468880" y="2345338"/>
          <a:ext cx="2011680" cy="5181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815782"/>
              </p:ext>
            </p:extLst>
          </p:nvPr>
        </p:nvGraphicFramePr>
        <p:xfrm>
          <a:off x="457200" y="2863498"/>
          <a:ext cx="2011680" cy="5181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10100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922791"/>
              </p:ext>
            </p:extLst>
          </p:nvPr>
        </p:nvGraphicFramePr>
        <p:xfrm>
          <a:off x="2468880" y="2863498"/>
          <a:ext cx="2011680" cy="5181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465137"/>
              </p:ext>
            </p:extLst>
          </p:nvPr>
        </p:nvGraphicFramePr>
        <p:xfrm>
          <a:off x="457200" y="3381658"/>
          <a:ext cx="2011680" cy="5181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101000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805075"/>
              </p:ext>
            </p:extLst>
          </p:nvPr>
        </p:nvGraphicFramePr>
        <p:xfrm>
          <a:off x="2468880" y="3381658"/>
          <a:ext cx="2011680" cy="5181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85927"/>
              </p:ext>
            </p:extLst>
          </p:nvPr>
        </p:nvGraphicFramePr>
        <p:xfrm>
          <a:off x="457200" y="3900878"/>
          <a:ext cx="2011680" cy="5181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1010000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281251"/>
              </p:ext>
            </p:extLst>
          </p:nvPr>
        </p:nvGraphicFramePr>
        <p:xfrm>
          <a:off x="2468880" y="3900878"/>
          <a:ext cx="2011680" cy="5181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76893" y="1439927"/>
            <a:ext cx="32800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Why is this happening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64392" y="1914450"/>
            <a:ext cx="375051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Well uh... what if I gave you</a:t>
            </a:r>
            <a:br>
              <a:rPr lang="en-US" sz="2200" dirty="0"/>
            </a:br>
            <a:r>
              <a:rPr lang="en-US" sz="3600" b="1" dirty="0"/>
              <a:t>49018853</a:t>
            </a:r>
            <a:endParaRPr lang="en-US" sz="2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648200" y="2907134"/>
            <a:ext cx="44005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How do you multiply that by 10?</a:t>
            </a:r>
            <a:endParaRPr lang="en-US" sz="2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105400" y="3332094"/>
            <a:ext cx="11464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/>
              <a:t>by 100?</a:t>
            </a:r>
            <a:endParaRPr lang="en-US" sz="2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511068" y="3720211"/>
            <a:ext cx="16033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by 100000?</a:t>
            </a:r>
            <a:endParaRPr lang="en-US" sz="2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245797" y="4228794"/>
            <a:ext cx="35877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Something </a:t>
            </a:r>
            <a:r>
              <a:rPr lang="en-US" sz="2200" b="1" dirty="0"/>
              <a:t>very similar</a:t>
            </a:r>
            <a:r>
              <a:rPr lang="en-US" sz="2200" dirty="0"/>
              <a:t> is happening here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89869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&lt;&lt; n == a * 2</a:t>
            </a:r>
            <a:r>
              <a:rPr lang="en-US" baseline="30000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Shifting left by </a:t>
            </a:r>
            <a:r>
              <a:rPr lang="en-US" b="1" i="1" dirty="0"/>
              <a:t>n</a:t>
            </a:r>
            <a:r>
              <a:rPr lang="en-US" b="1" dirty="0"/>
              <a:t> is the same as multiplying by 2</a:t>
            </a:r>
            <a:r>
              <a:rPr lang="en-US" b="1" baseline="30000" dirty="0"/>
              <a:t>n</a:t>
            </a:r>
          </a:p>
          <a:p>
            <a:pPr lvl="1"/>
            <a:r>
              <a:rPr lang="en-US" dirty="0"/>
              <a:t>You probably learned this as "moving the decimal point"</a:t>
            </a:r>
          </a:p>
          <a:p>
            <a:pPr lvl="2"/>
            <a:r>
              <a:rPr lang="en-US" dirty="0"/>
              <a:t>And moving the decimal point </a:t>
            </a:r>
            <a:r>
              <a:rPr lang="en-US" i="1" dirty="0"/>
              <a:t>right</a:t>
            </a:r>
            <a:r>
              <a:rPr lang="en-US" dirty="0"/>
              <a:t> is like shifting the digits </a:t>
            </a:r>
            <a:r>
              <a:rPr lang="en-US" i="1" dirty="0"/>
              <a:t>left</a:t>
            </a:r>
          </a:p>
          <a:p>
            <a:r>
              <a:rPr lang="en-US" b="1" dirty="0"/>
              <a:t>Shifting is fast and easy on most CPUs</a:t>
            </a:r>
          </a:p>
          <a:p>
            <a:pPr lvl="1"/>
            <a:r>
              <a:rPr lang="en-US" dirty="0"/>
              <a:t>Way faster than multiplication in any case</a:t>
            </a:r>
          </a:p>
          <a:p>
            <a:r>
              <a:rPr lang="en-US" dirty="0"/>
              <a:t>Hey</a:t>
            </a:r>
            <a:r>
              <a:rPr lang="mr-IN" dirty="0"/>
              <a:t>…</a:t>
            </a:r>
            <a:r>
              <a:rPr lang="en-US" dirty="0"/>
              <a:t> if shifting </a:t>
            </a:r>
            <a:r>
              <a:rPr lang="en-US" i="1" dirty="0"/>
              <a:t>left</a:t>
            </a:r>
            <a:r>
              <a:rPr lang="en-US" dirty="0"/>
              <a:t> is the same as multiplying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8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Bitwise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4175C-D093-403A-BBAB-048330C0E7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Being… wise… about… bits??? (Doing stuff to them)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46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&gt;&gt; n == a / 2</a:t>
            </a:r>
            <a:r>
              <a:rPr lang="en-US" baseline="30000" dirty="0"/>
              <a:t>n</a:t>
            </a:r>
            <a:r>
              <a:rPr lang="en-US" dirty="0"/>
              <a:t>, </a:t>
            </a:r>
            <a:r>
              <a:rPr lang="en-US" dirty="0" err="1"/>
              <a:t>ish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got it</a:t>
            </a:r>
          </a:p>
          <a:p>
            <a:r>
              <a:rPr lang="en-US" b="1" dirty="0"/>
              <a:t>Shifting right by n is like dividing by 2</a:t>
            </a:r>
            <a:r>
              <a:rPr lang="en-US" b="1" baseline="30000" dirty="0"/>
              <a:t>n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sort of.</a:t>
            </a:r>
          </a:p>
          <a:p>
            <a:r>
              <a:rPr lang="en-US" dirty="0"/>
              <a:t>What's 101</a:t>
            </a:r>
            <a:r>
              <a:rPr lang="en-US" baseline="-25000" dirty="0"/>
              <a:t>2</a:t>
            </a:r>
            <a:r>
              <a:rPr lang="en-US" dirty="0"/>
              <a:t> shifted right by 1?</a:t>
            </a:r>
          </a:p>
          <a:p>
            <a:pPr lvl="1"/>
            <a:r>
              <a:rPr lang="en-US" dirty="0"/>
              <a:t>10</a:t>
            </a:r>
            <a:r>
              <a:rPr lang="en-US" baseline="-25000" dirty="0"/>
              <a:t>2</a:t>
            </a:r>
            <a:r>
              <a:rPr lang="en-US" dirty="0"/>
              <a:t>, which is 2</a:t>
            </a:r>
            <a:r>
              <a:rPr lang="mr-IN" dirty="0"/>
              <a:t>…</a:t>
            </a:r>
            <a:endParaRPr lang="en-US" dirty="0"/>
          </a:p>
          <a:p>
            <a:pPr lvl="2"/>
            <a:r>
              <a:rPr lang="en-US" dirty="0"/>
              <a:t>It's like doing </a:t>
            </a:r>
            <a:r>
              <a:rPr lang="en-US" b="1" dirty="0"/>
              <a:t>integer</a:t>
            </a:r>
            <a:r>
              <a:rPr lang="en-US" dirty="0"/>
              <a:t> (or </a:t>
            </a:r>
            <a:r>
              <a:rPr lang="en-US" b="1" dirty="0"/>
              <a:t>flooring</a:t>
            </a:r>
            <a:r>
              <a:rPr lang="en-US" dirty="0"/>
              <a:t>) division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How do we do “actual” multiplication/division?</a:t>
            </a:r>
          </a:p>
          <a:p>
            <a:pPr lvl="1"/>
            <a:r>
              <a:rPr lang="en-US" dirty="0"/>
              <a:t>We will get to that next week or so!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Okaaaaay</a:t>
            </a:r>
            <a:r>
              <a:rPr lang="mr-IN" sz="4400" dirty="0"/>
              <a:t>…</a:t>
            </a:r>
            <a:r>
              <a:rPr lang="en-US" sz="4400" dirty="0"/>
              <a:t> so what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7787E-FF75-40FA-ABCB-0B4A66B82E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shifts seem useless? Bitfields, come on out!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23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clicky</a:t>
            </a:r>
            <a:r>
              <a:rPr lang="en-US" dirty="0"/>
              <a:t> </a:t>
            </a:r>
            <a:r>
              <a:rPr lang="en-US" dirty="0" err="1"/>
              <a:t>clicky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888" y="755597"/>
            <a:ext cx="8991600" cy="533399"/>
          </a:xfrm>
        </p:spPr>
        <p:txBody>
          <a:bodyPr/>
          <a:lstStyle/>
          <a:p>
            <a:r>
              <a:rPr lang="en-US" dirty="0"/>
              <a:t>In the LED Keypad plugin in MARS, input works like this: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88" y="1745520"/>
            <a:ext cx="8229600" cy="19013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189112" y="4027166"/>
            <a:ext cx="7620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0 </a:t>
            </a:r>
            <a:r>
              <a:rPr 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0 0 0 0 0 0</a:t>
            </a:r>
            <a:r>
              <a:rPr lang="en-US" sz="4400" b="1" dirty="0">
                <a:latin typeface="Consolas" charset="0"/>
                <a:ea typeface="Consolas" charset="0"/>
                <a:cs typeface="Consolas" charset="0"/>
              </a:rPr>
              <a:t> 0 0 0 0 0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90562" y="1212120"/>
            <a:ext cx="5756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input_get_keys</a:t>
            </a:r>
            <a:r>
              <a:rPr lang="en-US" sz="2200" dirty="0"/>
              <a:t> returns a value in v0</a:t>
            </a:r>
            <a:r>
              <a:rPr lang="mr-IN" sz="2200" dirty="0"/>
              <a:t>…</a:t>
            </a:r>
            <a:endParaRPr lang="en-US" sz="2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230488" y="4641796"/>
            <a:ext cx="320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 R L D U</a:t>
            </a:r>
          </a:p>
        </p:txBody>
      </p:sp>
      <p:sp>
        <p:nvSpPr>
          <p:cNvPr id="15" name="Freeform 14"/>
          <p:cNvSpPr/>
          <p:nvPr/>
        </p:nvSpPr>
        <p:spPr>
          <a:xfrm>
            <a:off x="1190955" y="2326163"/>
            <a:ext cx="3429000" cy="1820333"/>
          </a:xfrm>
          <a:custGeom>
            <a:avLst/>
            <a:gdLst>
              <a:gd name="connsiteX0" fmla="*/ 0 w 3429000"/>
              <a:gd name="connsiteY0" fmla="*/ 0 h 1820333"/>
              <a:gd name="connsiteX1" fmla="*/ 1617133 w 3429000"/>
              <a:gd name="connsiteY1" fmla="*/ 939800 h 1820333"/>
              <a:gd name="connsiteX2" fmla="*/ 2980266 w 3429000"/>
              <a:gd name="connsiteY2" fmla="*/ 1092200 h 1820333"/>
              <a:gd name="connsiteX3" fmla="*/ 3429000 w 3429000"/>
              <a:gd name="connsiteY3" fmla="*/ 1820333 h 182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1820333">
                <a:moveTo>
                  <a:pt x="0" y="0"/>
                </a:moveTo>
                <a:cubicBezTo>
                  <a:pt x="560211" y="378883"/>
                  <a:pt x="1120422" y="757767"/>
                  <a:pt x="1617133" y="939800"/>
                </a:cubicBezTo>
                <a:cubicBezTo>
                  <a:pt x="2113844" y="1121833"/>
                  <a:pt x="2678288" y="945445"/>
                  <a:pt x="2980266" y="1092200"/>
                </a:cubicBezTo>
                <a:cubicBezTo>
                  <a:pt x="3282244" y="1238955"/>
                  <a:pt x="3429000" y="1820333"/>
                  <a:pt x="3429000" y="1820333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6567288" y="3079696"/>
            <a:ext cx="999067" cy="1041400"/>
          </a:xfrm>
          <a:custGeom>
            <a:avLst/>
            <a:gdLst>
              <a:gd name="connsiteX0" fmla="*/ 999067 w 999067"/>
              <a:gd name="connsiteY0" fmla="*/ 0 h 1041400"/>
              <a:gd name="connsiteX1" fmla="*/ 186267 w 999067"/>
              <a:gd name="connsiteY1" fmla="*/ 203200 h 1041400"/>
              <a:gd name="connsiteX2" fmla="*/ 0 w 999067"/>
              <a:gd name="connsiteY2" fmla="*/ 1041400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9067" h="1041400">
                <a:moveTo>
                  <a:pt x="999067" y="0"/>
                </a:moveTo>
                <a:cubicBezTo>
                  <a:pt x="675922" y="14816"/>
                  <a:pt x="352778" y="29633"/>
                  <a:pt x="186267" y="203200"/>
                </a:cubicBezTo>
                <a:cubicBezTo>
                  <a:pt x="19756" y="376767"/>
                  <a:pt x="0" y="1041400"/>
                  <a:pt x="0" y="104140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5919587" y="2944229"/>
            <a:ext cx="905934" cy="1176867"/>
          </a:xfrm>
          <a:custGeom>
            <a:avLst/>
            <a:gdLst>
              <a:gd name="connsiteX0" fmla="*/ 905934 w 905934"/>
              <a:gd name="connsiteY0" fmla="*/ 0 h 1176867"/>
              <a:gd name="connsiteX1" fmla="*/ 152400 w 905934"/>
              <a:gd name="connsiteY1" fmla="*/ 372534 h 1176867"/>
              <a:gd name="connsiteX2" fmla="*/ 0 w 905934"/>
              <a:gd name="connsiteY2" fmla="*/ 1176867 h 117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5934" h="1176867">
                <a:moveTo>
                  <a:pt x="905934" y="0"/>
                </a:moveTo>
                <a:cubicBezTo>
                  <a:pt x="604661" y="88195"/>
                  <a:pt x="303389" y="176390"/>
                  <a:pt x="152400" y="372534"/>
                </a:cubicBezTo>
                <a:cubicBezTo>
                  <a:pt x="1411" y="568679"/>
                  <a:pt x="705" y="872773"/>
                  <a:pt x="0" y="117686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7363155" y="2224563"/>
            <a:ext cx="552314" cy="2133600"/>
          </a:xfrm>
          <a:custGeom>
            <a:avLst/>
            <a:gdLst>
              <a:gd name="connsiteX0" fmla="*/ 381000 w 552314"/>
              <a:gd name="connsiteY0" fmla="*/ 0 h 2133600"/>
              <a:gd name="connsiteX1" fmla="*/ 533400 w 552314"/>
              <a:gd name="connsiteY1" fmla="*/ 1574800 h 2133600"/>
              <a:gd name="connsiteX2" fmla="*/ 0 w 552314"/>
              <a:gd name="connsiteY2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314" h="2133600">
                <a:moveTo>
                  <a:pt x="381000" y="0"/>
                </a:moveTo>
                <a:cubicBezTo>
                  <a:pt x="488950" y="609600"/>
                  <a:pt x="596900" y="1219200"/>
                  <a:pt x="533400" y="1574800"/>
                </a:cubicBezTo>
                <a:cubicBezTo>
                  <a:pt x="469900" y="1930400"/>
                  <a:pt x="234950" y="2032000"/>
                  <a:pt x="0" y="213360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5492021" y="3122029"/>
            <a:ext cx="3246116" cy="1599796"/>
          </a:xfrm>
          <a:custGeom>
            <a:avLst/>
            <a:gdLst>
              <a:gd name="connsiteX0" fmla="*/ 3115734 w 3246116"/>
              <a:gd name="connsiteY0" fmla="*/ 0 h 1599796"/>
              <a:gd name="connsiteX1" fmla="*/ 3107267 w 3246116"/>
              <a:gd name="connsiteY1" fmla="*/ 939800 h 1599796"/>
              <a:gd name="connsiteX2" fmla="*/ 1693334 w 3246116"/>
              <a:gd name="connsiteY2" fmla="*/ 1574800 h 1599796"/>
              <a:gd name="connsiteX3" fmla="*/ 0 w 3246116"/>
              <a:gd name="connsiteY3" fmla="*/ 1481667 h 1599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6116" h="1599796">
                <a:moveTo>
                  <a:pt x="3115734" y="0"/>
                </a:moveTo>
                <a:cubicBezTo>
                  <a:pt x="3230034" y="338666"/>
                  <a:pt x="3344334" y="677333"/>
                  <a:pt x="3107267" y="939800"/>
                </a:cubicBezTo>
                <a:cubicBezTo>
                  <a:pt x="2870200" y="1202267"/>
                  <a:pt x="2211212" y="1484489"/>
                  <a:pt x="1693334" y="1574800"/>
                </a:cubicBezTo>
                <a:cubicBezTo>
                  <a:pt x="1175456" y="1665111"/>
                  <a:pt x="0" y="1481667"/>
                  <a:pt x="0" y="148166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7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5" grpId="0" animBg="1"/>
      <p:bldP spid="17" grpId="0" animBg="1"/>
      <p:bldP spid="20" grpId="0" animBg="1"/>
      <p:bldP spid="23" grpId="0" animBg="1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do this??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48925"/>
            <a:ext cx="8991600" cy="838199"/>
          </a:xfrm>
        </p:spPr>
        <p:txBody>
          <a:bodyPr>
            <a:normAutofit fontScale="92500"/>
          </a:bodyPr>
          <a:lstStyle/>
          <a:p>
            <a:r>
              <a:rPr lang="en-US" dirty="0"/>
              <a:t>It lets us cram several </a:t>
            </a:r>
            <a:r>
              <a:rPr lang="en-US" dirty="0" err="1"/>
              <a:t>booleans</a:t>
            </a:r>
            <a:r>
              <a:rPr lang="en-US" dirty="0"/>
              <a:t> into a </a:t>
            </a:r>
            <a:r>
              <a:rPr lang="en-US" b="1" dirty="0"/>
              <a:t>single</a:t>
            </a:r>
            <a:r>
              <a:rPr lang="en-US" dirty="0"/>
              <a:t> value!</a:t>
            </a:r>
          </a:p>
          <a:p>
            <a:r>
              <a:rPr lang="en-US" dirty="0"/>
              <a:t>This technique is known as </a:t>
            </a:r>
            <a:r>
              <a:rPr lang="en-US" b="1" dirty="0"/>
              <a:t>bit flags</a:t>
            </a:r>
            <a:r>
              <a:rPr lang="en-US" dirty="0"/>
              <a:t>. We’ll see more of these next time!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3598081"/>
            <a:ext cx="3200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4400" b="1" dirty="0">
                <a:latin typeface="Consolas" charset="0"/>
                <a:ea typeface="Consolas" charset="0"/>
                <a:cs typeface="Consolas" charset="0"/>
              </a:rPr>
              <a:t> 0 </a:t>
            </a:r>
            <a:r>
              <a:rPr lang="en-US" sz="44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4400" b="1" dirty="0">
                <a:latin typeface="Consolas" charset="0"/>
                <a:ea typeface="Consolas" charset="0"/>
                <a:cs typeface="Consolas" charset="0"/>
              </a:rPr>
              <a:t> 0 0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04800" y="1606114"/>
            <a:ext cx="3505200" cy="1824445"/>
            <a:chOff x="304800" y="1352490"/>
            <a:chExt cx="3505200" cy="182444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68519" t="4044"/>
            <a:stretch/>
          </p:blipFill>
          <p:spPr>
            <a:xfrm>
              <a:off x="1219200" y="1352490"/>
              <a:ext cx="2590800" cy="182444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/>
            <a:srcRect l="926" t="7364" r="88889" b="51873"/>
            <a:stretch/>
          </p:blipFill>
          <p:spPr>
            <a:xfrm>
              <a:off x="304800" y="1377891"/>
              <a:ext cx="838200" cy="775039"/>
            </a:xfrm>
            <a:prstGeom prst="rect">
              <a:avLst/>
            </a:prstGeom>
          </p:spPr>
        </p:pic>
        <p:sp>
          <p:nvSpPr>
            <p:cNvPr id="9" name="Oval 8"/>
            <p:cNvSpPr/>
            <p:nvPr/>
          </p:nvSpPr>
          <p:spPr>
            <a:xfrm>
              <a:off x="533400" y="1586175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447800" y="2483471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68519" t="4044"/>
          <a:stretch/>
        </p:blipFill>
        <p:spPr>
          <a:xfrm>
            <a:off x="5867400" y="1631515"/>
            <a:ext cx="2590800" cy="182444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53000" y="3623482"/>
            <a:ext cx="3200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latin typeface="Consolas" charset="0"/>
                <a:ea typeface="Consolas" charset="0"/>
                <a:cs typeface="Consolas" charset="0"/>
              </a:rPr>
              <a:t>0 </a:t>
            </a:r>
            <a:r>
              <a:rPr lang="en-US" sz="44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4400" b="1" dirty="0">
                <a:latin typeface="Consolas" charset="0"/>
                <a:ea typeface="Consolas" charset="0"/>
                <a:cs typeface="Consolas" charset="0"/>
              </a:rPr>
              <a:t> 0 </a:t>
            </a:r>
            <a:r>
              <a:rPr lang="en-US" sz="44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4400" b="1" dirty="0">
                <a:latin typeface="Consolas" charset="0"/>
                <a:ea typeface="Consolas" charset="0"/>
                <a:cs typeface="Consolas" charset="0"/>
              </a:rPr>
              <a:t> 0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926" t="7364" r="88889" b="51873"/>
          <a:stretch/>
        </p:blipFill>
        <p:spPr>
          <a:xfrm>
            <a:off x="4953000" y="1656916"/>
            <a:ext cx="838200" cy="775039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7738532" y="2766853"/>
            <a:ext cx="381000" cy="38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934200" y="2766853"/>
            <a:ext cx="381000" cy="38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4800" y="4176819"/>
            <a:ext cx="320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latin typeface="Consolas" charset="0"/>
                <a:ea typeface="Consolas" charset="0"/>
                <a:cs typeface="Consolas" charset="0"/>
              </a:rPr>
              <a:t>B R L D U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52999" y="4176819"/>
            <a:ext cx="320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latin typeface="Consolas" charset="0"/>
                <a:ea typeface="Consolas" charset="0"/>
                <a:cs typeface="Consolas" charset="0"/>
              </a:rPr>
              <a:t>B R L D U</a:t>
            </a:r>
          </a:p>
        </p:txBody>
      </p:sp>
    </p:spTree>
    <p:extLst>
      <p:ext uri="{BB962C8B-B14F-4D97-AF65-F5344CB8AC3E}">
        <p14:creationId xmlns:p14="http://schemas.microsoft.com/office/powerpoint/2010/main" val="146468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4" grpId="0" animBg="1"/>
      <p:bldP spid="15" grpId="0" animBg="1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"bitwise" operations?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9298"/>
            <a:ext cx="8763000" cy="1219199"/>
          </a:xfrm>
        </p:spPr>
        <p:txBody>
          <a:bodyPr>
            <a:normAutofit/>
          </a:bodyPr>
          <a:lstStyle/>
          <a:p>
            <a:r>
              <a:rPr lang="en-US" dirty="0"/>
              <a:t>The "numbers" we use on computers aren't </a:t>
            </a:r>
            <a:r>
              <a:rPr lang="en-US" i="1" dirty="0"/>
              <a:t>really</a:t>
            </a:r>
            <a:r>
              <a:rPr lang="en-US" dirty="0"/>
              <a:t> numbers right?</a:t>
            </a:r>
          </a:p>
          <a:p>
            <a:r>
              <a:rPr lang="en-US" dirty="0"/>
              <a:t>It's often useful to treat them instead as </a:t>
            </a:r>
            <a:r>
              <a:rPr lang="en-US" b="1" dirty="0"/>
              <a:t>a pattern of bits</a:t>
            </a:r>
            <a:r>
              <a:rPr lang="en-US" dirty="0"/>
              <a:t>.</a:t>
            </a:r>
            <a:endParaRPr lang="en-US" b="1" dirty="0"/>
          </a:p>
          <a:p>
            <a:r>
              <a:rPr lang="en-US" b="1" dirty="0"/>
              <a:t>Bitwise operations </a:t>
            </a:r>
            <a:r>
              <a:rPr lang="en-US" dirty="0"/>
              <a:t>treat a value as a pattern of bits.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125133" y="2515427"/>
            <a:ext cx="999067" cy="16589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321104" y="2515427"/>
            <a:ext cx="999067" cy="16589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517075" y="2515427"/>
            <a:ext cx="999067" cy="1658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713046" y="2516217"/>
            <a:ext cx="999067" cy="165894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433748" y="4321666"/>
            <a:ext cx="381836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Consolas" charset="0"/>
                <a:ea typeface="Consolas" charset="0"/>
                <a:cs typeface="Consolas" charset="0"/>
              </a:rPr>
              <a:t>0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29719" y="4321666"/>
            <a:ext cx="381836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Consolas" charset="0"/>
                <a:ea typeface="Consolas" charset="0"/>
                <a:cs typeface="Consolas" charset="0"/>
              </a:rPr>
              <a:t>0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25690" y="4321666"/>
            <a:ext cx="381836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Consolas" charset="0"/>
                <a:ea typeface="Consolas" charset="0"/>
                <a:cs typeface="Consolas" charset="0"/>
              </a:rPr>
              <a:t>0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21661" y="4321666"/>
            <a:ext cx="381836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Consolas" charset="0"/>
                <a:ea typeface="Consolas" charset="0"/>
                <a:cs typeface="Consolas" charset="0"/>
              </a:rPr>
              <a:t>0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33748" y="4321666"/>
            <a:ext cx="381836" cy="523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105053" y="2501836"/>
            <a:ext cx="1056162" cy="166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5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simplest operation: NOT (logical negation)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662157"/>
                <a:ext cx="8534400" cy="4609837"/>
              </a:xfrm>
            </p:spPr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If the light is off, turn it on.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the light is on, turn it off.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can summarize this in a </a:t>
                </a:r>
                <a:r>
                  <a:rPr lang="en-US" b="1" dirty="0"/>
                  <a:t>truth table</a:t>
                </a:r>
                <a:r>
                  <a:rPr lang="en-US" dirty="0"/>
                  <a:t>.</a:t>
                </a:r>
                <a:endParaRPr lang="en-US" b="1" dirty="0"/>
              </a:p>
              <a:p>
                <a:r>
                  <a:rPr lang="en-US" dirty="0"/>
                  <a:t>We write NOT as </a:t>
                </a:r>
                <a:r>
                  <a:rPr lang="en-US" b="1" dirty="0"/>
                  <a:t>~A</a:t>
                </a:r>
                <a:r>
                  <a:rPr lang="en-US" dirty="0"/>
                  <a:t>, or </a:t>
                </a:r>
                <a:r>
                  <a:rPr lang="en-US" b="1" dirty="0"/>
                  <a:t>¬A</a:t>
                </a:r>
                <a:r>
                  <a:rPr lang="en-US" dirty="0"/>
                  <a:t>, or</a:t>
                </a:r>
                <a:r>
                  <a:rPr lang="en-US" dirty="0">
                    <a:latin typeface="Segoe UI" charset="0"/>
                    <a:ea typeface="Segoe UI" charset="0"/>
                    <a:cs typeface="Segoe UI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ea typeface="Segoe UI" charset="0"/>
                            <a:cs typeface="Segoe UI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b="1" i="0" smtClean="0">
                            <a:latin typeface="Segoe UI" charset="0"/>
                            <a:ea typeface="Segoe UI" charset="0"/>
                            <a:cs typeface="Segoe UI" charset="0"/>
                          </a:rPr>
                          <m:t>A</m:t>
                        </m:r>
                      </m:e>
                    </m:acc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662157"/>
                <a:ext cx="8534400" cy="4609837"/>
              </a:xfrm>
              <a:blipFill>
                <a:blip r:embed="rId2"/>
                <a:stretch>
                  <a:fillRect l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90881"/>
              </p:ext>
            </p:extLst>
          </p:nvPr>
        </p:nvGraphicFramePr>
        <p:xfrm>
          <a:off x="6527800" y="953404"/>
          <a:ext cx="1855524" cy="1903599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927762">
                  <a:extLst>
                    <a:ext uri="{9D8B030D-6E8A-4147-A177-3AD203B41FA5}">
                      <a16:colId xmlns:a16="http://schemas.microsoft.com/office/drawing/2014/main" val="3432692331"/>
                    </a:ext>
                  </a:extLst>
                </a:gridCol>
                <a:gridCol w="927762">
                  <a:extLst>
                    <a:ext uri="{9D8B030D-6E8A-4147-A177-3AD203B41FA5}">
                      <a16:colId xmlns:a16="http://schemas.microsoft.com/office/drawing/2014/main" val="2542969739"/>
                    </a:ext>
                  </a:extLst>
                </a:gridCol>
              </a:tblGrid>
              <a:tr h="63453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Q</a:t>
                      </a:r>
                    </a:p>
                  </a:txBody>
                  <a:tcPr marL="137942" marR="137942" marT="68971" marB="68971"/>
                </a:tc>
                <a:extLst>
                  <a:ext uri="{0D108BD9-81ED-4DB2-BD59-A6C34878D82A}">
                    <a16:rowId xmlns:a16="http://schemas.microsoft.com/office/drawing/2014/main" val="377566539"/>
                  </a:ext>
                </a:extLst>
              </a:tr>
              <a:tr h="63453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extLst>
                  <a:ext uri="{0D108BD9-81ED-4DB2-BD59-A6C34878D82A}">
                    <a16:rowId xmlns:a16="http://schemas.microsoft.com/office/drawing/2014/main" val="2770857541"/>
                  </a:ext>
                </a:extLst>
              </a:tr>
              <a:tr h="63453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extLst>
                  <a:ext uri="{0D108BD9-81ED-4DB2-BD59-A6C34878D82A}">
                    <a16:rowId xmlns:a16="http://schemas.microsoft.com/office/drawing/2014/main" val="2290169190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108819" y="1925669"/>
            <a:ext cx="609913" cy="9609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252133" y="1925669"/>
            <a:ext cx="578723" cy="9609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220943" y="800376"/>
            <a:ext cx="609913" cy="9609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108819" y="813076"/>
            <a:ext cx="578723" cy="960967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4757759" y="1128459"/>
            <a:ext cx="420343" cy="304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757759" y="2253752"/>
            <a:ext cx="420343" cy="304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2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NOT to a whole bunch of bits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08996"/>
            <a:ext cx="8991600" cy="623764"/>
          </a:xfrm>
        </p:spPr>
        <p:txBody>
          <a:bodyPr/>
          <a:lstStyle/>
          <a:p>
            <a:r>
              <a:rPr lang="en-US" dirty="0"/>
              <a:t>if we use the </a:t>
            </a:r>
            <a:r>
              <a:rPr lang="en-US" b="1" dirty="0"/>
              <a:t>not</a:t>
            </a:r>
            <a:r>
              <a:rPr lang="en-US" dirty="0"/>
              <a:t> instruction (or ~ in C/Java), this is what happens: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078332"/>
              </p:ext>
            </p:extLst>
          </p:nvPr>
        </p:nvGraphicFramePr>
        <p:xfrm>
          <a:off x="1905000" y="1342394"/>
          <a:ext cx="4673601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9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~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283366"/>
              </p:ext>
            </p:extLst>
          </p:nvPr>
        </p:nvGraphicFramePr>
        <p:xfrm>
          <a:off x="1905000" y="1951994"/>
          <a:ext cx="4673601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9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2057402" y="1860554"/>
            <a:ext cx="45211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209802" y="2569072"/>
            <a:ext cx="4667175" cy="820427"/>
            <a:chOff x="1676400" y="3861282"/>
            <a:chExt cx="4667175" cy="820427"/>
          </a:xfrm>
        </p:grpSpPr>
        <p:sp>
          <p:nvSpPr>
            <p:cNvPr id="12" name="Up Arrow 11"/>
            <p:cNvSpPr/>
            <p:nvPr/>
          </p:nvSpPr>
          <p:spPr>
            <a:xfrm>
              <a:off x="2057400" y="3861282"/>
              <a:ext cx="228600" cy="383064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Up Arrow 12"/>
            <p:cNvSpPr/>
            <p:nvPr/>
          </p:nvSpPr>
          <p:spPr>
            <a:xfrm>
              <a:off x="2572658" y="3861282"/>
              <a:ext cx="228600" cy="383064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Up Arrow 13"/>
            <p:cNvSpPr/>
            <p:nvPr/>
          </p:nvSpPr>
          <p:spPr>
            <a:xfrm>
              <a:off x="3087916" y="3861282"/>
              <a:ext cx="228600" cy="383064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Up Arrow 14"/>
            <p:cNvSpPr/>
            <p:nvPr/>
          </p:nvSpPr>
          <p:spPr>
            <a:xfrm>
              <a:off x="3603174" y="3861282"/>
              <a:ext cx="228600" cy="383064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Up Arrow 15"/>
            <p:cNvSpPr/>
            <p:nvPr/>
          </p:nvSpPr>
          <p:spPr>
            <a:xfrm>
              <a:off x="4118432" y="3861282"/>
              <a:ext cx="228600" cy="383064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Up Arrow 16"/>
            <p:cNvSpPr/>
            <p:nvPr/>
          </p:nvSpPr>
          <p:spPr>
            <a:xfrm>
              <a:off x="4633690" y="3861282"/>
              <a:ext cx="228600" cy="383064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Up Arrow 17"/>
            <p:cNvSpPr/>
            <p:nvPr/>
          </p:nvSpPr>
          <p:spPr>
            <a:xfrm>
              <a:off x="5148948" y="3861282"/>
              <a:ext cx="228600" cy="383064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Up Arrow 18"/>
            <p:cNvSpPr/>
            <p:nvPr/>
          </p:nvSpPr>
          <p:spPr>
            <a:xfrm>
              <a:off x="5664203" y="3861282"/>
              <a:ext cx="228600" cy="383064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76400" y="4281599"/>
              <a:ext cx="46671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we did 8 </a:t>
              </a:r>
              <a:r>
                <a:rPr lang="en-US" sz="2000" b="1" dirty="0"/>
                <a:t>independent</a:t>
              </a:r>
              <a:r>
                <a:rPr lang="en-US" sz="2000" dirty="0"/>
                <a:t> NOT operations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136576" y="3657451"/>
            <a:ext cx="1083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That's it.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2031" y="4390394"/>
            <a:ext cx="562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only 8 bits shown cause 32 bits on a slide is too much</a:t>
            </a:r>
          </a:p>
        </p:txBody>
      </p:sp>
    </p:spTree>
    <p:extLst>
      <p:ext uri="{BB962C8B-B14F-4D97-AF65-F5344CB8AC3E}">
        <p14:creationId xmlns:p14="http://schemas.microsoft.com/office/powerpoint/2010/main" val="75524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add some switches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82296"/>
            <a:ext cx="8763000" cy="918223"/>
          </a:xfrm>
        </p:spPr>
        <p:txBody>
          <a:bodyPr/>
          <a:lstStyle/>
          <a:p>
            <a:r>
              <a:rPr lang="en-US" dirty="0"/>
              <a:t>there are two switches in a row connecting the light to the battery</a:t>
            </a:r>
          </a:p>
          <a:p>
            <a:r>
              <a:rPr lang="en-US" b="1" dirty="0"/>
              <a:t>how do we make it light up?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066800" y="1620495"/>
            <a:ext cx="7232128" cy="1492676"/>
            <a:chOff x="1066800" y="1333500"/>
            <a:chExt cx="7232128" cy="149267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6969922" y="1070123"/>
              <a:ext cx="999067" cy="1658945"/>
            </a:xfrm>
            <a:prstGeom prst="rect">
              <a:avLst/>
            </a:prstGeom>
          </p:spPr>
        </p:pic>
        <p:pic>
          <p:nvPicPr>
            <p:cNvPr id="2050" name="Picture 2" descr="mage result for switch schematic symbo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0267" y="1341968"/>
              <a:ext cx="2010833" cy="715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mage result for switch schematic symbo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7684" y="1333500"/>
              <a:ext cx="2010833" cy="715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mage result for 9v battery hi-watt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0" t="8333" r="22222" b="2778"/>
            <a:stretch/>
          </p:blipFill>
          <p:spPr bwMode="auto">
            <a:xfrm rot="5400000">
              <a:off x="1482990" y="1193432"/>
              <a:ext cx="1216554" cy="2048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" name="Elbow Connector 21"/>
            <p:cNvCxnSpPr/>
            <p:nvPr/>
          </p:nvCxnSpPr>
          <p:spPr>
            <a:xfrm rot="10800000" flipV="1">
              <a:off x="2980268" y="2123963"/>
              <a:ext cx="3970867" cy="304800"/>
            </a:xfrm>
            <a:prstGeom prst="bentConnector3">
              <a:avLst>
                <a:gd name="adj1" fmla="val 10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073672" y="3307533"/>
            <a:ext cx="7234689" cy="1437162"/>
            <a:chOff x="1073672" y="3020538"/>
            <a:chExt cx="7234689" cy="1437162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 flipH="1">
              <a:off x="6948246" y="2716584"/>
              <a:ext cx="1056162" cy="1664069"/>
            </a:xfrm>
            <a:prstGeom prst="rect">
              <a:avLst/>
            </a:prstGeom>
          </p:spPr>
        </p:pic>
        <p:pic>
          <p:nvPicPr>
            <p:cNvPr id="30" name="Picture 4" descr="mage result for 9v battery hi-watt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0" t="8333" r="22222" b="2778"/>
            <a:stretch/>
          </p:blipFill>
          <p:spPr bwMode="auto">
            <a:xfrm rot="5400000">
              <a:off x="1489862" y="2824956"/>
              <a:ext cx="1216554" cy="2048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1" name="Elbow Connector 30"/>
            <p:cNvCxnSpPr/>
            <p:nvPr/>
          </p:nvCxnSpPr>
          <p:spPr>
            <a:xfrm rot="10800000" flipV="1">
              <a:off x="2987140" y="3755487"/>
              <a:ext cx="3970867" cy="304800"/>
            </a:xfrm>
            <a:prstGeom prst="bentConnector3">
              <a:avLst>
                <a:gd name="adj1" fmla="val 10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4" name="Picture 6" descr="mage result for switch schematic symbol clos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971" y="3236684"/>
              <a:ext cx="1947602" cy="599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6" descr="mage result for switch schematic symbol clos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8198" y="3228739"/>
              <a:ext cx="1947602" cy="599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223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(Logical product)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82417"/>
            <a:ext cx="6983676" cy="1597349"/>
          </a:xfrm>
        </p:spPr>
        <p:txBody>
          <a:bodyPr/>
          <a:lstStyle/>
          <a:p>
            <a:r>
              <a:rPr lang="en-US" dirty="0"/>
              <a:t>AND is a </a:t>
            </a:r>
            <a:r>
              <a:rPr lang="en-US" b="1" dirty="0"/>
              <a:t>binary (two-operand) operation</a:t>
            </a:r>
            <a:r>
              <a:rPr lang="en-US" dirty="0"/>
              <a:t>.</a:t>
            </a:r>
          </a:p>
          <a:p>
            <a:r>
              <a:rPr lang="en-US" dirty="0"/>
              <a:t>It can be written a number of ways:</a:t>
            </a:r>
          </a:p>
          <a:p>
            <a:pPr marL="342900" lvl="1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A&amp;B  A∧B  A⋅B  AB</a:t>
            </a:r>
          </a:p>
          <a:p>
            <a:r>
              <a:rPr lang="en-US" dirty="0"/>
              <a:t>If we use the </a:t>
            </a:r>
            <a:r>
              <a:rPr lang="en-US" b="1" dirty="0"/>
              <a:t>and</a:t>
            </a:r>
            <a:r>
              <a:rPr lang="en-US" dirty="0"/>
              <a:t> instruction (or &amp; in C/Java):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043046"/>
              </p:ext>
            </p:extLst>
          </p:nvPr>
        </p:nvGraphicFramePr>
        <p:xfrm>
          <a:off x="7136076" y="958616"/>
          <a:ext cx="1855524" cy="3128110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618508">
                  <a:extLst>
                    <a:ext uri="{9D8B030D-6E8A-4147-A177-3AD203B41FA5}">
                      <a16:colId xmlns:a16="http://schemas.microsoft.com/office/drawing/2014/main" val="3432692331"/>
                    </a:ext>
                  </a:extLst>
                </a:gridCol>
                <a:gridCol w="618508">
                  <a:extLst>
                    <a:ext uri="{9D8B030D-6E8A-4147-A177-3AD203B41FA5}">
                      <a16:colId xmlns:a16="http://schemas.microsoft.com/office/drawing/2014/main" val="1632488727"/>
                    </a:ext>
                  </a:extLst>
                </a:gridCol>
                <a:gridCol w="618508">
                  <a:extLst>
                    <a:ext uri="{9D8B030D-6E8A-4147-A177-3AD203B41FA5}">
                      <a16:colId xmlns:a16="http://schemas.microsoft.com/office/drawing/2014/main" val="2542969739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B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Q</a:t>
                      </a:r>
                    </a:p>
                  </a:txBody>
                  <a:tcPr marL="137942" marR="137942" marT="68971" marB="68971"/>
                </a:tc>
                <a:extLst>
                  <a:ext uri="{0D108BD9-81ED-4DB2-BD59-A6C34878D82A}">
                    <a16:rowId xmlns:a16="http://schemas.microsoft.com/office/drawing/2014/main" val="377566539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extLst>
                  <a:ext uri="{0D108BD9-81ED-4DB2-BD59-A6C34878D82A}">
                    <a16:rowId xmlns:a16="http://schemas.microsoft.com/office/drawing/2014/main" val="2770857541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extLst>
                  <a:ext uri="{0D108BD9-81ED-4DB2-BD59-A6C34878D82A}">
                    <a16:rowId xmlns:a16="http://schemas.microsoft.com/office/drawing/2014/main" val="2290169190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extLst>
                  <a:ext uri="{0D108BD9-81ED-4DB2-BD59-A6C34878D82A}">
                    <a16:rowId xmlns:a16="http://schemas.microsoft.com/office/drawing/2014/main" val="1589437635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extLst>
                  <a:ext uri="{0D108BD9-81ED-4DB2-BD59-A6C34878D82A}">
                    <a16:rowId xmlns:a16="http://schemas.microsoft.com/office/drawing/2014/main" val="202338674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919795"/>
              </p:ext>
            </p:extLst>
          </p:nvPr>
        </p:nvGraphicFramePr>
        <p:xfrm>
          <a:off x="1371600" y="3005010"/>
          <a:ext cx="4673601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9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&amp;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071941"/>
              </p:ext>
            </p:extLst>
          </p:nvPr>
        </p:nvGraphicFramePr>
        <p:xfrm>
          <a:off x="1371600" y="3549416"/>
          <a:ext cx="4673601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9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1524002" y="3523170"/>
            <a:ext cx="45211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486930"/>
              </p:ext>
            </p:extLst>
          </p:nvPr>
        </p:nvGraphicFramePr>
        <p:xfrm>
          <a:off x="1371600" y="2482616"/>
          <a:ext cx="4673601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9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1676400" y="4082822"/>
            <a:ext cx="4694490" cy="820427"/>
            <a:chOff x="1676400" y="3861282"/>
            <a:chExt cx="4694490" cy="820427"/>
          </a:xfrm>
        </p:grpSpPr>
        <p:sp>
          <p:nvSpPr>
            <p:cNvPr id="13" name="Up Arrow 12"/>
            <p:cNvSpPr/>
            <p:nvPr/>
          </p:nvSpPr>
          <p:spPr>
            <a:xfrm>
              <a:off x="2057400" y="3861282"/>
              <a:ext cx="228600" cy="383064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Up Arrow 13"/>
            <p:cNvSpPr/>
            <p:nvPr/>
          </p:nvSpPr>
          <p:spPr>
            <a:xfrm>
              <a:off x="2572658" y="3861282"/>
              <a:ext cx="228600" cy="383064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Up Arrow 14"/>
            <p:cNvSpPr/>
            <p:nvPr/>
          </p:nvSpPr>
          <p:spPr>
            <a:xfrm>
              <a:off x="3087916" y="3861282"/>
              <a:ext cx="228600" cy="383064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Up Arrow 15"/>
            <p:cNvSpPr/>
            <p:nvPr/>
          </p:nvSpPr>
          <p:spPr>
            <a:xfrm>
              <a:off x="3603174" y="3861282"/>
              <a:ext cx="228600" cy="383064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Up Arrow 16"/>
            <p:cNvSpPr/>
            <p:nvPr/>
          </p:nvSpPr>
          <p:spPr>
            <a:xfrm>
              <a:off x="4118432" y="3861282"/>
              <a:ext cx="228600" cy="383064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Up Arrow 17"/>
            <p:cNvSpPr/>
            <p:nvPr/>
          </p:nvSpPr>
          <p:spPr>
            <a:xfrm>
              <a:off x="4633690" y="3861282"/>
              <a:ext cx="228600" cy="383064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Up Arrow 18"/>
            <p:cNvSpPr/>
            <p:nvPr/>
          </p:nvSpPr>
          <p:spPr>
            <a:xfrm>
              <a:off x="5148948" y="3861282"/>
              <a:ext cx="228600" cy="383064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Up Arrow 19"/>
            <p:cNvSpPr/>
            <p:nvPr/>
          </p:nvSpPr>
          <p:spPr>
            <a:xfrm>
              <a:off x="5664203" y="3861282"/>
              <a:ext cx="228600" cy="383064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76400" y="4281599"/>
              <a:ext cx="46944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we did 8 </a:t>
              </a:r>
              <a:r>
                <a:rPr lang="en-US" sz="2000" b="1" dirty="0"/>
                <a:t>independent</a:t>
              </a:r>
              <a:r>
                <a:rPr lang="en-US" sz="2000" dirty="0"/>
                <a:t> AND operations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860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"Switching" things up ;))))))))))))))))))))))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35576"/>
            <a:ext cx="8763000" cy="489792"/>
          </a:xfrm>
        </p:spPr>
        <p:txBody>
          <a:bodyPr/>
          <a:lstStyle/>
          <a:p>
            <a:r>
              <a:rPr lang="en-US" dirty="0"/>
              <a:t>NOW how can we make it light up?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 rot="16200000">
            <a:off x="-567255" y="2522030"/>
            <a:ext cx="4213990" cy="1555480"/>
            <a:chOff x="1348241" y="1181100"/>
            <a:chExt cx="6119359" cy="2258795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6138594" y="1660078"/>
              <a:ext cx="999067" cy="1658945"/>
            </a:xfrm>
            <a:prstGeom prst="rect">
              <a:avLst/>
            </a:prstGeom>
          </p:spPr>
        </p:pic>
        <p:pic>
          <p:nvPicPr>
            <p:cNvPr id="2050" name="Picture 2" descr="mage result for switch schematic symbo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2620" y="1181100"/>
              <a:ext cx="2010833" cy="715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mage result for switch schematic symbo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2620" y="1963539"/>
              <a:ext cx="2010833" cy="715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mage result for 9v battery hi-watt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0" t="8333" r="22222" b="2778"/>
            <a:stretch/>
          </p:blipFill>
          <p:spPr bwMode="auto">
            <a:xfrm rot="5400000">
              <a:off x="1764431" y="1807151"/>
              <a:ext cx="1216554" cy="2048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" name="Elbow Connector 21"/>
            <p:cNvCxnSpPr/>
            <p:nvPr/>
          </p:nvCxnSpPr>
          <p:spPr>
            <a:xfrm rot="10800000" flipV="1">
              <a:off x="3320981" y="2696291"/>
              <a:ext cx="2743195" cy="370778"/>
            </a:xfrm>
            <a:prstGeom prst="bentConnector3">
              <a:avLst>
                <a:gd name="adj1" fmla="val -30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/>
            <p:nvPr/>
          </p:nvCxnSpPr>
          <p:spPr>
            <a:xfrm rot="5400000">
              <a:off x="3064817" y="2008602"/>
              <a:ext cx="815084" cy="302762"/>
            </a:xfrm>
            <a:prstGeom prst="bentConnector3">
              <a:avLst>
                <a:gd name="adj1" fmla="val 97782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6200000" flipH="1">
              <a:off x="5291114" y="2014758"/>
              <a:ext cx="757202" cy="277880"/>
            </a:xfrm>
            <a:prstGeom prst="bent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 rot="16200000">
            <a:off x="3475331" y="2534123"/>
            <a:ext cx="4210126" cy="1527429"/>
            <a:chOff x="427691" y="3022333"/>
            <a:chExt cx="5426976" cy="1968901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 flipH="1">
              <a:off x="4596766" y="3408356"/>
              <a:ext cx="976790" cy="1539012"/>
            </a:xfrm>
            <a:prstGeom prst="rect">
              <a:avLst/>
            </a:prstGeom>
          </p:spPr>
        </p:pic>
        <p:pic>
          <p:nvPicPr>
            <p:cNvPr id="38" name="Picture 2" descr="mage result for switch schematic symbo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5310" y="3022333"/>
              <a:ext cx="1752763" cy="623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mage result for 9v battery hi-watt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0" t="8333" r="22222" b="2778"/>
            <a:stretch/>
          </p:blipFill>
          <p:spPr bwMode="auto">
            <a:xfrm rot="5400000">
              <a:off x="790467" y="3568037"/>
              <a:ext cx="1060421" cy="1785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1" name="Elbow Connector 40"/>
            <p:cNvCxnSpPr/>
            <p:nvPr/>
          </p:nvCxnSpPr>
          <p:spPr>
            <a:xfrm rot="10800000" flipV="1">
              <a:off x="2147249" y="4343064"/>
              <a:ext cx="2391133" cy="323192"/>
            </a:xfrm>
            <a:prstGeom prst="bentConnector3">
              <a:avLst>
                <a:gd name="adj1" fmla="val -30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/>
            <p:nvPr/>
          </p:nvCxnSpPr>
          <p:spPr>
            <a:xfrm rot="5400000">
              <a:off x="1923962" y="3743633"/>
              <a:ext cx="710476" cy="263906"/>
            </a:xfrm>
            <a:prstGeom prst="bentConnector3">
              <a:avLst>
                <a:gd name="adj1" fmla="val 97782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/>
            <p:nvPr/>
          </p:nvCxnSpPr>
          <p:spPr>
            <a:xfrm rot="16200000" flipH="1">
              <a:off x="3864535" y="3748999"/>
              <a:ext cx="660023" cy="242217"/>
            </a:xfrm>
            <a:prstGeom prst="bent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6" descr="mage result for switch schematic symbol clos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4337" y="3916086"/>
              <a:ext cx="1685845" cy="519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/>
          <p:cNvGrpSpPr/>
          <p:nvPr/>
        </p:nvGrpSpPr>
        <p:grpSpPr>
          <a:xfrm rot="16200000">
            <a:off x="1487923" y="2603532"/>
            <a:ext cx="4158314" cy="1336799"/>
            <a:chOff x="6019800" y="3173041"/>
            <a:chExt cx="5426976" cy="1744643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 flipH="1">
              <a:off x="10188875" y="3334806"/>
              <a:ext cx="976790" cy="1539012"/>
            </a:xfrm>
            <a:prstGeom prst="rect">
              <a:avLst/>
            </a:prstGeom>
          </p:spPr>
        </p:pic>
        <p:pic>
          <p:nvPicPr>
            <p:cNvPr id="55" name="Picture 2" descr="mage result for switch schematic symbo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0055" y="3630724"/>
              <a:ext cx="1752763" cy="623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4" descr="mage result for 9v battery hi-watt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0" t="8333" r="22222" b="2778"/>
            <a:stretch/>
          </p:blipFill>
          <p:spPr bwMode="auto">
            <a:xfrm rot="5400000">
              <a:off x="6382576" y="3494487"/>
              <a:ext cx="1060421" cy="1785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7" name="Elbow Connector 56"/>
            <p:cNvCxnSpPr/>
            <p:nvPr/>
          </p:nvCxnSpPr>
          <p:spPr>
            <a:xfrm rot="10800000" flipV="1">
              <a:off x="7739358" y="4269514"/>
              <a:ext cx="2391133" cy="323192"/>
            </a:xfrm>
            <a:prstGeom prst="bentConnector3">
              <a:avLst>
                <a:gd name="adj1" fmla="val -30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/>
            <p:nvPr/>
          </p:nvCxnSpPr>
          <p:spPr>
            <a:xfrm rot="5400000">
              <a:off x="7516071" y="3670083"/>
              <a:ext cx="710476" cy="263906"/>
            </a:xfrm>
            <a:prstGeom prst="bentConnector3">
              <a:avLst>
                <a:gd name="adj1" fmla="val 97782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/>
            <p:nvPr/>
          </p:nvCxnSpPr>
          <p:spPr>
            <a:xfrm rot="16200000" flipH="1">
              <a:off x="9456644" y="3675449"/>
              <a:ext cx="660023" cy="242217"/>
            </a:xfrm>
            <a:prstGeom prst="bent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Picture 6" descr="mage result for switch schematic symbol clos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3262" y="3173041"/>
              <a:ext cx="1685845" cy="519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6925309" y="1192774"/>
            <a:ext cx="1360122" cy="4210126"/>
            <a:chOff x="6185252" y="1035964"/>
            <a:chExt cx="1360122" cy="4210126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6535493" y="1035964"/>
              <a:ext cx="757771" cy="1193931"/>
            </a:xfrm>
            <a:prstGeom prst="rect">
              <a:avLst/>
            </a:prstGeom>
          </p:spPr>
        </p:pic>
        <p:pic>
          <p:nvPicPr>
            <p:cNvPr id="64" name="Picture 4" descr="mage result for 9v battery hi-watt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0" t="8333" r="22222" b="2778"/>
            <a:stretch/>
          </p:blipFill>
          <p:spPr bwMode="auto">
            <a:xfrm>
              <a:off x="6722724" y="3860572"/>
              <a:ext cx="822650" cy="1385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5" name="Elbow Connector 64"/>
            <p:cNvCxnSpPr/>
            <p:nvPr/>
          </p:nvCxnSpPr>
          <p:spPr>
            <a:xfrm rot="5400000" flipV="1">
              <a:off x="6240407" y="2859239"/>
              <a:ext cx="1854987" cy="250725"/>
            </a:xfrm>
            <a:prstGeom prst="bentConnector3">
              <a:avLst>
                <a:gd name="adj1" fmla="val -30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65"/>
            <p:cNvCxnSpPr/>
            <p:nvPr/>
          </p:nvCxnSpPr>
          <p:spPr>
            <a:xfrm>
              <a:off x="6404294" y="3707365"/>
              <a:ext cx="551171" cy="204732"/>
            </a:xfrm>
            <a:prstGeom prst="bentConnector3">
              <a:avLst>
                <a:gd name="adj1" fmla="val 97782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66"/>
            <p:cNvCxnSpPr/>
            <p:nvPr/>
          </p:nvCxnSpPr>
          <p:spPr>
            <a:xfrm rot="10800000" flipH="1">
              <a:off x="6419614" y="2229895"/>
              <a:ext cx="512031" cy="187907"/>
            </a:xfrm>
            <a:prstGeom prst="bent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8" name="Picture 6" descr="mage result for switch schematic symbol clos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6258786" y="2849567"/>
              <a:ext cx="1307841" cy="402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6" descr="mage result for switch schematic symbol clos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5732739" y="2849567"/>
              <a:ext cx="1307841" cy="402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9797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(Logical sum</a:t>
            </a:r>
            <a:r>
              <a:rPr lang="mr-IN" dirty="0"/>
              <a:t>…</a:t>
            </a:r>
            <a:r>
              <a:rPr lang="en-US" dirty="0"/>
              <a:t>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88973"/>
            <a:ext cx="6983676" cy="1597349"/>
          </a:xfrm>
        </p:spPr>
        <p:txBody>
          <a:bodyPr>
            <a:normAutofit/>
          </a:bodyPr>
          <a:lstStyle/>
          <a:p>
            <a:r>
              <a:rPr lang="en-US" dirty="0"/>
              <a:t>We might say </a:t>
            </a:r>
            <a:r>
              <a:rPr lang="en-US" b="1" dirty="0"/>
              <a:t>"and/or" </a:t>
            </a:r>
            <a:r>
              <a:rPr lang="en-US" dirty="0"/>
              <a:t>in English.</a:t>
            </a:r>
          </a:p>
          <a:p>
            <a:r>
              <a:rPr lang="en-US" dirty="0"/>
              <a:t>It can be written a number of ways:</a:t>
            </a:r>
          </a:p>
          <a:p>
            <a:pPr marL="342900" lvl="1" indent="0">
              <a:buNone/>
            </a:pPr>
            <a:r>
              <a:rPr lang="mr-IN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A|B  A∨B  A+B</a:t>
            </a:r>
          </a:p>
          <a:p>
            <a:r>
              <a:rPr lang="en-US" dirty="0"/>
              <a:t>If we use the </a:t>
            </a:r>
            <a:r>
              <a:rPr lang="en-US" b="1" dirty="0"/>
              <a:t>or </a:t>
            </a:r>
            <a:r>
              <a:rPr lang="en-US" dirty="0"/>
              <a:t>instruction (or | in C/Java):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916961"/>
              </p:ext>
            </p:extLst>
          </p:nvPr>
        </p:nvGraphicFramePr>
        <p:xfrm>
          <a:off x="7136076" y="865172"/>
          <a:ext cx="1855524" cy="3128110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618508">
                  <a:extLst>
                    <a:ext uri="{9D8B030D-6E8A-4147-A177-3AD203B41FA5}">
                      <a16:colId xmlns:a16="http://schemas.microsoft.com/office/drawing/2014/main" val="3432692331"/>
                    </a:ext>
                  </a:extLst>
                </a:gridCol>
                <a:gridCol w="618508">
                  <a:extLst>
                    <a:ext uri="{9D8B030D-6E8A-4147-A177-3AD203B41FA5}">
                      <a16:colId xmlns:a16="http://schemas.microsoft.com/office/drawing/2014/main" val="1632488727"/>
                    </a:ext>
                  </a:extLst>
                </a:gridCol>
                <a:gridCol w="618508">
                  <a:extLst>
                    <a:ext uri="{9D8B030D-6E8A-4147-A177-3AD203B41FA5}">
                      <a16:colId xmlns:a16="http://schemas.microsoft.com/office/drawing/2014/main" val="2542969739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B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Q</a:t>
                      </a:r>
                    </a:p>
                  </a:txBody>
                  <a:tcPr marL="137942" marR="137942" marT="68971" marB="68971"/>
                </a:tc>
                <a:extLst>
                  <a:ext uri="{0D108BD9-81ED-4DB2-BD59-A6C34878D82A}">
                    <a16:rowId xmlns:a16="http://schemas.microsoft.com/office/drawing/2014/main" val="377566539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extLst>
                  <a:ext uri="{0D108BD9-81ED-4DB2-BD59-A6C34878D82A}">
                    <a16:rowId xmlns:a16="http://schemas.microsoft.com/office/drawing/2014/main" val="2770857541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extLst>
                  <a:ext uri="{0D108BD9-81ED-4DB2-BD59-A6C34878D82A}">
                    <a16:rowId xmlns:a16="http://schemas.microsoft.com/office/drawing/2014/main" val="2290169190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extLst>
                  <a:ext uri="{0D108BD9-81ED-4DB2-BD59-A6C34878D82A}">
                    <a16:rowId xmlns:a16="http://schemas.microsoft.com/office/drawing/2014/main" val="1589437635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extLst>
                  <a:ext uri="{0D108BD9-81ED-4DB2-BD59-A6C34878D82A}">
                    <a16:rowId xmlns:a16="http://schemas.microsoft.com/office/drawing/2014/main" val="202338674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024596"/>
              </p:ext>
            </p:extLst>
          </p:nvPr>
        </p:nvGraphicFramePr>
        <p:xfrm>
          <a:off x="1371600" y="2911566"/>
          <a:ext cx="4673601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9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|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446054"/>
              </p:ext>
            </p:extLst>
          </p:nvPr>
        </p:nvGraphicFramePr>
        <p:xfrm>
          <a:off x="1371600" y="3455972"/>
          <a:ext cx="4673601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9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1524002" y="3429726"/>
            <a:ext cx="45211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448050"/>
              </p:ext>
            </p:extLst>
          </p:nvPr>
        </p:nvGraphicFramePr>
        <p:xfrm>
          <a:off x="1371600" y="2389172"/>
          <a:ext cx="4673601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9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1676400" y="3989378"/>
            <a:ext cx="4553362" cy="820427"/>
            <a:chOff x="1676400" y="3861282"/>
            <a:chExt cx="4553362" cy="820427"/>
          </a:xfrm>
        </p:grpSpPr>
        <p:sp>
          <p:nvSpPr>
            <p:cNvPr id="13" name="Up Arrow 12"/>
            <p:cNvSpPr/>
            <p:nvPr/>
          </p:nvSpPr>
          <p:spPr>
            <a:xfrm>
              <a:off x="2057400" y="3861282"/>
              <a:ext cx="228600" cy="383064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Up Arrow 13"/>
            <p:cNvSpPr/>
            <p:nvPr/>
          </p:nvSpPr>
          <p:spPr>
            <a:xfrm>
              <a:off x="2572658" y="3861282"/>
              <a:ext cx="228600" cy="383064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Up Arrow 14"/>
            <p:cNvSpPr/>
            <p:nvPr/>
          </p:nvSpPr>
          <p:spPr>
            <a:xfrm>
              <a:off x="3087916" y="3861282"/>
              <a:ext cx="228600" cy="383064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Up Arrow 15"/>
            <p:cNvSpPr/>
            <p:nvPr/>
          </p:nvSpPr>
          <p:spPr>
            <a:xfrm>
              <a:off x="3603174" y="3861282"/>
              <a:ext cx="228600" cy="383064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Up Arrow 16"/>
            <p:cNvSpPr/>
            <p:nvPr/>
          </p:nvSpPr>
          <p:spPr>
            <a:xfrm>
              <a:off x="4118432" y="3861282"/>
              <a:ext cx="228600" cy="383064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Up Arrow 17"/>
            <p:cNvSpPr/>
            <p:nvPr/>
          </p:nvSpPr>
          <p:spPr>
            <a:xfrm>
              <a:off x="4633690" y="3861282"/>
              <a:ext cx="228600" cy="383064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Up Arrow 18"/>
            <p:cNvSpPr/>
            <p:nvPr/>
          </p:nvSpPr>
          <p:spPr>
            <a:xfrm>
              <a:off x="5148948" y="3861282"/>
              <a:ext cx="228600" cy="383064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Up Arrow 19"/>
            <p:cNvSpPr/>
            <p:nvPr/>
          </p:nvSpPr>
          <p:spPr>
            <a:xfrm>
              <a:off x="5664203" y="3861282"/>
              <a:ext cx="228600" cy="383064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76400" y="4281599"/>
              <a:ext cx="45533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We did 8 </a:t>
              </a:r>
              <a:r>
                <a:rPr lang="en-US" sz="2000" b="1" dirty="0"/>
                <a:t>independent</a:t>
              </a:r>
              <a:r>
                <a:rPr lang="en-US" sz="2000" dirty="0"/>
                <a:t> OR operations.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330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3">
      <a:majorFont>
        <a:latin typeface="Lato Heavy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3063</TotalTime>
  <Words>1575</Words>
  <Application>Microsoft Office PowerPoint</Application>
  <PresentationFormat>On-screen Show (16:10)</PresentationFormat>
  <Paragraphs>411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Arial</vt:lpstr>
      <vt:lpstr>Calibri</vt:lpstr>
      <vt:lpstr>Cambria Math</vt:lpstr>
      <vt:lpstr>Consolas</vt:lpstr>
      <vt:lpstr>Lato Heavy</vt:lpstr>
      <vt:lpstr>Mangal</vt:lpstr>
      <vt:lpstr>Open Sans</vt:lpstr>
      <vt:lpstr>Segoe UI</vt:lpstr>
      <vt:lpstr>Trebuchet MS</vt:lpstr>
      <vt:lpstr>Wingdings</vt:lpstr>
      <vt:lpstr>Wingdings 3</vt:lpstr>
      <vt:lpstr>Facet</vt:lpstr>
      <vt:lpstr>Office Theme</vt:lpstr>
      <vt:lpstr>CS/COE 0447</vt:lpstr>
      <vt:lpstr>Bitwise Operations</vt:lpstr>
      <vt:lpstr>What are "bitwise" operations?</vt:lpstr>
      <vt:lpstr>The simplest operation: NOT (logical negation)</vt:lpstr>
      <vt:lpstr>Applying NOT to a whole bunch of bits</vt:lpstr>
      <vt:lpstr>Let's add some switches</vt:lpstr>
      <vt:lpstr>AND (Logical product)</vt:lpstr>
      <vt:lpstr>"Switching" things up ;))))))))))))))))))))))</vt:lpstr>
      <vt:lpstr>OR (Logical sum…?)</vt:lpstr>
      <vt:lpstr>lui, ori…</vt:lpstr>
      <vt:lpstr>MIPS: lui / ori (32-bit immediates)</vt:lpstr>
      <vt:lpstr>Bit Shifting</vt:lpstr>
      <vt:lpstr>Bit shifting</vt:lpstr>
      <vt:lpstr>Left-shifting in C/Java and MIPS              (animated)</vt:lpstr>
      <vt:lpstr>&gt;_&gt; &gt;_&gt; &gt;_&gt; </vt:lpstr>
      <vt:lpstr>MIPS ISA: srl (shift right logical)</vt:lpstr>
      <vt:lpstr>MIPS ISA: srl (shift right arithmetic)</vt:lpstr>
      <vt:lpstr>Huh… that's weird</vt:lpstr>
      <vt:lpstr>a &lt;&lt; n == a * 2n</vt:lpstr>
      <vt:lpstr>a &gt;&gt; n == a / 2n, ish</vt:lpstr>
      <vt:lpstr>Okaaaaay… so what</vt:lpstr>
      <vt:lpstr>clicky clicky</vt:lpstr>
      <vt:lpstr>Why do we do this??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CS/COE 0447</dc:title>
  <dc:creator>Wilkinson II, David W</dc:creator>
  <cp:lastModifiedBy>Wilkinson II, David W</cp:lastModifiedBy>
  <cp:revision>34</cp:revision>
  <dcterms:created xsi:type="dcterms:W3CDTF">2018-08-24T23:21:45Z</dcterms:created>
  <dcterms:modified xsi:type="dcterms:W3CDTF">2018-09-27T02:53:16Z</dcterms:modified>
</cp:coreProperties>
</file>