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23"/>
  </p:notesMasterIdLst>
  <p:sldIdLst>
    <p:sldId id="256" r:id="rId3"/>
    <p:sldId id="545" r:id="rId4"/>
    <p:sldId id="586" r:id="rId5"/>
    <p:sldId id="565" r:id="rId6"/>
    <p:sldId id="587" r:id="rId7"/>
    <p:sldId id="561" r:id="rId8"/>
    <p:sldId id="562" r:id="rId9"/>
    <p:sldId id="567" r:id="rId10"/>
    <p:sldId id="588" r:id="rId11"/>
    <p:sldId id="571" r:id="rId12"/>
    <p:sldId id="572" r:id="rId13"/>
    <p:sldId id="573" r:id="rId14"/>
    <p:sldId id="592" r:id="rId15"/>
    <p:sldId id="574" r:id="rId16"/>
    <p:sldId id="589" r:id="rId17"/>
    <p:sldId id="575" r:id="rId18"/>
    <p:sldId id="576" r:id="rId19"/>
    <p:sldId id="577" r:id="rId20"/>
    <p:sldId id="590" r:id="rId21"/>
    <p:sldId id="591" r:id="rId2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508E5C-3768-491D-82D3-6B2A2109959C}">
          <p14:sldIdLst>
            <p14:sldId id="256"/>
          </p14:sldIdLst>
        </p14:section>
        <p14:section name="Bitfields" id="{3E33DDFA-01A2-4953-9E0D-BFB701627578}">
          <p14:sldIdLst>
            <p14:sldId id="545"/>
            <p14:sldId id="586"/>
            <p14:sldId id="565"/>
            <p14:sldId id="587"/>
            <p14:sldId id="561"/>
            <p14:sldId id="562"/>
            <p14:sldId id="567"/>
            <p14:sldId id="588"/>
            <p14:sldId id="571"/>
            <p14:sldId id="572"/>
            <p14:sldId id="573"/>
          </p14:sldIdLst>
        </p14:section>
        <p14:section name="Masking" id="{C3CFC62B-0262-4E25-BBB7-AA3499610422}">
          <p14:sldIdLst>
            <p14:sldId id="592"/>
            <p14:sldId id="574"/>
            <p14:sldId id="589"/>
            <p14:sldId id="575"/>
            <p14:sldId id="576"/>
            <p14:sldId id="577"/>
            <p14:sldId id="590"/>
            <p14:sldId id="5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8389D"/>
    <a:srgbClr val="995FC2"/>
    <a:srgbClr val="B07FD8"/>
    <a:srgbClr val="98399D"/>
    <a:srgbClr val="9E439C"/>
    <a:srgbClr val="E9D4E9"/>
    <a:srgbClr val="DEBEDD"/>
    <a:srgbClr val="F8C4EA"/>
    <a:srgbClr val="740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9720737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  <p:sldLayoutId id="2147483998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Bitfields and Masking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this again.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39867"/>
              </p:ext>
            </p:extLst>
          </p:nvPr>
        </p:nvGraphicFramePr>
        <p:xfrm>
          <a:off x="762000" y="1495354"/>
          <a:ext cx="75438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red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green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blue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867400" y="2970403"/>
            <a:ext cx="236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1 0 1 1 1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124200" y="3262792"/>
            <a:ext cx="28194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792" y="2970404"/>
            <a:ext cx="236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1 0 1 1 1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19408" y="2499929"/>
            <a:ext cx="0" cy="5085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192" y="3431458"/>
            <a:ext cx="2819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1 0 0 0 0 0</a:t>
            </a:r>
          </a:p>
        </p:txBody>
      </p:sp>
      <p:cxnSp>
        <p:nvCxnSpPr>
          <p:cNvPr id="16" name="Straight Arrow Connector 15"/>
          <p:cNvCxnSpPr>
            <a:endCxn id="19" idx="3"/>
          </p:cNvCxnSpPr>
          <p:nvPr/>
        </p:nvCxnSpPr>
        <p:spPr>
          <a:xfrm flipH="1">
            <a:off x="5943592" y="3934307"/>
            <a:ext cx="1828800" cy="2923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384" y="3934307"/>
            <a:ext cx="274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1 0 0 0 0 0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7400" y="4463041"/>
            <a:ext cx="236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US" sz="3200" b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0 0 </a:t>
            </a:r>
            <a:r>
              <a:rPr lang="en-US" sz="3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1 1</a:t>
            </a:r>
          </a:p>
        </p:txBody>
      </p:sp>
    </p:spTree>
    <p:extLst>
      <p:ext uri="{BB962C8B-B14F-4D97-AF65-F5344CB8AC3E}">
        <p14:creationId xmlns:p14="http://schemas.microsoft.com/office/powerpoint/2010/main" val="6901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15" grpId="0"/>
      <p:bldP spid="19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2464"/>
            <a:ext cx="8763000" cy="914399"/>
          </a:xfrm>
        </p:spPr>
        <p:txBody>
          <a:bodyPr/>
          <a:lstStyle/>
          <a:p>
            <a:r>
              <a:rPr lang="en-US" dirty="0"/>
              <a:t>hmm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5792" y="1989263"/>
            <a:ext cx="236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1 0 1 1 1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0400" y="2953166"/>
            <a:ext cx="274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1 0 0 0 0 0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7400" y="3481900"/>
            <a:ext cx="236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US" sz="3200" b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0 0 </a:t>
            </a:r>
            <a:r>
              <a:rPr lang="en-US" sz="3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1 1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1133" y="1989866"/>
            <a:ext cx="5105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0 0 0 0 0 0 0 0 0 0 0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829" y="2953166"/>
            <a:ext cx="2434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Consolas" charset="0"/>
                <a:ea typeface="Consolas" charset="0"/>
                <a:cs typeface="Consolas" charset="0"/>
              </a:rPr>
              <a:t>0 0 0 0 0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12370" y="2953165"/>
            <a:ext cx="2434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Consolas" charset="0"/>
                <a:ea typeface="Consolas" charset="0"/>
                <a:cs typeface="Consolas" charset="0"/>
              </a:rPr>
              <a:t>0 0 0 0 0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1347" y="3481900"/>
            <a:ext cx="530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0 0 0 0 0  0 0 0 0 0 0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85792" y="4066675"/>
            <a:ext cx="7772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792" y="4107563"/>
            <a:ext cx="236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1 0 1 1 1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00400" y="4107563"/>
            <a:ext cx="274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1 0 0 0 0 0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7400" y="4107563"/>
            <a:ext cx="236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US" sz="3200" b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0 0 </a:t>
            </a:r>
            <a:r>
              <a:rPr lang="en-US" sz="3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1 1</a:t>
            </a:r>
          </a:p>
        </p:txBody>
      </p:sp>
    </p:spTree>
    <p:extLst>
      <p:ext uri="{BB962C8B-B14F-4D97-AF65-F5344CB8AC3E}">
        <p14:creationId xmlns:p14="http://schemas.microsoft.com/office/powerpoint/2010/main" val="214442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3" grpId="0"/>
      <p:bldP spid="27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Left-shifting </a:t>
            </a:r>
            <a:r>
              <a:rPr lang="en-US"/>
              <a:t>and 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63" y="955421"/>
            <a:ext cx="8863673" cy="4252119"/>
          </a:xfrm>
        </p:spPr>
        <p:txBody>
          <a:bodyPr/>
          <a:lstStyle/>
          <a:p>
            <a:r>
              <a:rPr lang="en-US" dirty="0"/>
              <a:t>If you have the </a:t>
            </a:r>
            <a:r>
              <a:rPr lang="en-US" b="1" dirty="0"/>
              <a:t>values of the fields</a:t>
            </a:r>
            <a:r>
              <a:rPr lang="en-US" dirty="0"/>
              <a:t>.</a:t>
            </a:r>
          </a:p>
          <a:p>
            <a:r>
              <a:rPr lang="en-US" dirty="0"/>
              <a:t>And you want to </a:t>
            </a:r>
            <a:r>
              <a:rPr lang="en-US" b="1" dirty="0"/>
              <a:t>put them together into a bitfield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Shift </a:t>
            </a:r>
            <a:r>
              <a:rPr lang="en-US" dirty="0"/>
              <a:t>each value </a:t>
            </a:r>
            <a:r>
              <a:rPr lang="en-US" b="1" dirty="0"/>
              <a:t>left</a:t>
            </a:r>
            <a:r>
              <a:rPr lang="en-US" dirty="0"/>
              <a:t> to the correct bit position.</a:t>
            </a:r>
          </a:p>
          <a:p>
            <a:pPr lvl="1"/>
            <a:r>
              <a:rPr lang="en-US" b="1" dirty="0"/>
              <a:t>OR</a:t>
            </a:r>
            <a:r>
              <a:rPr lang="en-US" dirty="0"/>
              <a:t> the </a:t>
            </a:r>
            <a:r>
              <a:rPr lang="en-US" b="1" dirty="0"/>
              <a:t>shifted values </a:t>
            </a:r>
            <a:r>
              <a:rPr lang="en-US" dirty="0"/>
              <a:t>together.</a:t>
            </a:r>
          </a:p>
          <a:p>
            <a:r>
              <a:rPr lang="en-US" dirty="0"/>
              <a:t>For RGB565,</a:t>
            </a:r>
          </a:p>
          <a:p>
            <a:pPr lvl="1"/>
            <a:r>
              <a:rPr lang="en-US" dirty="0"/>
              <a:t>Red is shifted left 11</a:t>
            </a:r>
          </a:p>
          <a:p>
            <a:pPr lvl="1"/>
            <a:r>
              <a:rPr lang="en-US" dirty="0"/>
              <a:t>Green is shifted left 5</a:t>
            </a:r>
          </a:p>
          <a:p>
            <a:pPr lvl="1"/>
            <a:r>
              <a:rPr lang="en-US" dirty="0"/>
              <a:t>Blue isn't shifted (shifted left 0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marL="258605" lvl="1" indent="0">
              <a:buNone/>
            </a:pPr>
            <a:r>
              <a:rPr lang="en-US" sz="2800" b="1" dirty="0">
                <a:solidFill>
                  <a:srgbClr val="B9819E"/>
                </a:solidFill>
                <a:latin typeface="Consolas" charset="0"/>
                <a:ea typeface="Consolas" charset="0"/>
                <a:cs typeface="Consolas" charset="0"/>
              </a:rPr>
              <a:t>color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&lt;&lt; 11) | (</a:t>
            </a:r>
            <a:r>
              <a:rPr lang="en-US" sz="28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green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&lt;&lt; 5) | </a:t>
            </a:r>
            <a:r>
              <a:rPr lang="en-US" sz="28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blue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Masking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4A4F4-DDED-48D2-99E3-A118800E2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rid of the bits that wronged us.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3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the other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35813"/>
            <a:ext cx="8991600" cy="604932"/>
          </a:xfrm>
        </p:spPr>
        <p:txBody>
          <a:bodyPr/>
          <a:lstStyle/>
          <a:p>
            <a:r>
              <a:rPr lang="en-US" dirty="0"/>
              <a:t>Let's go from the bitfield to</a:t>
            </a:r>
            <a:r>
              <a:rPr lang="en-US" b="1" dirty="0"/>
              <a:t> three separate values.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59601"/>
              </p:ext>
            </p:extLst>
          </p:nvPr>
        </p:nvGraphicFramePr>
        <p:xfrm>
          <a:off x="761996" y="1469211"/>
          <a:ext cx="75438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67397"/>
              </p:ext>
            </p:extLst>
          </p:nvPr>
        </p:nvGraphicFramePr>
        <p:xfrm>
          <a:off x="761996" y="2888571"/>
          <a:ext cx="7543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1996" y="2387844"/>
            <a:ext cx="6776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Let's say we somehow set all the non-red bits to 0.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1995" y="3423664"/>
            <a:ext cx="2820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What value is this?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58122" y="3811270"/>
            <a:ext cx="3517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It's not 23, that's for sure.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4276769"/>
            <a:ext cx="3330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So </a:t>
            </a:r>
            <a:r>
              <a:rPr lang="en-US" sz="2200" b="1" dirty="0"/>
              <a:t>how do we fix that?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723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the exact opposite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2462"/>
            <a:ext cx="8991600" cy="527452"/>
          </a:xfrm>
        </p:spPr>
        <p:txBody>
          <a:bodyPr/>
          <a:lstStyle/>
          <a:p>
            <a:r>
              <a:rPr lang="en-US" dirty="0"/>
              <a:t>We have to </a:t>
            </a:r>
            <a:r>
              <a:rPr lang="en-US" b="1" dirty="0"/>
              <a:t>shift right </a:t>
            </a:r>
            <a:r>
              <a:rPr lang="en-US" dirty="0"/>
              <a:t>to put the field at position 0.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45759"/>
              </p:ext>
            </p:extLst>
          </p:nvPr>
        </p:nvGraphicFramePr>
        <p:xfrm>
          <a:off x="761996" y="1455860"/>
          <a:ext cx="75438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39411"/>
              </p:ext>
            </p:extLst>
          </p:nvPr>
        </p:nvGraphicFramePr>
        <p:xfrm>
          <a:off x="761996" y="2875220"/>
          <a:ext cx="7543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84795"/>
              </p:ext>
            </p:extLst>
          </p:nvPr>
        </p:nvGraphicFramePr>
        <p:xfrm>
          <a:off x="761996" y="3837380"/>
          <a:ext cx="7543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1996" y="2374493"/>
            <a:ext cx="3069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shift right by 11 </a:t>
            </a:r>
            <a:r>
              <a:rPr lang="en-US" sz="2200" dirty="0"/>
              <a:t>and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1996" y="3337062"/>
            <a:ext cx="51603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cool. what about green? shift right by</a:t>
            </a:r>
            <a:r>
              <a:rPr lang="mr-IN" sz="2200" dirty="0"/>
              <a:t>…</a:t>
            </a:r>
            <a:r>
              <a:rPr lang="en-US" sz="22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996" y="4368653"/>
            <a:ext cx="1055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Uh oh.</a:t>
            </a:r>
          </a:p>
        </p:txBody>
      </p:sp>
    </p:spTree>
    <p:extLst>
      <p:ext uri="{BB962C8B-B14F-4D97-AF65-F5344CB8AC3E}">
        <p14:creationId xmlns:p14="http://schemas.microsoft.com/office/powerpoint/2010/main" val="18856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Masquerade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2417"/>
            <a:ext cx="8763000" cy="2202921"/>
          </a:xfrm>
        </p:spPr>
        <p:txBody>
          <a:bodyPr>
            <a:normAutofit/>
          </a:bodyPr>
          <a:lstStyle/>
          <a:p>
            <a:r>
              <a:rPr lang="en-US" dirty="0"/>
              <a:t>We need to </a:t>
            </a:r>
            <a:r>
              <a:rPr lang="en-US" b="1" dirty="0"/>
              <a:t>get rid of (zero out) </a:t>
            </a:r>
            <a:r>
              <a:rPr lang="en-US" dirty="0"/>
              <a:t>the bits that we don't care about.</a:t>
            </a:r>
          </a:p>
          <a:p>
            <a:r>
              <a:rPr lang="en-US" dirty="0"/>
              <a:t>A </a:t>
            </a:r>
            <a:r>
              <a:rPr lang="en-US" b="1" dirty="0"/>
              <a:t>mask </a:t>
            </a:r>
            <a:r>
              <a:rPr lang="en-US" dirty="0"/>
              <a:t>is a </a:t>
            </a:r>
            <a:r>
              <a:rPr lang="en-US" b="1" dirty="0"/>
              <a:t>specially-constructed value </a:t>
            </a:r>
            <a:r>
              <a:rPr lang="en-US" dirty="0"/>
              <a:t>that has:</a:t>
            </a:r>
          </a:p>
          <a:p>
            <a:pPr lvl="1"/>
            <a:r>
              <a:rPr lang="en-US" dirty="0"/>
              <a:t>1s in the bits that we want to keep</a:t>
            </a:r>
          </a:p>
          <a:p>
            <a:pPr lvl="1"/>
            <a:r>
              <a:rPr lang="en-US" dirty="0"/>
              <a:t>0s in the bits that we want to discard</a:t>
            </a:r>
          </a:p>
          <a:p>
            <a:r>
              <a:rPr lang="en-US" dirty="0"/>
              <a:t>Which bits do we want to keep? which do we want to discard?</a:t>
            </a:r>
            <a:br>
              <a:rPr lang="en-US" dirty="0"/>
            </a:br>
            <a:r>
              <a:rPr lang="en-US" dirty="0"/>
              <a:t>(aka, light bulbs we want to turn off)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73145"/>
              </p:ext>
            </p:extLst>
          </p:nvPr>
        </p:nvGraphicFramePr>
        <p:xfrm>
          <a:off x="761996" y="3094099"/>
          <a:ext cx="7543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5377"/>
              </p:ext>
            </p:extLst>
          </p:nvPr>
        </p:nvGraphicFramePr>
        <p:xfrm>
          <a:off x="761996" y="3668245"/>
          <a:ext cx="7543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5800" y="4241332"/>
            <a:ext cx="7772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36780"/>
              </p:ext>
            </p:extLst>
          </p:nvPr>
        </p:nvGraphicFramePr>
        <p:xfrm>
          <a:off x="761996" y="4354574"/>
          <a:ext cx="7543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9844" y="3650320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&amp;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181599" y="3740213"/>
            <a:ext cx="3640677" cy="1493307"/>
            <a:chOff x="5181599" y="2965981"/>
            <a:chExt cx="3640677" cy="1493307"/>
          </a:xfrm>
        </p:grpSpPr>
        <p:sp>
          <p:nvSpPr>
            <p:cNvPr id="12" name="TextBox 11"/>
            <p:cNvSpPr txBox="1"/>
            <p:nvPr/>
          </p:nvSpPr>
          <p:spPr>
            <a:xfrm>
              <a:off x="5181599" y="4028401"/>
              <a:ext cx="22182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/>
                <a:t>this is the </a:t>
              </a:r>
              <a:r>
                <a:rPr lang="en-US" sz="2200" b="1"/>
                <a:t>mask</a:t>
              </a:r>
              <a:endParaRPr lang="en-US" sz="2200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5977458" y="2965981"/>
              <a:ext cx="2844818" cy="1297516"/>
            </a:xfrm>
            <a:prstGeom prst="arc">
              <a:avLst>
                <a:gd name="adj1" fmla="val 20047027"/>
                <a:gd name="adj2" fmla="val 5298833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061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with the mask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42370"/>
            <a:ext cx="8991600" cy="1142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want to mask a 3 bit value, the mask is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111</a:t>
            </a:r>
            <a:r>
              <a:rPr lang="en-US" b="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If you want to mask a 4 bit value, the mask is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1111</a:t>
            </a:r>
            <a:r>
              <a:rPr lang="en-US" b="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If you want to mask a 5 bit value, it's</a:t>
            </a:r>
            <a:r>
              <a:rPr lang="mr-IN" dirty="0"/>
              <a:t>…</a:t>
            </a:r>
            <a:r>
              <a:rPr lang="en-US" dirty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07658"/>
              </p:ext>
            </p:extLst>
          </p:nvPr>
        </p:nvGraphicFramePr>
        <p:xfrm>
          <a:off x="1600200" y="2368252"/>
          <a:ext cx="4267201" cy="9426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6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26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Size(n)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Mask</a:t>
                      </a:r>
                      <a:endParaRPr lang="en-US" sz="2800" baseline="30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n</a:t>
                      </a:r>
                      <a:endParaRPr lang="en-US" sz="28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94227"/>
              </p:ext>
            </p:extLst>
          </p:nvPr>
        </p:nvGraphicFramePr>
        <p:xfrm>
          <a:off x="5867401" y="2368253"/>
          <a:ext cx="1638709" cy="249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Mask in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62803"/>
              </p:ext>
            </p:extLst>
          </p:nvPr>
        </p:nvGraphicFramePr>
        <p:xfrm>
          <a:off x="3066846" y="3310910"/>
          <a:ext cx="1333909" cy="15544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3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111</a:t>
                      </a:r>
                      <a:r>
                        <a:rPr lang="en-US" sz="2800" b="1" baseline="-25000" dirty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1111</a:t>
                      </a:r>
                      <a:r>
                        <a:rPr lang="en-US" sz="2800" b="1" baseline="-25000" dirty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11111</a:t>
                      </a:r>
                      <a:r>
                        <a:rPr lang="en-US" sz="2800" b="1" baseline="-25000" dirty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4698"/>
              </p:ext>
            </p:extLst>
          </p:nvPr>
        </p:nvGraphicFramePr>
        <p:xfrm>
          <a:off x="4400755" y="3310910"/>
          <a:ext cx="1466646" cy="15544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66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60908"/>
              </p:ext>
            </p:extLst>
          </p:nvPr>
        </p:nvGraphicFramePr>
        <p:xfrm>
          <a:off x="1600200" y="3310910"/>
          <a:ext cx="1466646" cy="15544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66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Right-shifting and </a:t>
            </a:r>
            <a:r>
              <a:rPr lang="en-US" dirty="0" err="1"/>
              <a:t>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extract</a:t>
            </a:r>
            <a:r>
              <a:rPr lang="en-US" dirty="0"/>
              <a:t> one or more fields from a bitfield:</a:t>
            </a:r>
          </a:p>
          <a:p>
            <a:pPr lvl="1"/>
            <a:r>
              <a:rPr lang="en-US" b="1" dirty="0"/>
              <a:t>Shift </a:t>
            </a:r>
            <a:r>
              <a:rPr lang="en-US" dirty="0"/>
              <a:t>the bitfield </a:t>
            </a:r>
            <a:r>
              <a:rPr lang="en-US" b="1" dirty="0"/>
              <a:t>right</a:t>
            </a:r>
            <a:r>
              <a:rPr lang="en-US" dirty="0"/>
              <a:t> to put the desired field at bit position 0</a:t>
            </a:r>
          </a:p>
          <a:p>
            <a:pPr lvl="1"/>
            <a:r>
              <a:rPr lang="en-US" b="1" dirty="0"/>
              <a:t>AND</a:t>
            </a:r>
            <a:r>
              <a:rPr lang="en-US" dirty="0"/>
              <a:t> that with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-1</a:t>
            </a:r>
            <a:r>
              <a:rPr lang="en-US" dirty="0"/>
              <a:t>, where </a:t>
            </a:r>
            <a:r>
              <a:rPr lang="en-US" i="1" dirty="0"/>
              <a:t>n</a:t>
            </a:r>
            <a:r>
              <a:rPr lang="en-US" dirty="0"/>
              <a:t> is the number of bits in the field</a:t>
            </a:r>
          </a:p>
          <a:p>
            <a:pPr lvl="1"/>
            <a:endParaRPr lang="en-US" dirty="0"/>
          </a:p>
          <a:p>
            <a:r>
              <a:rPr lang="en-US" dirty="0"/>
              <a:t>So for RGB565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The red and blue masks are 2</a:t>
            </a:r>
            <a:r>
              <a:rPr lang="en-US" baseline="30000" dirty="0"/>
              <a:t>5</a:t>
            </a:r>
            <a:r>
              <a:rPr lang="en-US" dirty="0"/>
              <a:t>-1 = 31 (or </a:t>
            </a:r>
            <a:r>
              <a:rPr lang="en-US" b="1" dirty="0"/>
              <a:t>0x1F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green mask is 2</a:t>
            </a:r>
            <a:r>
              <a:rPr lang="en-US" baseline="30000" dirty="0"/>
              <a:t>6</a:t>
            </a:r>
            <a:r>
              <a:rPr lang="en-US" dirty="0"/>
              <a:t>-1 = 63 (or </a:t>
            </a:r>
            <a:r>
              <a:rPr lang="en-US" b="1" dirty="0"/>
              <a:t>0x3F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= (</a:t>
            </a:r>
            <a:r>
              <a:rPr lang="en-US" sz="2800" b="1" dirty="0">
                <a:solidFill>
                  <a:srgbClr val="B9819E"/>
                </a:solidFill>
                <a:latin typeface="Consolas" charset="0"/>
                <a:ea typeface="Consolas" charset="0"/>
                <a:cs typeface="Consolas" charset="0"/>
              </a:rPr>
              <a:t>color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&gt;&gt; 11) &amp; 0x1F;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green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sz="2800" b="1" dirty="0">
                <a:solidFill>
                  <a:srgbClr val="B9819E"/>
                </a:solidFill>
                <a:latin typeface="Consolas" charset="0"/>
                <a:ea typeface="Consolas" charset="0"/>
                <a:cs typeface="Consolas" charset="0"/>
              </a:rPr>
              <a:t>color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&gt;&gt; 5)  &amp; 0x3F;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blue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=  </a:t>
            </a:r>
            <a:r>
              <a:rPr lang="en-US" sz="2800" b="1" dirty="0">
                <a:solidFill>
                  <a:srgbClr val="B9819E"/>
                </a:solidFill>
                <a:latin typeface="Consolas" charset="0"/>
                <a:ea typeface="Consolas" charset="0"/>
                <a:cs typeface="Consolas" charset="0"/>
              </a:rPr>
              <a:t>color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&amp; 0x1F;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42486"/>
            <a:ext cx="8991600" cy="527452"/>
          </a:xfrm>
        </p:spPr>
        <p:txBody>
          <a:bodyPr/>
          <a:lstStyle/>
          <a:p>
            <a:r>
              <a:rPr lang="en-US" dirty="0"/>
              <a:t>Let's extract green: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70470"/>
              </p:ext>
            </p:extLst>
          </p:nvPr>
        </p:nvGraphicFramePr>
        <p:xfrm>
          <a:off x="761996" y="1475884"/>
          <a:ext cx="75438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20409"/>
              </p:ext>
            </p:extLst>
          </p:nvPr>
        </p:nvGraphicFramePr>
        <p:xfrm>
          <a:off x="761996" y="2825404"/>
          <a:ext cx="7543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1996" y="2394517"/>
            <a:ext cx="29079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shift right by 5 </a:t>
            </a:r>
            <a:r>
              <a:rPr lang="en-US" sz="2200" dirty="0"/>
              <a:t>and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1996" y="3286185"/>
            <a:ext cx="35205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and then </a:t>
            </a:r>
            <a:r>
              <a:rPr lang="en-US" sz="2200" b="1" dirty="0"/>
              <a:t>AND</a:t>
            </a:r>
            <a:r>
              <a:rPr lang="en-US" sz="2200" dirty="0"/>
              <a:t> with </a:t>
            </a:r>
            <a:r>
              <a:rPr lang="en-US" sz="2200" b="1" dirty="0"/>
              <a:t>0x3F</a:t>
            </a:r>
            <a:r>
              <a:rPr lang="mr-IN" sz="2200" dirty="0"/>
              <a:t>…</a:t>
            </a:r>
            <a:endParaRPr lang="en-US" sz="2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75165"/>
              </p:ext>
            </p:extLst>
          </p:nvPr>
        </p:nvGraphicFramePr>
        <p:xfrm>
          <a:off x="761996" y="3720653"/>
          <a:ext cx="7543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Bitfields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4A4F4-DDED-48D2-99E3-A118800E2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build bits, they will come.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5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Can't you AND </a:t>
            </a:r>
            <a:r>
              <a:rPr lang="en-US" i="1" dirty="0"/>
              <a:t>then</a:t>
            </a:r>
            <a:r>
              <a:rPr lang="en-US" dirty="0"/>
              <a:t> shift?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29020"/>
            <a:ext cx="8991600" cy="527452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/>
              <a:t>ure</a:t>
            </a:r>
            <a:r>
              <a:rPr lang="en-US" dirty="0"/>
              <a:t>, 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74276"/>
              </p:ext>
            </p:extLst>
          </p:nvPr>
        </p:nvGraphicFramePr>
        <p:xfrm>
          <a:off x="761996" y="1362418"/>
          <a:ext cx="75438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8929" y="2266386"/>
            <a:ext cx="2876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AND</a:t>
            </a:r>
            <a:r>
              <a:rPr lang="en-US" sz="2200" dirty="0"/>
              <a:t> with </a:t>
            </a:r>
            <a:r>
              <a:rPr lang="en-US" sz="2200" b="1" dirty="0"/>
              <a:t>0x7E0 (!)</a:t>
            </a:r>
            <a:r>
              <a:rPr lang="mr-IN" sz="2200" dirty="0"/>
              <a:t>…</a:t>
            </a:r>
            <a:endParaRPr lang="en-US" sz="2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72632"/>
              </p:ext>
            </p:extLst>
          </p:nvPr>
        </p:nvGraphicFramePr>
        <p:xfrm>
          <a:off x="761996" y="2686841"/>
          <a:ext cx="754380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8929" y="3121224"/>
            <a:ext cx="2398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shift right by 5</a:t>
            </a:r>
            <a:r>
              <a:rPr lang="mr-IN" sz="2200" dirty="0"/>
              <a:t>…</a:t>
            </a:r>
            <a:endParaRPr lang="en-US" sz="22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48741"/>
              </p:ext>
            </p:extLst>
          </p:nvPr>
        </p:nvGraphicFramePr>
        <p:xfrm>
          <a:off x="778929" y="3567992"/>
          <a:ext cx="7543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56816" y="4135177"/>
            <a:ext cx="3303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where did I get 0x7E0??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4569170"/>
            <a:ext cx="1926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it's 0x3F &lt;&lt; 5.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78905" y="4746513"/>
            <a:ext cx="2123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 feel like that's uglier.</a:t>
            </a:r>
          </a:p>
        </p:txBody>
      </p:sp>
    </p:spTree>
    <p:extLst>
      <p:ext uri="{BB962C8B-B14F-4D97-AF65-F5344CB8AC3E}">
        <p14:creationId xmlns:p14="http://schemas.microsoft.com/office/powerpoint/2010/main" val="2877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bit </a:t>
            </a:r>
            <a:r>
              <a:rPr lang="en-US" i="1" dirty="0"/>
              <a:t>flags?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69" y="855715"/>
            <a:ext cx="8991600" cy="609599"/>
          </a:xfrm>
        </p:spPr>
        <p:txBody>
          <a:bodyPr/>
          <a:lstStyle/>
          <a:p>
            <a:r>
              <a:rPr lang="en-US" dirty="0"/>
              <a:t>this is when you treat a pattern of bits as a set of </a:t>
            </a:r>
            <a:r>
              <a:rPr lang="en-US" b="1" dirty="0" err="1"/>
              <a:t>booleans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69" y="1369357"/>
            <a:ext cx="8229600" cy="1901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62531" y="3651003"/>
            <a:ext cx="7620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0 0 0 0 0 0</a:t>
            </a:r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 0 0 0 0 0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7069" y="4265633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 R L D U</a:t>
            </a:r>
          </a:p>
        </p:txBody>
      </p:sp>
      <p:sp>
        <p:nvSpPr>
          <p:cNvPr id="9" name="Freeform 8"/>
          <p:cNvSpPr/>
          <p:nvPr/>
        </p:nvSpPr>
        <p:spPr>
          <a:xfrm>
            <a:off x="1117536" y="1950000"/>
            <a:ext cx="3429000" cy="1820333"/>
          </a:xfrm>
          <a:custGeom>
            <a:avLst/>
            <a:gdLst>
              <a:gd name="connsiteX0" fmla="*/ 0 w 3429000"/>
              <a:gd name="connsiteY0" fmla="*/ 0 h 1820333"/>
              <a:gd name="connsiteX1" fmla="*/ 1617133 w 3429000"/>
              <a:gd name="connsiteY1" fmla="*/ 939800 h 1820333"/>
              <a:gd name="connsiteX2" fmla="*/ 2980266 w 3429000"/>
              <a:gd name="connsiteY2" fmla="*/ 1092200 h 1820333"/>
              <a:gd name="connsiteX3" fmla="*/ 3429000 w 3429000"/>
              <a:gd name="connsiteY3" fmla="*/ 1820333 h 18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1820333">
                <a:moveTo>
                  <a:pt x="0" y="0"/>
                </a:moveTo>
                <a:cubicBezTo>
                  <a:pt x="560211" y="378883"/>
                  <a:pt x="1120422" y="757767"/>
                  <a:pt x="1617133" y="939800"/>
                </a:cubicBezTo>
                <a:cubicBezTo>
                  <a:pt x="2113844" y="1121833"/>
                  <a:pt x="2678288" y="945445"/>
                  <a:pt x="2980266" y="1092200"/>
                </a:cubicBezTo>
                <a:cubicBezTo>
                  <a:pt x="3282244" y="1238955"/>
                  <a:pt x="3429000" y="1820333"/>
                  <a:pt x="3429000" y="182033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493869" y="2703533"/>
            <a:ext cx="999067" cy="1041400"/>
          </a:xfrm>
          <a:custGeom>
            <a:avLst/>
            <a:gdLst>
              <a:gd name="connsiteX0" fmla="*/ 999067 w 999067"/>
              <a:gd name="connsiteY0" fmla="*/ 0 h 1041400"/>
              <a:gd name="connsiteX1" fmla="*/ 186267 w 999067"/>
              <a:gd name="connsiteY1" fmla="*/ 203200 h 1041400"/>
              <a:gd name="connsiteX2" fmla="*/ 0 w 999067"/>
              <a:gd name="connsiteY2" fmla="*/ 10414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067" h="1041400">
                <a:moveTo>
                  <a:pt x="999067" y="0"/>
                </a:moveTo>
                <a:cubicBezTo>
                  <a:pt x="675922" y="14816"/>
                  <a:pt x="352778" y="29633"/>
                  <a:pt x="186267" y="203200"/>
                </a:cubicBezTo>
                <a:cubicBezTo>
                  <a:pt x="19756" y="376767"/>
                  <a:pt x="0" y="1041400"/>
                  <a:pt x="0" y="10414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846168" y="2568066"/>
            <a:ext cx="905934" cy="1176867"/>
          </a:xfrm>
          <a:custGeom>
            <a:avLst/>
            <a:gdLst>
              <a:gd name="connsiteX0" fmla="*/ 905934 w 905934"/>
              <a:gd name="connsiteY0" fmla="*/ 0 h 1176867"/>
              <a:gd name="connsiteX1" fmla="*/ 152400 w 905934"/>
              <a:gd name="connsiteY1" fmla="*/ 372534 h 1176867"/>
              <a:gd name="connsiteX2" fmla="*/ 0 w 905934"/>
              <a:gd name="connsiteY2" fmla="*/ 1176867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1176867">
                <a:moveTo>
                  <a:pt x="905934" y="0"/>
                </a:moveTo>
                <a:cubicBezTo>
                  <a:pt x="604661" y="88195"/>
                  <a:pt x="303389" y="176390"/>
                  <a:pt x="152400" y="372534"/>
                </a:cubicBezTo>
                <a:cubicBezTo>
                  <a:pt x="1411" y="568679"/>
                  <a:pt x="705" y="872773"/>
                  <a:pt x="0" y="11768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89736" y="1848400"/>
            <a:ext cx="552314" cy="2133600"/>
          </a:xfrm>
          <a:custGeom>
            <a:avLst/>
            <a:gdLst>
              <a:gd name="connsiteX0" fmla="*/ 381000 w 552314"/>
              <a:gd name="connsiteY0" fmla="*/ 0 h 2133600"/>
              <a:gd name="connsiteX1" fmla="*/ 533400 w 552314"/>
              <a:gd name="connsiteY1" fmla="*/ 1574800 h 2133600"/>
              <a:gd name="connsiteX2" fmla="*/ 0 w 552314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314" h="2133600">
                <a:moveTo>
                  <a:pt x="381000" y="0"/>
                </a:moveTo>
                <a:cubicBezTo>
                  <a:pt x="488950" y="609600"/>
                  <a:pt x="596900" y="1219200"/>
                  <a:pt x="533400" y="1574800"/>
                </a:cubicBezTo>
                <a:cubicBezTo>
                  <a:pt x="469900" y="1930400"/>
                  <a:pt x="234950" y="2032000"/>
                  <a:pt x="0" y="21336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18602" y="2745866"/>
            <a:ext cx="3246116" cy="1599796"/>
          </a:xfrm>
          <a:custGeom>
            <a:avLst/>
            <a:gdLst>
              <a:gd name="connsiteX0" fmla="*/ 3115734 w 3246116"/>
              <a:gd name="connsiteY0" fmla="*/ 0 h 1599796"/>
              <a:gd name="connsiteX1" fmla="*/ 3107267 w 3246116"/>
              <a:gd name="connsiteY1" fmla="*/ 939800 h 1599796"/>
              <a:gd name="connsiteX2" fmla="*/ 1693334 w 3246116"/>
              <a:gd name="connsiteY2" fmla="*/ 1574800 h 1599796"/>
              <a:gd name="connsiteX3" fmla="*/ 0 w 3246116"/>
              <a:gd name="connsiteY3" fmla="*/ 1481667 h 159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6116" h="1599796">
                <a:moveTo>
                  <a:pt x="3115734" y="0"/>
                </a:moveTo>
                <a:cubicBezTo>
                  <a:pt x="3230034" y="338666"/>
                  <a:pt x="3344334" y="677333"/>
                  <a:pt x="3107267" y="939800"/>
                </a:cubicBezTo>
                <a:cubicBezTo>
                  <a:pt x="2870200" y="1202267"/>
                  <a:pt x="2211212" y="1484489"/>
                  <a:pt x="1693334" y="1574800"/>
                </a:cubicBezTo>
                <a:cubicBezTo>
                  <a:pt x="1175456" y="1665111"/>
                  <a:pt x="0" y="1481667"/>
                  <a:pt x="0" y="14816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masters of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15906"/>
            <a:ext cx="8763000" cy="914399"/>
          </a:xfrm>
        </p:spPr>
        <p:txBody>
          <a:bodyPr/>
          <a:lstStyle/>
          <a:p>
            <a:r>
              <a:rPr lang="en-US" dirty="0"/>
              <a:t>well what if we wanted to store multiple </a:t>
            </a:r>
            <a:r>
              <a:rPr lang="en-US" b="1" i="1" dirty="0"/>
              <a:t>integers</a:t>
            </a:r>
            <a:r>
              <a:rPr lang="en-US" dirty="0"/>
              <a:t> in one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70162"/>
              </p:ext>
            </p:extLst>
          </p:nvPr>
        </p:nvGraphicFramePr>
        <p:xfrm>
          <a:off x="762000" y="1628825"/>
          <a:ext cx="75438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red</a:t>
                      </a:r>
                    </a:p>
                  </a:txBody>
                  <a:tcPr marL="45720" marR="45720">
                    <a:solidFill>
                      <a:srgbClr val="FF5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green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blue</a:t>
                      </a:r>
                    </a:p>
                  </a:txBody>
                  <a:tcPr marL="45720" marR="457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1752600" y="2009825"/>
            <a:ext cx="381000" cy="2362200"/>
          </a:xfrm>
          <a:prstGeom prst="leftBrace">
            <a:avLst>
              <a:gd name="adj1" fmla="val 5944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1934" y="3259718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decimal?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3978" y="3428995"/>
            <a:ext cx="598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23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4356104" y="1793921"/>
            <a:ext cx="381000" cy="2794008"/>
          </a:xfrm>
          <a:prstGeom prst="leftBrace">
            <a:avLst>
              <a:gd name="adj1" fmla="val 5944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7482" y="3428995"/>
            <a:ext cx="598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32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6934208" y="2009824"/>
            <a:ext cx="381000" cy="2362200"/>
          </a:xfrm>
          <a:prstGeom prst="leftBrace">
            <a:avLst>
              <a:gd name="adj1" fmla="val 5944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25587" y="3421423"/>
            <a:ext cx="598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3992084"/>
            <a:ext cx="7543808" cy="833821"/>
          </a:xfrm>
          <a:prstGeom prst="rect">
            <a:avLst/>
          </a:prstGeom>
          <a:solidFill>
            <a:srgbClr val="B9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That's this color, in RGB565.</a:t>
            </a:r>
          </a:p>
        </p:txBody>
      </p:sp>
    </p:spTree>
    <p:extLst>
      <p:ext uri="{BB962C8B-B14F-4D97-AF65-F5344CB8AC3E}">
        <p14:creationId xmlns:p14="http://schemas.microsoft.com/office/powerpoint/2010/main" val="13598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This To Ourselves???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</a:t>
            </a:r>
            <a:r>
              <a:rPr lang="en-US" b="1" dirty="0"/>
              <a:t>smaller</a:t>
            </a:r>
          </a:p>
          <a:p>
            <a:pPr lvl="1"/>
            <a:r>
              <a:rPr lang="en-US" dirty="0"/>
              <a:t>Really, that's it.</a:t>
            </a:r>
          </a:p>
          <a:p>
            <a:pPr lvl="1"/>
            <a:r>
              <a:rPr lang="en-US" dirty="0"/>
              <a:t>But that's super important in a lot of cases.</a:t>
            </a:r>
          </a:p>
          <a:p>
            <a:r>
              <a:rPr lang="en-US" b="1" dirty="0"/>
              <a:t>Smaller data</a:t>
            </a:r>
            <a:r>
              <a:rPr lang="mr-IN" b="1" dirty="0"/>
              <a:t>…</a:t>
            </a:r>
            <a:endParaRPr lang="en-US" b="1" dirty="0"/>
          </a:p>
          <a:p>
            <a:pPr lvl="1"/>
            <a:r>
              <a:rPr lang="en-US" dirty="0"/>
              <a:t>Takes up </a:t>
            </a:r>
            <a:r>
              <a:rPr lang="en-US" b="1" dirty="0"/>
              <a:t>less space </a:t>
            </a:r>
            <a:r>
              <a:rPr lang="en-US" dirty="0"/>
              <a:t>in memory.</a:t>
            </a:r>
          </a:p>
          <a:p>
            <a:pPr lvl="1"/>
            <a:r>
              <a:rPr lang="en-US" dirty="0"/>
              <a:t>Takes up </a:t>
            </a:r>
            <a:r>
              <a:rPr lang="en-US" b="1" dirty="0"/>
              <a:t>less space </a:t>
            </a:r>
            <a:r>
              <a:rPr lang="en-US" dirty="0"/>
              <a:t>in </a:t>
            </a:r>
            <a:r>
              <a:rPr lang="en-US" i="1" dirty="0"/>
              <a:t>cache.</a:t>
            </a:r>
          </a:p>
          <a:p>
            <a:pPr lvl="2"/>
            <a:r>
              <a:rPr lang="en-US" sz="1600" dirty="0"/>
              <a:t>Extremely important thing in modern CPUs that we talk about in 1541.</a:t>
            </a:r>
          </a:p>
          <a:p>
            <a:pPr lvl="1"/>
            <a:r>
              <a:rPr lang="en-US" dirty="0"/>
              <a:t>Is </a:t>
            </a:r>
            <a:r>
              <a:rPr lang="en-US" b="1" dirty="0"/>
              <a:t>faster to move </a:t>
            </a:r>
            <a:r>
              <a:rPr lang="en-US" dirty="0"/>
              <a:t>between memory and the CPU.</a:t>
            </a:r>
          </a:p>
          <a:p>
            <a:pPr lvl="1"/>
            <a:r>
              <a:rPr lang="en-US" dirty="0"/>
              <a:t>Is </a:t>
            </a:r>
            <a:r>
              <a:rPr lang="en-US" b="1" dirty="0"/>
              <a:t>faster to transfer </a:t>
            </a:r>
            <a:r>
              <a:rPr lang="en-US" dirty="0"/>
              <a:t>across the internet and other networks.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wanna</a:t>
            </a:r>
            <a:r>
              <a:rPr lang="en-US" dirty="0"/>
              <a:t> turn the light on!!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sequence of 0s. I </a:t>
            </a:r>
            <a:r>
              <a:rPr lang="en-US" dirty="0" err="1"/>
              <a:t>wanna</a:t>
            </a:r>
            <a:r>
              <a:rPr lang="en-US" dirty="0"/>
              <a:t> turn one of them into a 1.</a:t>
            </a:r>
          </a:p>
          <a:p>
            <a:r>
              <a:rPr lang="en-US" dirty="0"/>
              <a:t>What </a:t>
            </a:r>
            <a:r>
              <a:rPr lang="en-US" b="1" dirty="0"/>
              <a:t>bitwise operation </a:t>
            </a:r>
            <a:r>
              <a:rPr lang="en-US" dirty="0"/>
              <a:t>can I use to do that?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25133" y="1838217"/>
            <a:ext cx="999067" cy="16589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1104" y="1838217"/>
            <a:ext cx="999067" cy="1658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17075" y="1838217"/>
            <a:ext cx="999067" cy="1658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3046" y="1839007"/>
            <a:ext cx="999067" cy="16589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3748" y="35146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9719" y="35146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25690" y="35146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1661" y="35146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1051" y="4200417"/>
            <a:ext cx="38183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5053" y="1824626"/>
            <a:ext cx="1056162" cy="16640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31051" y="38419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27022" y="38419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2993" y="38419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8964" y="38419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27022" y="42004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22993" y="42004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8964" y="42004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46518" y="38452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?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046518" y="4276617"/>
            <a:ext cx="43542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4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/>
      <p:bldP spid="24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13485" y="1918491"/>
            <a:ext cx="1056162" cy="16640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76876" y="1924981"/>
            <a:ext cx="1056162" cy="16640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81801" y="1925521"/>
            <a:ext cx="1056162" cy="1664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wanna</a:t>
            </a:r>
            <a:r>
              <a:rPr lang="en-US" dirty="0"/>
              <a:t> turn the light off!!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wanna</a:t>
            </a:r>
            <a:r>
              <a:rPr lang="en-US" dirty="0"/>
              <a:t> turn one of the 1s into a 0.</a:t>
            </a:r>
          </a:p>
          <a:p>
            <a:r>
              <a:rPr lang="en-US" dirty="0"/>
              <a:t>What </a:t>
            </a:r>
            <a:r>
              <a:rPr lang="en-US" b="1" dirty="0"/>
              <a:t>bitwise operation </a:t>
            </a:r>
            <a:r>
              <a:rPr lang="en-US" dirty="0"/>
              <a:t>can I use to do </a:t>
            </a:r>
            <a:r>
              <a:rPr lang="en-US" i="1" dirty="0"/>
              <a:t>that?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91674" y="1933450"/>
            <a:ext cx="999067" cy="16589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3748" y="36013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29719" y="36013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25690" y="36013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1661" y="36013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31051" y="4287183"/>
            <a:ext cx="38183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1051" y="3928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27022" y="3928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22993" y="3928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8964" y="3928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7022" y="42871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22993" y="42871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8964" y="42871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46518" y="39319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?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046518" y="4363383"/>
            <a:ext cx="43542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16942" y="1930105"/>
            <a:ext cx="999067" cy="16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2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/>
      <p:bldP spid="24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609461" y="4272877"/>
            <a:ext cx="38183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8634" y="4276236"/>
            <a:ext cx="38183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52722" y="1900826"/>
            <a:ext cx="1056162" cy="16640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16113" y="1907316"/>
            <a:ext cx="1056162" cy="16640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21038" y="1907856"/>
            <a:ext cx="1056162" cy="1664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Turning off the first three, leaving the others alone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2627"/>
            <a:ext cx="8763000" cy="784057"/>
          </a:xfrm>
        </p:spPr>
        <p:txBody>
          <a:bodyPr/>
          <a:lstStyle/>
          <a:p>
            <a:r>
              <a:rPr lang="en-US" dirty="0"/>
              <a:t>More bits, but this is one of the same operations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2985" y="35837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68956" y="35837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4927" y="35837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0898" y="35837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70288" y="4269518"/>
            <a:ext cx="38183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70288" y="391107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6259" y="391107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2230" y="391107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58201" y="391107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66259" y="42695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62230" y="42695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58201" y="42695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3186" y="39143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?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83186" y="4345718"/>
            <a:ext cx="67568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56179" y="1912440"/>
            <a:ext cx="999067" cy="16589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9331" y="1893907"/>
            <a:ext cx="1056162" cy="166406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92788" y="1905521"/>
            <a:ext cx="999067" cy="1658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4240" y="1893907"/>
            <a:ext cx="999067" cy="165894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61672" y="1902064"/>
            <a:ext cx="999067" cy="165894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410785" y="357525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06756" y="357525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08105" y="391107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10785" y="391107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3" grpId="0" build="p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/>
      <p:bldP spid="24" grpId="0"/>
      <p:bldP spid="29" grpId="0"/>
      <p:bldP spid="30" grpId="0"/>
      <p:bldP spid="31" grpId="0"/>
      <p:bldP spid="32" grpId="0"/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lui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at, 0xDEAD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ori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t0, at, 0xBEEF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47150"/>
              </p:ext>
            </p:extLst>
          </p:nvPr>
        </p:nvGraphicFramePr>
        <p:xfrm>
          <a:off x="381000" y="25287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91925"/>
              </p:ext>
            </p:extLst>
          </p:nvPr>
        </p:nvGraphicFramePr>
        <p:xfrm>
          <a:off x="2514600" y="25287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72856"/>
              </p:ext>
            </p:extLst>
          </p:nvPr>
        </p:nvGraphicFramePr>
        <p:xfrm>
          <a:off x="4648200" y="29859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97320"/>
              </p:ext>
            </p:extLst>
          </p:nvPr>
        </p:nvGraphicFramePr>
        <p:xfrm>
          <a:off x="6781800" y="29859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80306"/>
              </p:ext>
            </p:extLst>
          </p:nvPr>
        </p:nvGraphicFramePr>
        <p:xfrm>
          <a:off x="4648200" y="25287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0918"/>
              </p:ext>
            </p:extLst>
          </p:nvPr>
        </p:nvGraphicFramePr>
        <p:xfrm>
          <a:off x="6781800" y="25287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34856"/>
              </p:ext>
            </p:extLst>
          </p:nvPr>
        </p:nvGraphicFramePr>
        <p:xfrm>
          <a:off x="381000" y="29859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55887"/>
              </p:ext>
            </p:extLst>
          </p:nvPr>
        </p:nvGraphicFramePr>
        <p:xfrm>
          <a:off x="2514600" y="29859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0670" y="29688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|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60869" y="3368915"/>
            <a:ext cx="87545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58789"/>
              </p:ext>
            </p:extLst>
          </p:nvPr>
        </p:nvGraphicFramePr>
        <p:xfrm>
          <a:off x="381000" y="34558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83041"/>
              </p:ext>
            </p:extLst>
          </p:nvPr>
        </p:nvGraphicFramePr>
        <p:xfrm>
          <a:off x="2514600" y="34558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7200"/>
              </p:ext>
            </p:extLst>
          </p:nvPr>
        </p:nvGraphicFramePr>
        <p:xfrm>
          <a:off x="4648200" y="34558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59637"/>
              </p:ext>
            </p:extLst>
          </p:nvPr>
        </p:nvGraphicFramePr>
        <p:xfrm>
          <a:off x="6781800" y="3455880"/>
          <a:ext cx="21336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04327" y="3821640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51903" y="3817407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Consolas" charset="0"/>
                <a:ea typeface="Consolas" charset="0"/>
                <a:cs typeface="Consolas" charset="0"/>
              </a:rPr>
              <a:t>E</a:t>
            </a:r>
            <a:endParaRPr lang="en-US" sz="4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99479" y="3813174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47055" y="3808941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94631" y="3804708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42207" y="3800475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89783" y="3796242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Consolas" charset="0"/>
                <a:ea typeface="Consolas" charset="0"/>
                <a:cs typeface="Consolas" charset="0"/>
              </a:rPr>
              <a:t>E</a:t>
            </a:r>
            <a:endParaRPr lang="en-US" sz="4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37359" y="3792009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nsolas" charset="0"/>
                <a:ea typeface="Consolas" charset="0"/>
                <a:cs typeface="Consolas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602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1338</Words>
  <Application>Microsoft Office PowerPoint</Application>
  <PresentationFormat>On-screen Show (16:10)</PresentationFormat>
  <Paragraphs>644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Lato Heavy</vt:lpstr>
      <vt:lpstr>Open Sans</vt:lpstr>
      <vt:lpstr>Trebuchet MS</vt:lpstr>
      <vt:lpstr>Wingdings 3</vt:lpstr>
      <vt:lpstr>Facet</vt:lpstr>
      <vt:lpstr>Office Theme</vt:lpstr>
      <vt:lpstr>CS/COE 0447</vt:lpstr>
      <vt:lpstr>Bitfields</vt:lpstr>
      <vt:lpstr>Remember bit flags?</vt:lpstr>
      <vt:lpstr>The masters of meaning</vt:lpstr>
      <vt:lpstr>Why Do This To Ourselves???</vt:lpstr>
      <vt:lpstr>I wanna turn the light on!!</vt:lpstr>
      <vt:lpstr>I wanna turn the light off!!</vt:lpstr>
      <vt:lpstr>Turning off the first three, leaving the others alone</vt:lpstr>
      <vt:lpstr>Remember this?</vt:lpstr>
      <vt:lpstr>Let's look at this again.</vt:lpstr>
      <vt:lpstr>…</vt:lpstr>
      <vt:lpstr>Left-shifting and ORing</vt:lpstr>
      <vt:lpstr>Masking</vt:lpstr>
      <vt:lpstr>Going the other way</vt:lpstr>
      <vt:lpstr>It's the exact opposite</vt:lpstr>
      <vt:lpstr>Masquerade</vt:lpstr>
      <vt:lpstr>Coming up with the mask value</vt:lpstr>
      <vt:lpstr>Right-shifting and ANDing</vt:lpstr>
      <vt:lpstr>NOW it works</vt:lpstr>
      <vt:lpstr>Can't you AND then shift?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30</cp:revision>
  <dcterms:created xsi:type="dcterms:W3CDTF">2018-08-24T23:21:45Z</dcterms:created>
  <dcterms:modified xsi:type="dcterms:W3CDTF">2018-09-27T02:54:19Z</dcterms:modified>
</cp:coreProperties>
</file>