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33"/>
  </p:notesMasterIdLst>
  <p:sldIdLst>
    <p:sldId id="256" r:id="rId3"/>
    <p:sldId id="28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  <p:sldId id="284" r:id="rId30"/>
    <p:sldId id="281" r:id="rId31"/>
    <p:sldId id="282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029424-593A-4C99-88B9-B7C015D196DE}">
          <p14:sldIdLst>
            <p14:sldId id="256"/>
            <p14:sldId id="285"/>
          </p14:sldIdLst>
        </p14:section>
        <p14:section name="Binary" id="{117E5142-1934-4417-A0FC-964905413D2A}">
          <p14:sldIdLst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Hexadecimal" id="{F703716E-DA61-42C3-9627-CB49F939BC27}">
          <p14:sldIdLst>
            <p14:sldId id="267"/>
            <p14:sldId id="268"/>
            <p14:sldId id="269"/>
            <p14:sldId id="270"/>
            <p14:sldId id="271"/>
            <p14:sldId id="283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rbitrariness" id="{DC9779D0-D88C-4974-9299-F94948CF4CC4}">
          <p14:sldIdLst>
            <p14:sldId id="279"/>
            <p14:sldId id="278"/>
            <p14:sldId id="280"/>
            <p14:sldId id="284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FF3A"/>
    <a:srgbClr val="F8C4EA"/>
    <a:srgbClr val="995FC2"/>
    <a:srgbClr val="B07FD8"/>
    <a:srgbClr val="98399D"/>
    <a:srgbClr val="9E439C"/>
    <a:srgbClr val="98389D"/>
    <a:srgbClr val="E9D4E9"/>
    <a:srgbClr val="DEBEDD"/>
    <a:srgbClr val="740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Data Representation: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Binary, Hexadecimal,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and Arbitrariness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2AE-D9F9-4061-953B-754E2381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D3E4-A295-4DC9-8E6A-68B69479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hape 193">
            <a:extLst>
              <a:ext uri="{FF2B5EF4-FFF2-40B4-BE49-F238E27FC236}">
                <a16:creationId xmlns:a16="http://schemas.microsoft.com/office/drawing/2014/main" id="{E1550ED2-9F34-4406-A909-2B686EE55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75627"/>
            <a:ext cx="8991600" cy="4801659"/>
          </a:xfrm>
        </p:spPr>
        <p:txBody>
          <a:bodyPr/>
          <a:lstStyle/>
          <a:p>
            <a:r>
              <a:rPr lang="en" dirty="0"/>
              <a:t>You want to convert the number 83</a:t>
            </a:r>
            <a:r>
              <a:rPr lang="en" baseline="-25000" dirty="0"/>
              <a:t>10</a:t>
            </a:r>
            <a:r>
              <a:rPr lang="en" dirty="0"/>
              <a:t> to binary. </a:t>
            </a:r>
          </a:p>
        </p:txBody>
      </p:sp>
      <p:sp>
        <p:nvSpPr>
          <p:cNvPr id="6" name="Shape 217">
            <a:extLst>
              <a:ext uri="{FF2B5EF4-FFF2-40B4-BE49-F238E27FC236}">
                <a16:creationId xmlns:a16="http://schemas.microsoft.com/office/drawing/2014/main" id="{E5BA7138-8F4C-463A-8EB9-397C6081CA92}"/>
              </a:ext>
            </a:extLst>
          </p:cNvPr>
          <p:cNvSpPr txBox="1">
            <a:spLocks/>
          </p:cNvSpPr>
          <p:nvPr/>
        </p:nvSpPr>
        <p:spPr>
          <a:xfrm>
            <a:off x="0" y="3004476"/>
            <a:ext cx="9244117" cy="23809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 dirty="0"/>
              <a:t>For each place from </a:t>
            </a:r>
            <a:r>
              <a:rPr lang="en" b="1" dirty="0"/>
              <a:t>MSB</a:t>
            </a:r>
            <a:r>
              <a:rPr lang="en" dirty="0"/>
              <a:t>:</a:t>
            </a:r>
            <a:endParaRPr lang="en-US" dirty="0"/>
          </a:p>
          <a:p>
            <a:pPr marL="457200" indent="-228600"/>
            <a:r>
              <a:rPr lang="en" dirty="0"/>
              <a:t>If place</a:t>
            </a:r>
            <a:r>
              <a:rPr lang="en-US" dirty="0"/>
              <a:t> value</a:t>
            </a:r>
            <a:r>
              <a:rPr lang="en" dirty="0"/>
              <a:t> &lt; remainder:		64 &lt; 83, therefore:</a:t>
            </a:r>
          </a:p>
          <a:p>
            <a:pPr marL="914400" lvl="1" indent="-228600"/>
            <a:r>
              <a:rPr lang="en" dirty="0"/>
              <a:t>digit = 1					   digit = 1</a:t>
            </a:r>
          </a:p>
          <a:p>
            <a:pPr marL="914400" lvl="1" indent="-228600"/>
            <a:r>
              <a:rPr lang="en" dirty="0"/>
              <a:t>remainder = remainder – place	   remainder = remainder–64 (83-64=19)</a:t>
            </a:r>
          </a:p>
          <a:p>
            <a:pPr marL="342900" indent="0">
              <a:buNone/>
            </a:pPr>
            <a:r>
              <a:rPr lang="en" dirty="0"/>
              <a:t>	  						32 &gt; 19, however, so:</a:t>
            </a:r>
          </a:p>
          <a:p>
            <a:pPr marL="685800" lvl="1" indent="0">
              <a:buNone/>
            </a:pPr>
            <a:r>
              <a:rPr lang="en" dirty="0"/>
              <a:t> 						   digit = 0 (remainder stays the same)</a:t>
            </a:r>
          </a:p>
          <a:p>
            <a:pPr marL="1028700" lvl="2" indent="0">
              <a:buNone/>
            </a:pPr>
            <a:r>
              <a:rPr lang="en" dirty="0"/>
              <a:t>	</a:t>
            </a:r>
          </a:p>
        </p:txBody>
      </p:sp>
      <p:sp>
        <p:nvSpPr>
          <p:cNvPr id="7" name="Shape 194">
            <a:extLst>
              <a:ext uri="{FF2B5EF4-FFF2-40B4-BE49-F238E27FC236}">
                <a16:creationId xmlns:a16="http://schemas.microsoft.com/office/drawing/2014/main" id="{550F1172-781C-44F1-8BF0-B0D5C94FAC10}"/>
              </a:ext>
            </a:extLst>
          </p:cNvPr>
          <p:cNvSpPr txBox="1"/>
          <p:nvPr/>
        </p:nvSpPr>
        <p:spPr>
          <a:xfrm>
            <a:off x="1137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8" name="Shape 195">
            <a:extLst>
              <a:ext uri="{FF2B5EF4-FFF2-40B4-BE49-F238E27FC236}">
                <a16:creationId xmlns:a16="http://schemas.microsoft.com/office/drawing/2014/main" id="{235C8B3D-F114-484F-B368-C2272F313D70}"/>
              </a:ext>
            </a:extLst>
          </p:cNvPr>
          <p:cNvSpPr txBox="1"/>
          <p:nvPr/>
        </p:nvSpPr>
        <p:spPr>
          <a:xfrm>
            <a:off x="1957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9" name="Shape 196">
            <a:extLst>
              <a:ext uri="{FF2B5EF4-FFF2-40B4-BE49-F238E27FC236}">
                <a16:creationId xmlns:a16="http://schemas.microsoft.com/office/drawing/2014/main" id="{D95110F0-8FD7-43F0-B2F5-952C1DC846C0}"/>
              </a:ext>
            </a:extLst>
          </p:cNvPr>
          <p:cNvSpPr txBox="1"/>
          <p:nvPr/>
        </p:nvSpPr>
        <p:spPr>
          <a:xfrm>
            <a:off x="2776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id="{AF641CE1-B80D-43C4-B144-9105FBD04C82}"/>
              </a:ext>
            </a:extLst>
          </p:cNvPr>
          <p:cNvSpPr txBox="1"/>
          <p:nvPr/>
        </p:nvSpPr>
        <p:spPr>
          <a:xfrm>
            <a:off x="35965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D9E9796C-A69D-4874-8EE0-A99762A9AD3A}"/>
              </a:ext>
            </a:extLst>
          </p:cNvPr>
          <p:cNvSpPr txBox="1"/>
          <p:nvPr/>
        </p:nvSpPr>
        <p:spPr>
          <a:xfrm>
            <a:off x="44161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2" name="Shape 199">
            <a:extLst>
              <a:ext uri="{FF2B5EF4-FFF2-40B4-BE49-F238E27FC236}">
                <a16:creationId xmlns:a16="http://schemas.microsoft.com/office/drawing/2014/main" id="{2A4AF72E-94FF-46A5-AC49-F59469C3A0DB}"/>
              </a:ext>
            </a:extLst>
          </p:cNvPr>
          <p:cNvSpPr txBox="1"/>
          <p:nvPr/>
        </p:nvSpPr>
        <p:spPr>
          <a:xfrm>
            <a:off x="1961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- 64 =</a:t>
            </a:r>
          </a:p>
        </p:txBody>
      </p:sp>
      <p:sp>
        <p:nvSpPr>
          <p:cNvPr id="13" name="Shape 200">
            <a:extLst>
              <a:ext uri="{FF2B5EF4-FFF2-40B4-BE49-F238E27FC236}">
                <a16:creationId xmlns:a16="http://schemas.microsoft.com/office/drawing/2014/main" id="{334A0758-14F3-4818-944D-DBD6FE0CD60F}"/>
              </a:ext>
            </a:extLst>
          </p:cNvPr>
          <p:cNvSpPr txBox="1"/>
          <p:nvPr/>
        </p:nvSpPr>
        <p:spPr>
          <a:xfrm>
            <a:off x="5235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4" name="Shape 201">
            <a:extLst>
              <a:ext uri="{FF2B5EF4-FFF2-40B4-BE49-F238E27FC236}">
                <a16:creationId xmlns:a16="http://schemas.microsoft.com/office/drawing/2014/main" id="{DAA78CE7-FF76-40C5-8EE3-7D83AF43E24C}"/>
              </a:ext>
            </a:extLst>
          </p:cNvPr>
          <p:cNvSpPr txBox="1"/>
          <p:nvPr/>
        </p:nvSpPr>
        <p:spPr>
          <a:xfrm>
            <a:off x="6055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5" name="Shape 202">
            <a:extLst>
              <a:ext uri="{FF2B5EF4-FFF2-40B4-BE49-F238E27FC236}">
                <a16:creationId xmlns:a16="http://schemas.microsoft.com/office/drawing/2014/main" id="{A8ACEA91-9E3A-48E0-BED5-E8A9826D7C76}"/>
              </a:ext>
            </a:extLst>
          </p:cNvPr>
          <p:cNvSpPr txBox="1"/>
          <p:nvPr/>
        </p:nvSpPr>
        <p:spPr>
          <a:xfrm>
            <a:off x="6874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6" name="Shape 203">
            <a:extLst>
              <a:ext uri="{FF2B5EF4-FFF2-40B4-BE49-F238E27FC236}">
                <a16:creationId xmlns:a16="http://schemas.microsoft.com/office/drawing/2014/main" id="{B0718BBC-FBA1-49F1-A776-54CC25E7AC9F}"/>
              </a:ext>
            </a:extLst>
          </p:cNvPr>
          <p:cNvSpPr txBox="1"/>
          <p:nvPr/>
        </p:nvSpPr>
        <p:spPr>
          <a:xfrm>
            <a:off x="1538165" y="1567676"/>
            <a:ext cx="819599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83</a:t>
            </a:r>
          </a:p>
        </p:txBody>
      </p:sp>
      <p:sp>
        <p:nvSpPr>
          <p:cNvPr id="17" name="Shape 204">
            <a:extLst>
              <a:ext uri="{FF2B5EF4-FFF2-40B4-BE49-F238E27FC236}">
                <a16:creationId xmlns:a16="http://schemas.microsoft.com/office/drawing/2014/main" id="{E53ECB55-7D09-4264-BC21-8286F774531C}"/>
              </a:ext>
            </a:extLst>
          </p:cNvPr>
          <p:cNvSpPr txBox="1"/>
          <p:nvPr/>
        </p:nvSpPr>
        <p:spPr>
          <a:xfrm>
            <a:off x="2357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18" name="Shape 205">
            <a:extLst>
              <a:ext uri="{FF2B5EF4-FFF2-40B4-BE49-F238E27FC236}">
                <a16:creationId xmlns:a16="http://schemas.microsoft.com/office/drawing/2014/main" id="{95A1760A-2DAE-460A-95A0-C3660C18C4AE}"/>
              </a:ext>
            </a:extLst>
          </p:cNvPr>
          <p:cNvSpPr txBox="1"/>
          <p:nvPr/>
        </p:nvSpPr>
        <p:spPr>
          <a:xfrm>
            <a:off x="2781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19" name="Shape 206">
            <a:extLst>
              <a:ext uri="{FF2B5EF4-FFF2-40B4-BE49-F238E27FC236}">
                <a16:creationId xmlns:a16="http://schemas.microsoft.com/office/drawing/2014/main" id="{29586379-31FF-46D2-B33E-DCD23800E604}"/>
              </a:ext>
            </a:extLst>
          </p:cNvPr>
          <p:cNvSpPr txBox="1"/>
          <p:nvPr/>
        </p:nvSpPr>
        <p:spPr>
          <a:xfrm>
            <a:off x="36007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- 16 =</a:t>
            </a:r>
          </a:p>
        </p:txBody>
      </p:sp>
      <p:sp>
        <p:nvSpPr>
          <p:cNvPr id="20" name="Shape 207">
            <a:extLst>
              <a:ext uri="{FF2B5EF4-FFF2-40B4-BE49-F238E27FC236}">
                <a16:creationId xmlns:a16="http://schemas.microsoft.com/office/drawing/2014/main" id="{A91A555E-003C-4250-B0F3-90845513C1E1}"/>
              </a:ext>
            </a:extLst>
          </p:cNvPr>
          <p:cNvSpPr txBox="1"/>
          <p:nvPr/>
        </p:nvSpPr>
        <p:spPr>
          <a:xfrm>
            <a:off x="44203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BA3DC998-F6A9-4091-A57F-B1F813B18684}"/>
              </a:ext>
            </a:extLst>
          </p:cNvPr>
          <p:cNvSpPr txBox="1"/>
          <p:nvPr/>
        </p:nvSpPr>
        <p:spPr>
          <a:xfrm>
            <a:off x="3177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22" name="Shape 209">
            <a:extLst>
              <a:ext uri="{FF2B5EF4-FFF2-40B4-BE49-F238E27FC236}">
                <a16:creationId xmlns:a16="http://schemas.microsoft.com/office/drawing/2014/main" id="{4A50F1E6-A3C0-4A30-B919-E46E50A5F950}"/>
              </a:ext>
            </a:extLst>
          </p:cNvPr>
          <p:cNvSpPr txBox="1"/>
          <p:nvPr/>
        </p:nvSpPr>
        <p:spPr>
          <a:xfrm>
            <a:off x="52399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3" name="Shape 210">
            <a:extLst>
              <a:ext uri="{FF2B5EF4-FFF2-40B4-BE49-F238E27FC236}">
                <a16:creationId xmlns:a16="http://schemas.microsoft.com/office/drawing/2014/main" id="{EFE8CBAB-F7E0-465A-82EC-942AC3A7D4F3}"/>
              </a:ext>
            </a:extLst>
          </p:cNvPr>
          <p:cNvSpPr txBox="1"/>
          <p:nvPr/>
        </p:nvSpPr>
        <p:spPr>
          <a:xfrm>
            <a:off x="6059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- 2 =</a:t>
            </a:r>
          </a:p>
        </p:txBody>
      </p:sp>
      <p:sp>
        <p:nvSpPr>
          <p:cNvPr id="24" name="Shape 211">
            <a:extLst>
              <a:ext uri="{FF2B5EF4-FFF2-40B4-BE49-F238E27FC236}">
                <a16:creationId xmlns:a16="http://schemas.microsoft.com/office/drawing/2014/main" id="{533ACDF3-D95C-4658-A7DB-F36AB3D4E3C0}"/>
              </a:ext>
            </a:extLst>
          </p:cNvPr>
          <p:cNvSpPr txBox="1"/>
          <p:nvPr/>
        </p:nvSpPr>
        <p:spPr>
          <a:xfrm>
            <a:off x="39969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5" name="Shape 212">
            <a:extLst>
              <a:ext uri="{FF2B5EF4-FFF2-40B4-BE49-F238E27FC236}">
                <a16:creationId xmlns:a16="http://schemas.microsoft.com/office/drawing/2014/main" id="{8FAE8D3F-46F2-48C7-B5F9-0CE466ADFFFF}"/>
              </a:ext>
            </a:extLst>
          </p:cNvPr>
          <p:cNvSpPr txBox="1"/>
          <p:nvPr/>
        </p:nvSpPr>
        <p:spPr>
          <a:xfrm>
            <a:off x="48165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6" name="Shape 213">
            <a:extLst>
              <a:ext uri="{FF2B5EF4-FFF2-40B4-BE49-F238E27FC236}">
                <a16:creationId xmlns:a16="http://schemas.microsoft.com/office/drawing/2014/main" id="{877AD20F-56EA-42D5-9086-6088F9135730}"/>
              </a:ext>
            </a:extLst>
          </p:cNvPr>
          <p:cNvSpPr txBox="1"/>
          <p:nvPr/>
        </p:nvSpPr>
        <p:spPr>
          <a:xfrm>
            <a:off x="56361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7" name="Shape 214">
            <a:extLst>
              <a:ext uri="{FF2B5EF4-FFF2-40B4-BE49-F238E27FC236}">
                <a16:creationId xmlns:a16="http://schemas.microsoft.com/office/drawing/2014/main" id="{872354D2-72E2-4B54-BC89-E6FBED86A720}"/>
              </a:ext>
            </a:extLst>
          </p:cNvPr>
          <p:cNvSpPr txBox="1"/>
          <p:nvPr/>
        </p:nvSpPr>
        <p:spPr>
          <a:xfrm>
            <a:off x="6455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28" name="Shape 215">
            <a:extLst>
              <a:ext uri="{FF2B5EF4-FFF2-40B4-BE49-F238E27FC236}">
                <a16:creationId xmlns:a16="http://schemas.microsoft.com/office/drawing/2014/main" id="{89D81634-AF8A-468E-9DC4-7F96DC6328AD}"/>
              </a:ext>
            </a:extLst>
          </p:cNvPr>
          <p:cNvSpPr txBox="1"/>
          <p:nvPr/>
        </p:nvSpPr>
        <p:spPr>
          <a:xfrm>
            <a:off x="6879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 =</a:t>
            </a:r>
          </a:p>
        </p:txBody>
      </p:sp>
      <p:sp>
        <p:nvSpPr>
          <p:cNvPr id="29" name="Shape 216">
            <a:extLst>
              <a:ext uri="{FF2B5EF4-FFF2-40B4-BE49-F238E27FC236}">
                <a16:creationId xmlns:a16="http://schemas.microsoft.com/office/drawing/2014/main" id="{43376D0D-D6DB-4B7A-8A06-9CC2D1180E83}"/>
              </a:ext>
            </a:extLst>
          </p:cNvPr>
          <p:cNvSpPr txBox="1"/>
          <p:nvPr/>
        </p:nvSpPr>
        <p:spPr>
          <a:xfrm>
            <a:off x="7275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0</a:t>
            </a:r>
          </a:p>
        </p:txBody>
      </p:sp>
      <p:grpSp>
        <p:nvGrpSpPr>
          <p:cNvPr id="30" name="Shape 219">
            <a:extLst>
              <a:ext uri="{FF2B5EF4-FFF2-40B4-BE49-F238E27FC236}">
                <a16:creationId xmlns:a16="http://schemas.microsoft.com/office/drawing/2014/main" id="{55B440C6-18C8-46A0-9CEA-FF1E1F7EB8CC}"/>
              </a:ext>
            </a:extLst>
          </p:cNvPr>
          <p:cNvGrpSpPr/>
          <p:nvPr/>
        </p:nvGrpSpPr>
        <p:grpSpPr>
          <a:xfrm>
            <a:off x="85650" y="1049876"/>
            <a:ext cx="7608900" cy="1090500"/>
            <a:chOff x="85650" y="1296600"/>
            <a:chExt cx="7608900" cy="1090500"/>
          </a:xfrm>
        </p:grpSpPr>
        <p:sp>
          <p:nvSpPr>
            <p:cNvPr id="31" name="Shape 220">
              <a:extLst>
                <a:ext uri="{FF2B5EF4-FFF2-40B4-BE49-F238E27FC236}">
                  <a16:creationId xmlns:a16="http://schemas.microsoft.com/office/drawing/2014/main" id="{9CB7D4C1-038A-41F9-9E00-DA9383729DAE}"/>
                </a:ext>
              </a:extLst>
            </p:cNvPr>
            <p:cNvSpPr txBox="1"/>
            <p:nvPr/>
          </p:nvSpPr>
          <p:spPr>
            <a:xfrm>
              <a:off x="1137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ea typeface="Trebuchet MS"/>
                  <a:cs typeface="Trebuchet MS"/>
                  <a:sym typeface="Trebuchet MS"/>
                </a:rPr>
                <a:t>128s</a:t>
              </a:r>
            </a:p>
          </p:txBody>
        </p:sp>
        <p:sp>
          <p:nvSpPr>
            <p:cNvPr id="32" name="Shape 221">
              <a:extLst>
                <a:ext uri="{FF2B5EF4-FFF2-40B4-BE49-F238E27FC236}">
                  <a16:creationId xmlns:a16="http://schemas.microsoft.com/office/drawing/2014/main" id="{74ECC2CB-7B4D-4C42-8E67-792F5949CD7F}"/>
                </a:ext>
              </a:extLst>
            </p:cNvPr>
            <p:cNvSpPr txBox="1"/>
            <p:nvPr/>
          </p:nvSpPr>
          <p:spPr>
            <a:xfrm>
              <a:off x="1957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64s</a:t>
              </a:r>
            </a:p>
          </p:txBody>
        </p:sp>
        <p:sp>
          <p:nvSpPr>
            <p:cNvPr id="33" name="Shape 222">
              <a:extLst>
                <a:ext uri="{FF2B5EF4-FFF2-40B4-BE49-F238E27FC236}">
                  <a16:creationId xmlns:a16="http://schemas.microsoft.com/office/drawing/2014/main" id="{2A744328-B9A4-4994-99D5-E06536552055}"/>
                </a:ext>
              </a:extLst>
            </p:cNvPr>
            <p:cNvSpPr txBox="1"/>
            <p:nvPr/>
          </p:nvSpPr>
          <p:spPr>
            <a:xfrm>
              <a:off x="2776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32s</a:t>
              </a:r>
            </a:p>
          </p:txBody>
        </p:sp>
        <p:sp>
          <p:nvSpPr>
            <p:cNvPr id="34" name="Shape 223">
              <a:extLst>
                <a:ext uri="{FF2B5EF4-FFF2-40B4-BE49-F238E27FC236}">
                  <a16:creationId xmlns:a16="http://schemas.microsoft.com/office/drawing/2014/main" id="{E4EA47BB-C08F-492B-BDA6-D97F3821D2E6}"/>
                </a:ext>
              </a:extLst>
            </p:cNvPr>
            <p:cNvSpPr txBox="1"/>
            <p:nvPr/>
          </p:nvSpPr>
          <p:spPr>
            <a:xfrm>
              <a:off x="35965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16s</a:t>
              </a:r>
            </a:p>
          </p:txBody>
        </p:sp>
        <p:sp>
          <p:nvSpPr>
            <p:cNvPr id="35" name="Shape 224">
              <a:extLst>
                <a:ext uri="{FF2B5EF4-FFF2-40B4-BE49-F238E27FC236}">
                  <a16:creationId xmlns:a16="http://schemas.microsoft.com/office/drawing/2014/main" id="{A8D4D7CA-477E-49E3-B505-9C307F6EAF57}"/>
                </a:ext>
              </a:extLst>
            </p:cNvPr>
            <p:cNvSpPr txBox="1"/>
            <p:nvPr/>
          </p:nvSpPr>
          <p:spPr>
            <a:xfrm>
              <a:off x="44161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8s</a:t>
              </a:r>
            </a:p>
          </p:txBody>
        </p:sp>
        <p:sp>
          <p:nvSpPr>
            <p:cNvPr id="36" name="Shape 225">
              <a:extLst>
                <a:ext uri="{FF2B5EF4-FFF2-40B4-BE49-F238E27FC236}">
                  <a16:creationId xmlns:a16="http://schemas.microsoft.com/office/drawing/2014/main" id="{13D07847-940F-4622-ADBA-F8330FE50439}"/>
                </a:ext>
              </a:extLst>
            </p:cNvPr>
            <p:cNvSpPr txBox="1"/>
            <p:nvPr/>
          </p:nvSpPr>
          <p:spPr>
            <a:xfrm>
              <a:off x="5235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4s</a:t>
              </a:r>
            </a:p>
          </p:txBody>
        </p:sp>
        <p:sp>
          <p:nvSpPr>
            <p:cNvPr id="37" name="Shape 226">
              <a:extLst>
                <a:ext uri="{FF2B5EF4-FFF2-40B4-BE49-F238E27FC236}">
                  <a16:creationId xmlns:a16="http://schemas.microsoft.com/office/drawing/2014/main" id="{8C65FBAD-41DC-49C5-9D37-093EB3C8EAC8}"/>
                </a:ext>
              </a:extLst>
            </p:cNvPr>
            <p:cNvSpPr txBox="1"/>
            <p:nvPr/>
          </p:nvSpPr>
          <p:spPr>
            <a:xfrm>
              <a:off x="6055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2s</a:t>
              </a:r>
            </a:p>
          </p:txBody>
        </p:sp>
        <p:sp>
          <p:nvSpPr>
            <p:cNvPr id="38" name="Shape 227">
              <a:extLst>
                <a:ext uri="{FF2B5EF4-FFF2-40B4-BE49-F238E27FC236}">
                  <a16:creationId xmlns:a16="http://schemas.microsoft.com/office/drawing/2014/main" id="{8675F0E6-9892-4783-8F8D-B404192B7422}"/>
                </a:ext>
              </a:extLst>
            </p:cNvPr>
            <p:cNvSpPr txBox="1"/>
            <p:nvPr/>
          </p:nvSpPr>
          <p:spPr>
            <a:xfrm>
              <a:off x="6874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1s</a:t>
              </a:r>
            </a:p>
          </p:txBody>
        </p:sp>
        <p:sp>
          <p:nvSpPr>
            <p:cNvPr id="39" name="Shape 228">
              <a:extLst>
                <a:ext uri="{FF2B5EF4-FFF2-40B4-BE49-F238E27FC236}">
                  <a16:creationId xmlns:a16="http://schemas.microsoft.com/office/drawing/2014/main" id="{CD4BBC07-DD7C-453E-A00B-30C3AD0C4238}"/>
                </a:ext>
              </a:extLst>
            </p:cNvPr>
            <p:cNvSpPr txBox="1"/>
            <p:nvPr/>
          </p:nvSpPr>
          <p:spPr>
            <a:xfrm>
              <a:off x="85650" y="1814400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Shape 229">
              <a:extLst>
                <a:ext uri="{FF2B5EF4-FFF2-40B4-BE49-F238E27FC236}">
                  <a16:creationId xmlns:a16="http://schemas.microsoft.com/office/drawing/2014/main" id="{7468E70A-B4F3-4E48-841A-D3B015FB19D4}"/>
                </a:ext>
              </a:extLst>
            </p:cNvPr>
            <p:cNvSpPr txBox="1"/>
            <p:nvPr/>
          </p:nvSpPr>
          <p:spPr>
            <a:xfrm>
              <a:off x="813535" y="18144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83</a:t>
              </a:r>
            </a:p>
          </p:txBody>
        </p:sp>
      </p:grpSp>
      <p:sp>
        <p:nvSpPr>
          <p:cNvPr id="41" name="Shape 230">
            <a:extLst>
              <a:ext uri="{FF2B5EF4-FFF2-40B4-BE49-F238E27FC236}">
                <a16:creationId xmlns:a16="http://schemas.microsoft.com/office/drawing/2014/main" id="{8118DD92-0FD3-420F-809E-8ADC2D37769F}"/>
              </a:ext>
            </a:extLst>
          </p:cNvPr>
          <p:cNvSpPr txBox="1"/>
          <p:nvPr/>
        </p:nvSpPr>
        <p:spPr>
          <a:xfrm>
            <a:off x="1168021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</p:spTree>
    <p:extLst>
      <p:ext uri="{BB962C8B-B14F-4D97-AF65-F5344CB8AC3E}">
        <p14:creationId xmlns:p14="http://schemas.microsoft.com/office/powerpoint/2010/main" val="22195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D55-8003-4435-9C67-64450784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</a:t>
            </a:r>
            <a:r>
              <a:rPr lang="en-US" dirty="0" err="1"/>
              <a:t>nybbles</a:t>
            </a:r>
            <a:r>
              <a:rPr lang="en-US" dirty="0"/>
              <a:t>, and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C544-3060-4C39-BD89-31FE122E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A1C35D-A110-4DEA-AE48-62E2841F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42370"/>
            <a:ext cx="8991600" cy="48016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bit</a:t>
            </a:r>
            <a:r>
              <a:rPr lang="en-US" dirty="0"/>
              <a:t> is one binary digit, and its unit is </a:t>
            </a:r>
            <a:r>
              <a:rPr lang="en-US" b="1" dirty="0"/>
              <a:t>lowercase</a:t>
            </a:r>
            <a:r>
              <a:rPr lang="en-US" dirty="0"/>
              <a:t> b.</a:t>
            </a:r>
          </a:p>
          <a:p>
            <a:r>
              <a:rPr lang="en-US" dirty="0"/>
              <a:t>A </a:t>
            </a:r>
            <a:r>
              <a:rPr lang="en-US" b="1" i="1" dirty="0"/>
              <a:t>byte</a:t>
            </a:r>
            <a:r>
              <a:rPr lang="en-US" i="1" dirty="0"/>
              <a:t> </a:t>
            </a:r>
            <a:r>
              <a:rPr lang="en-US" dirty="0"/>
              <a:t>is an 8-bit value, and its unit is </a:t>
            </a:r>
            <a:r>
              <a:rPr lang="en-US" b="1" dirty="0"/>
              <a:t>UPPERCASE </a:t>
            </a:r>
            <a:r>
              <a:rPr lang="en-US" dirty="0"/>
              <a:t>B.</a:t>
            </a:r>
          </a:p>
          <a:p>
            <a:pPr lvl="1"/>
            <a:r>
              <a:rPr lang="en-US" dirty="0"/>
              <a:t>This is why your 30 mega</a:t>
            </a:r>
            <a:r>
              <a:rPr lang="en-US" i="1" dirty="0"/>
              <a:t>bit </a:t>
            </a:r>
            <a:r>
              <a:rPr lang="en-US" dirty="0"/>
              <a:t>(Mb/s) internet connection can only give you at most 3.75 mega</a:t>
            </a:r>
            <a:r>
              <a:rPr lang="en-US" i="1" dirty="0"/>
              <a:t>bytes </a:t>
            </a:r>
            <a:r>
              <a:rPr lang="en-US" dirty="0"/>
              <a:t>(MB) per second!</a:t>
            </a:r>
          </a:p>
          <a:p>
            <a:r>
              <a:rPr lang="en-US" dirty="0"/>
              <a:t>A </a:t>
            </a:r>
            <a:r>
              <a:rPr lang="en-US" b="1" i="1" dirty="0" err="1"/>
              <a:t>nybble</a:t>
            </a:r>
            <a:r>
              <a:rPr lang="en-US" dirty="0"/>
              <a:t> (</a:t>
            </a:r>
            <a:r>
              <a:rPr lang="en-US" dirty="0" err="1"/>
              <a:t>awww</a:t>
            </a:r>
            <a:r>
              <a:rPr lang="en-US" dirty="0"/>
              <a:t>!) is 4 bits </a:t>
            </a:r>
            <a:r>
              <a:rPr lang="mr-IN" dirty="0"/>
              <a:t>–</a:t>
            </a:r>
            <a:r>
              <a:rPr lang="en-US" dirty="0"/>
              <a:t> half of a byte.</a:t>
            </a:r>
          </a:p>
          <a:p>
            <a:pPr lvl="1"/>
            <a:r>
              <a:rPr lang="en-US" dirty="0"/>
              <a:t>Corresponds nicely to a single hex digit.</a:t>
            </a:r>
          </a:p>
          <a:p>
            <a:r>
              <a:rPr lang="en-US" dirty="0"/>
              <a:t>A </a:t>
            </a:r>
            <a:r>
              <a:rPr lang="en-US" b="1" i="1" dirty="0"/>
              <a:t>word</a:t>
            </a:r>
            <a:r>
              <a:rPr lang="en-US" dirty="0"/>
              <a:t> is the "most comfortable size" of number for a CPU.</a:t>
            </a:r>
          </a:p>
          <a:p>
            <a:r>
              <a:rPr lang="en-US" dirty="0"/>
              <a:t>When we say "32-bit CPU," we mean its </a:t>
            </a:r>
            <a:r>
              <a:rPr lang="en-US" b="1" i="1" dirty="0"/>
              <a:t>word</a:t>
            </a:r>
            <a:r>
              <a:rPr lang="en-US" dirty="0"/>
              <a:t> size is 32 bits.</a:t>
            </a:r>
          </a:p>
          <a:p>
            <a:pPr lvl="1"/>
            <a:r>
              <a:rPr lang="en-US" dirty="0"/>
              <a:t>This means it can, for example, add two 32-bit numbers at once.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WATCH OUT:</a:t>
            </a:r>
          </a:p>
          <a:p>
            <a:pPr lvl="1"/>
            <a:r>
              <a:rPr lang="en-US" dirty="0"/>
              <a:t>Some things (Windows, x86) use </a:t>
            </a:r>
            <a:r>
              <a:rPr lang="en-US" b="1" dirty="0"/>
              <a:t>word</a:t>
            </a:r>
            <a:r>
              <a:rPr lang="en-US" dirty="0"/>
              <a:t> to mean </a:t>
            </a:r>
            <a:r>
              <a:rPr lang="en-US" b="1" dirty="0"/>
              <a:t>16 bits </a:t>
            </a:r>
            <a:r>
              <a:rPr lang="en-US" dirty="0"/>
              <a:t>and </a:t>
            </a:r>
            <a:r>
              <a:rPr lang="en-US" b="1" dirty="0"/>
              <a:t>double word </a:t>
            </a:r>
            <a:r>
              <a:rPr lang="en-US" dirty="0"/>
              <a:t>(or </a:t>
            </a:r>
            <a:r>
              <a:rPr lang="en-US" b="1" dirty="0" err="1"/>
              <a:t>dword</a:t>
            </a:r>
            <a:r>
              <a:rPr lang="en-US" dirty="0"/>
              <a:t>) to mean </a:t>
            </a:r>
            <a:r>
              <a:rPr lang="en-US" b="1" dirty="0"/>
              <a:t>32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91D-E810-4428-9F11-63442A41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 </a:t>
            </a:r>
            <a:r>
              <a:rPr lang="en-US" i="1" dirty="0" err="1"/>
              <a:t>Whynary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ECC9-3EAD-4185-99FA-FB91BED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EFFAEB-036D-47ED-B78D-11638EB9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2327"/>
            <a:ext cx="8991600" cy="4801659"/>
          </a:xfrm>
        </p:spPr>
        <p:txBody>
          <a:bodyPr/>
          <a:lstStyle/>
          <a:p>
            <a:r>
              <a:rPr lang="en-US" dirty="0"/>
              <a:t>cause it's the easiest thing to implement. :P</a:t>
            </a:r>
          </a:p>
          <a:p>
            <a:r>
              <a:rPr lang="en-US" dirty="0"/>
              <a:t>arithmetic also becomes really easy (as we'll see in several weeks)</a:t>
            </a:r>
          </a:p>
          <a:p>
            <a:r>
              <a:rPr lang="en-US" dirty="0"/>
              <a:t>so, everything on a computer is represented in binary.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everything.</a:t>
            </a:r>
          </a:p>
          <a:p>
            <a:pPr marL="342900" lvl="1" indent="0">
              <a:buNone/>
            </a:pPr>
            <a:endParaRPr lang="en-US" b="1" dirty="0"/>
          </a:p>
          <a:p>
            <a:pPr lvl="1"/>
            <a:r>
              <a:rPr lang="en-US" b="1" i="1" u="sng" dirty="0"/>
              <a:t>EVERYTHING.</a:t>
            </a:r>
          </a:p>
          <a:p>
            <a:pPr lvl="1"/>
            <a:endParaRPr lang="en-US" b="1" i="1" u="sng" dirty="0"/>
          </a:p>
          <a:p>
            <a:pPr lvl="1"/>
            <a:r>
              <a:rPr lang="en-US" b="1" i="1" dirty="0"/>
              <a:t>01000101 01010110 01000101 01010010 01011001 01010100 01001000 01001001 01001110 01000111 00101110</a:t>
            </a:r>
          </a:p>
          <a:p>
            <a:pPr lvl="2"/>
            <a:r>
              <a:rPr lang="en-US" b="1" i="1" dirty="0"/>
              <a:t>(“EVERYTHING.”)</a:t>
            </a:r>
          </a:p>
        </p:txBody>
      </p:sp>
    </p:spTree>
    <p:extLst>
      <p:ext uri="{BB962C8B-B14F-4D97-AF65-F5344CB8AC3E}">
        <p14:creationId xmlns:p14="http://schemas.microsoft.com/office/powerpoint/2010/main" val="141318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Hexadecimal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Base-16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EBF40-6B7D-4FFD-863D-B195091D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Binary/Decimal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359C-9468-4848-9B73-4B3C4DCA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/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5617B9D3-772E-4E97-B791-7FCBBD023C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07609"/>
            <a:ext cx="8991600" cy="4489351"/>
          </a:xfrm>
        </p:spPr>
        <p:txBody>
          <a:bodyPr/>
          <a:lstStyle/>
          <a:p>
            <a:r>
              <a:rPr lang="en" dirty="0"/>
              <a:t>Binary </a:t>
            </a:r>
            <a:r>
              <a:rPr lang="en-US" dirty="0"/>
              <a:t>numbers can get really long, </a:t>
            </a:r>
            <a:r>
              <a:rPr lang="en" dirty="0"/>
              <a:t>really quickly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11</a:t>
            </a:r>
            <a:r>
              <a:rPr lang="en-US" b="1" dirty="0"/>
              <a:t> </a:t>
            </a:r>
            <a:r>
              <a:rPr lang="en" b="1" dirty="0"/>
              <a:t>1011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0111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2</a:t>
            </a:r>
          </a:p>
          <a:p>
            <a:r>
              <a:rPr lang="en" dirty="0"/>
              <a:t>But nice </a:t>
            </a:r>
            <a:r>
              <a:rPr lang="en-US" dirty="0"/>
              <a:t>"</a:t>
            </a:r>
            <a:r>
              <a:rPr lang="en" dirty="0"/>
              <a:t>round</a:t>
            </a:r>
            <a:r>
              <a:rPr lang="en-US" dirty="0"/>
              <a:t>"</a:t>
            </a:r>
            <a:r>
              <a:rPr lang="en" dirty="0"/>
              <a:t> numbers in binary look arbitrary in decimal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1000000000000000</a:t>
            </a:r>
            <a:r>
              <a:rPr lang="en" b="1" baseline="-25000" dirty="0"/>
              <a:t>2</a:t>
            </a:r>
            <a:r>
              <a:rPr lang="en" b="1" dirty="0"/>
              <a:t> = 32,768</a:t>
            </a:r>
            <a:r>
              <a:rPr lang="en" b="1" baseline="-25000" dirty="0"/>
              <a:t>10</a:t>
            </a:r>
          </a:p>
          <a:p>
            <a:r>
              <a:rPr lang="en" dirty="0"/>
              <a:t>This is because 10 is not a power of 2!</a:t>
            </a:r>
          </a:p>
          <a:p>
            <a:r>
              <a:rPr lang="en" dirty="0"/>
              <a:t>We could use base-4, base-8, base-16, base-3</a:t>
            </a:r>
            <a:r>
              <a:rPr lang="en-US" dirty="0"/>
              <a:t>2, etc.</a:t>
            </a:r>
            <a:endParaRPr lang="en" dirty="0"/>
          </a:p>
          <a:p>
            <a:pPr lvl="1"/>
            <a:r>
              <a:rPr lang="en" dirty="0"/>
              <a:t>Base-4 </a:t>
            </a:r>
            <a:r>
              <a:rPr lang="en-US" dirty="0"/>
              <a:t>is not much terser than binary</a:t>
            </a:r>
          </a:p>
          <a:p>
            <a:pPr lvl="2"/>
            <a:r>
              <a:rPr lang="en" dirty="0"/>
              <a:t>e.g. </a:t>
            </a:r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120</a:t>
            </a:r>
            <a:r>
              <a:rPr lang="en-US" b="1" dirty="0"/>
              <a:t> </a:t>
            </a:r>
            <a:r>
              <a:rPr lang="en" b="1" dirty="0"/>
              <a:t>3331</a:t>
            </a:r>
            <a:r>
              <a:rPr lang="en-US" b="1" dirty="0"/>
              <a:t> </a:t>
            </a:r>
            <a:r>
              <a:rPr lang="en" b="1" dirty="0"/>
              <a:t>2323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4</a:t>
            </a:r>
            <a:endParaRPr lang="en-US" b="1" baseline="-25000" dirty="0"/>
          </a:p>
          <a:p>
            <a:pPr lvl="1"/>
            <a:r>
              <a:rPr lang="en" dirty="0"/>
              <a:t>Base-32 would require 32 digit symbols</a:t>
            </a:r>
            <a:r>
              <a:rPr lang="en-US" dirty="0"/>
              <a:t>. Yeesh.</a:t>
            </a:r>
          </a:p>
          <a:p>
            <a:pPr lvl="2"/>
            <a:r>
              <a:rPr lang="en-US" dirty="0"/>
              <a:t>They do, oddly, have their place… but not really in this context.</a:t>
            </a:r>
            <a:endParaRPr lang="en" dirty="0"/>
          </a:p>
          <a:p>
            <a:pPr lvl="1"/>
            <a:r>
              <a:rPr lang="en" b="1" dirty="0"/>
              <a:t>Base-8</a:t>
            </a:r>
            <a:r>
              <a:rPr lang="en" dirty="0"/>
              <a:t> and </a:t>
            </a:r>
            <a:r>
              <a:rPr lang="en" b="1" dirty="0"/>
              <a:t>base-16</a:t>
            </a:r>
            <a:r>
              <a:rPr lang="en" dirty="0"/>
              <a:t> look promis</a:t>
            </a:r>
            <a:r>
              <a:rPr lang="en-US" dirty="0" err="1"/>
              <a:t>i</a:t>
            </a:r>
            <a:r>
              <a:rPr lang="en" dirty="0"/>
              <a:t>n</a:t>
            </a:r>
            <a:r>
              <a:rPr lang="en-US" dirty="0"/>
              <a:t>g!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58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D13-7967-4016-9E52-859B837C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</a:t>
            </a:r>
            <a:r>
              <a:rPr lang="en-US" strike="sngStrike" dirty="0"/>
              <a:t>2</a:t>
            </a:r>
            <a:r>
              <a:rPr lang="en-US" dirty="0"/>
              <a:t> </a:t>
            </a:r>
            <a:r>
              <a:rPr lang="en-US" u="sng" dirty="0"/>
              <a:t>16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6A1A0-86C8-4920-AC66-C2FE224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297588AD-B991-4316-ACFE-A343D613CD3D}"/>
              </a:ext>
            </a:extLst>
          </p:cNvPr>
          <p:cNvSpPr txBox="1">
            <a:spLocks/>
          </p:cNvSpPr>
          <p:nvPr/>
        </p:nvSpPr>
        <p:spPr>
          <a:xfrm>
            <a:off x="152400" y="800100"/>
            <a:ext cx="8991600" cy="449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/>
              <a:t>i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base-16?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766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3CB-59AF-4952-9B34-D478C2B5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or “hex” (base-16)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7FD7-D832-4D43-AD7A-8E8B802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hape 137">
            <a:extLst>
              <a:ext uri="{FF2B5EF4-FFF2-40B4-BE49-F238E27FC236}">
                <a16:creationId xmlns:a16="http://schemas.microsoft.com/office/drawing/2014/main" id="{B41CB8C5-66CA-4BD2-BDBC-C2E71246F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40965"/>
            <a:ext cx="8763000" cy="832373"/>
          </a:xfrm>
        </p:spPr>
        <p:txBody>
          <a:bodyPr/>
          <a:lstStyle/>
          <a:p>
            <a:r>
              <a:rPr lang="en-US" dirty="0"/>
              <a:t>Digit symbols after 9 are A-F, meaning 10-15 respectively.</a:t>
            </a:r>
          </a:p>
          <a:p>
            <a:r>
              <a:rPr lang="en-US" dirty="0"/>
              <a:t>Usually we call one hexadecimal digit a </a:t>
            </a:r>
            <a:r>
              <a:rPr lang="en-US" i="1" dirty="0"/>
              <a:t>hex digit</a:t>
            </a:r>
            <a:r>
              <a:rPr lang="en-US" dirty="0"/>
              <a:t>. No fancy name :(</a:t>
            </a:r>
          </a:p>
        </p:txBody>
      </p:sp>
      <p:sp>
        <p:nvSpPr>
          <p:cNvPr id="6" name="Shape 138">
            <a:extLst>
              <a:ext uri="{FF2B5EF4-FFF2-40B4-BE49-F238E27FC236}">
                <a16:creationId xmlns:a16="http://schemas.microsoft.com/office/drawing/2014/main" id="{F90F87C0-6603-4CF1-9C73-9642348BD021}"/>
              </a:ext>
            </a:extLst>
          </p:cNvPr>
          <p:cNvSpPr txBox="1"/>
          <p:nvPr/>
        </p:nvSpPr>
        <p:spPr>
          <a:xfrm>
            <a:off x="482624" y="2877614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0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79018011-5B5D-4267-95E6-0E06F9F312D6}"/>
              </a:ext>
            </a:extLst>
          </p:cNvPr>
          <p:cNvSpPr txBox="1"/>
          <p:nvPr/>
        </p:nvSpPr>
        <p:spPr>
          <a:xfrm>
            <a:off x="286699" y="1657471"/>
            <a:ext cx="5707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8800" dirty="0">
                <a:ea typeface="Segoe UI" charset="0"/>
                <a:cs typeface="Segoe UI" charset="0"/>
                <a:sym typeface="Trebuchet MS"/>
              </a:rPr>
              <a:t>003B EE70</a:t>
            </a:r>
            <a:endParaRPr lang="en" sz="8800" dirty="0">
              <a:ea typeface="Segoe UI" charset="0"/>
              <a:cs typeface="Segoe UI" charset="0"/>
              <a:sym typeface="Trebuchet MS"/>
            </a:endParaRPr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FF740D49-880B-4A05-B139-D5FEC371DA1A}"/>
              </a:ext>
            </a:extLst>
          </p:cNvPr>
          <p:cNvSpPr txBox="1"/>
          <p:nvPr/>
        </p:nvSpPr>
        <p:spPr>
          <a:xfrm>
            <a:off x="5791200" y="1573338"/>
            <a:ext cx="2870176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" sz="22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  <a:endParaRPr lang="en-US" sz="22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0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=</a:t>
            </a:r>
            <a:endParaRPr lang="en-US" sz="36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3600" dirty="0">
                <a:ea typeface="Segoe UI" charset="0"/>
                <a:cs typeface="Segoe UI" charset="0"/>
                <a:sym typeface="Trebuchet MS"/>
              </a:rPr>
              <a:t>3,927,664</a:t>
            </a:r>
            <a:r>
              <a:rPr lang="en" sz="3600" baseline="-25000" dirty="0">
                <a:ea typeface="Segoe UI" charset="0"/>
                <a:cs typeface="Segoe UI" charset="0"/>
                <a:sym typeface="Trebuchet MS"/>
              </a:rPr>
              <a:t>10</a:t>
            </a:r>
          </a:p>
        </p:txBody>
      </p:sp>
      <p:sp>
        <p:nvSpPr>
          <p:cNvPr id="9" name="Shape 143">
            <a:extLst>
              <a:ext uri="{FF2B5EF4-FFF2-40B4-BE49-F238E27FC236}">
                <a16:creationId xmlns:a16="http://schemas.microsoft.com/office/drawing/2014/main" id="{169688BC-5000-4A4B-8EFF-4E7661E716BB}"/>
              </a:ext>
            </a:extLst>
          </p:cNvPr>
          <p:cNvSpPr txBox="1"/>
          <p:nvPr/>
        </p:nvSpPr>
        <p:spPr>
          <a:xfrm>
            <a:off x="5935925" y="1631064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Segoe UI" charset="0"/>
                <a:cs typeface="Segoe UI" charset="0"/>
                <a:sym typeface="Trebuchet MS"/>
              </a:rPr>
              <a:t>=</a:t>
            </a:r>
          </a:p>
        </p:txBody>
      </p:sp>
      <p:sp>
        <p:nvSpPr>
          <p:cNvPr id="10" name="Shape 144">
            <a:extLst>
              <a:ext uri="{FF2B5EF4-FFF2-40B4-BE49-F238E27FC236}">
                <a16:creationId xmlns:a16="http://schemas.microsoft.com/office/drawing/2014/main" id="{F2A4E3D9-2EA8-42DE-B34F-BC025044EE33}"/>
              </a:ext>
            </a:extLst>
          </p:cNvPr>
          <p:cNvSpPr txBox="1"/>
          <p:nvPr/>
        </p:nvSpPr>
        <p:spPr>
          <a:xfrm>
            <a:off x="659989" y="3560364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</a:t>
            </a:r>
            <a:r>
              <a:rPr lang="en-US" sz="2200" b="1" dirty="0">
                <a:ea typeface="Trebuchet MS"/>
                <a:cs typeface="Trebuchet MS"/>
                <a:sym typeface="Trebuchet MS"/>
              </a:rPr>
              <a:t>hex </a:t>
            </a:r>
            <a:r>
              <a:rPr lang="en" sz="2200" b="1" dirty="0">
                <a:ea typeface="Trebuchet MS"/>
                <a:cs typeface="Trebuchet MS"/>
                <a:sym typeface="Trebuchet MS"/>
              </a:rPr>
              <a:t>to decimal: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use a dang calculator lol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6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F719-44DF-4A9B-9C29-E5071AB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5EEE-1CC3-4A5F-B3E9-A43F116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C824CD-48B9-4B00-9F38-1AC7F2C7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9200"/>
            <a:ext cx="5743303" cy="30479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Four bits</a:t>
            </a:r>
            <a:r>
              <a:rPr lang="en-US" dirty="0">
                <a:solidFill>
                  <a:srgbClr val="FF0000"/>
                </a:solidFill>
              </a:rPr>
              <a:t> are equivalent to </a:t>
            </a:r>
            <a:r>
              <a:rPr lang="en-US" b="1" dirty="0">
                <a:solidFill>
                  <a:srgbClr val="FF0000"/>
                </a:solidFill>
              </a:rPr>
              <a:t>one hex digit.</a:t>
            </a:r>
          </a:p>
          <a:p>
            <a:r>
              <a:rPr lang="en-US" dirty="0"/>
              <a:t>Converting between them is easy!</a:t>
            </a:r>
          </a:p>
          <a:p>
            <a:r>
              <a:rPr lang="en-US" dirty="0"/>
              <a:t>Say we had this binary number:</a:t>
            </a:r>
          </a:p>
          <a:p>
            <a:pPr marL="0" indent="0" algn="ctr">
              <a:buNone/>
            </a:pPr>
            <a:r>
              <a:rPr lang="en-US" sz="2800" b="1" dirty="0">
                <a:ea typeface="Consolas" charset="0"/>
                <a:cs typeface="Consolas" charset="0"/>
              </a:rPr>
              <a:t>1110111110111001110000</a:t>
            </a:r>
            <a:r>
              <a:rPr lang="en-US" sz="2800" b="1" baseline="-25000" dirty="0">
                <a:ea typeface="Consolas" charset="0"/>
                <a:cs typeface="Consolas" charset="0"/>
              </a:rPr>
              <a:t>2</a:t>
            </a:r>
            <a:endParaRPr lang="en-US" sz="2800" baseline="-25000" dirty="0"/>
          </a:p>
          <a:p>
            <a:r>
              <a:rPr lang="en-US" dirty="0"/>
              <a:t>Starting </a:t>
            </a:r>
            <a:r>
              <a:rPr lang="en-US" b="1" dirty="0"/>
              <a:t>from the LSB, </a:t>
            </a:r>
            <a:r>
              <a:rPr lang="en-US" dirty="0"/>
              <a:t>divide into groups of 4 bits (put 0s before the first digits if there are leftovers). Then use the table.</a:t>
            </a:r>
          </a:p>
          <a:p>
            <a:pPr marL="0" indent="0" algn="r">
              <a:buNone/>
            </a:pPr>
            <a:r>
              <a:rPr lang="en-US" sz="2700" b="1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00</a:t>
            </a:r>
            <a:r>
              <a:rPr lang="en-US" sz="2700" b="1" dirty="0">
                <a:latin typeface="Segoe UI" charset="0"/>
                <a:ea typeface="Segoe UI" charset="0"/>
                <a:cs typeface="Segoe UI" charset="0"/>
              </a:rPr>
              <a:t>11 1011 1110 1110 0111 0000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3940A6-DA0C-41C5-8DC2-FB2345248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31974"/>
              </p:ext>
            </p:extLst>
          </p:nvPr>
        </p:nvGraphicFramePr>
        <p:xfrm>
          <a:off x="5895703" y="821173"/>
          <a:ext cx="3200400" cy="408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8B573A-DDD2-45CC-9EB8-0A924BC326C5}"/>
              </a:ext>
            </a:extLst>
          </p:cNvPr>
          <p:cNvSpPr txBox="1"/>
          <p:nvPr/>
        </p:nvSpPr>
        <p:spPr>
          <a:xfrm>
            <a:off x="609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DD091-83FC-4635-9D22-B550A09BC605}"/>
              </a:ext>
            </a:extLst>
          </p:cNvPr>
          <p:cNvSpPr txBox="1"/>
          <p:nvPr/>
        </p:nvSpPr>
        <p:spPr>
          <a:xfrm>
            <a:off x="1524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924D-B278-4C56-A950-9550A7F7615E}"/>
              </a:ext>
            </a:extLst>
          </p:cNvPr>
          <p:cNvSpPr txBox="1"/>
          <p:nvPr/>
        </p:nvSpPr>
        <p:spPr>
          <a:xfrm>
            <a:off x="23622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F6A97-E991-40D0-B38F-1780340798EA}"/>
              </a:ext>
            </a:extLst>
          </p:cNvPr>
          <p:cNvSpPr txBox="1"/>
          <p:nvPr/>
        </p:nvSpPr>
        <p:spPr>
          <a:xfrm>
            <a:off x="3276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47038-F0F0-4482-9D4C-84887A16F6B2}"/>
              </a:ext>
            </a:extLst>
          </p:cNvPr>
          <p:cNvSpPr txBox="1"/>
          <p:nvPr/>
        </p:nvSpPr>
        <p:spPr>
          <a:xfrm>
            <a:off x="4191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7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0943A-6073-4130-8479-D94D94DA745C}"/>
              </a:ext>
            </a:extLst>
          </p:cNvPr>
          <p:cNvSpPr txBox="1"/>
          <p:nvPr/>
        </p:nvSpPr>
        <p:spPr>
          <a:xfrm>
            <a:off x="5006884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048FD-B0E0-46DB-A473-E2BD065BEC85}"/>
              </a:ext>
            </a:extLst>
          </p:cNvPr>
          <p:cNvSpPr txBox="1"/>
          <p:nvPr/>
        </p:nvSpPr>
        <p:spPr>
          <a:xfrm>
            <a:off x="-90352" y="3552399"/>
            <a:ext cx="100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0x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DB8C6-2006-4534-B053-A6C6A9AD0FAB}"/>
              </a:ext>
            </a:extLst>
          </p:cNvPr>
          <p:cNvGrpSpPr/>
          <p:nvPr/>
        </p:nvGrpSpPr>
        <p:grpSpPr>
          <a:xfrm>
            <a:off x="304800" y="4337036"/>
            <a:ext cx="5409928" cy="830997"/>
            <a:chOff x="304800" y="4023137"/>
            <a:chExt cx="54099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923D8-B62A-4A21-99E5-AF9543529565}"/>
                </a:ext>
              </a:extLst>
            </p:cNvPr>
            <p:cNvSpPr txBox="1"/>
            <p:nvPr/>
          </p:nvSpPr>
          <p:spPr>
            <a:xfrm>
              <a:off x="457200" y="4023137"/>
              <a:ext cx="5257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a typeface="Consolas" charset="0"/>
                  <a:cs typeface="Consolas" charset="0"/>
                </a:rPr>
                <a:t>(this is common notation for hex, derived from the C language.)</a:t>
              </a:r>
              <a:endParaRPr lang="en-US" sz="5400" dirty="0">
                <a:ea typeface="Consolas" charset="0"/>
                <a:cs typeface="Consolas" charset="0"/>
              </a:endParaRPr>
            </a:p>
          </p:txBody>
        </p:sp>
        <p:cxnSp>
          <p:nvCxnSpPr>
            <p:cNvPr id="16" name="Curved Connector 20">
              <a:extLst>
                <a:ext uri="{FF2B5EF4-FFF2-40B4-BE49-F238E27FC236}">
                  <a16:creationId xmlns:a16="http://schemas.microsoft.com/office/drawing/2014/main" id="{88C32DA4-4BC2-4B98-8669-B2E5665B5ADC}"/>
                </a:ext>
              </a:extLst>
            </p:cNvPr>
            <p:cNvCxnSpPr>
              <a:stCxn id="15" idx="1"/>
            </p:cNvCxnSpPr>
            <p:nvPr/>
          </p:nvCxnSpPr>
          <p:spPr>
            <a:xfrm rot="10800000">
              <a:off x="304800" y="4161830"/>
              <a:ext cx="152400" cy="276806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B306FF-7624-49D8-B7E0-19A6929ED56B}"/>
              </a:ext>
            </a:extLst>
          </p:cNvPr>
          <p:cNvGrpSpPr/>
          <p:nvPr/>
        </p:nvGrpSpPr>
        <p:grpSpPr>
          <a:xfrm>
            <a:off x="5895703" y="809199"/>
            <a:ext cx="3200400" cy="4571423"/>
            <a:chOff x="5895703" y="495300"/>
            <a:chExt cx="3200400" cy="4571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002A1D-4362-4195-951C-17DE8B043FA9}"/>
                </a:ext>
              </a:extLst>
            </p:cNvPr>
            <p:cNvSpPr/>
            <p:nvPr/>
          </p:nvSpPr>
          <p:spPr>
            <a:xfrm>
              <a:off x="5895703" y="495300"/>
              <a:ext cx="3200400" cy="40977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9123A8-4CBE-4593-A6CC-C6B8194A5B8C}"/>
                </a:ext>
              </a:extLst>
            </p:cNvPr>
            <p:cNvSpPr txBox="1"/>
            <p:nvPr/>
          </p:nvSpPr>
          <p:spPr>
            <a:xfrm>
              <a:off x="6400800" y="4605058"/>
              <a:ext cx="2482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know this table.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8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9D6D-2BA5-400C-9F23-29961B9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2B2B-F2F4-4BF5-A92C-F572F9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3851-6817-4E13-B3D2-6C25BFC89032}"/>
              </a:ext>
            </a:extLst>
          </p:cNvPr>
          <p:cNvSpPr txBox="1"/>
          <p:nvPr/>
        </p:nvSpPr>
        <p:spPr>
          <a:xfrm>
            <a:off x="221196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8189A-86F0-4259-91BA-F9B814EB298F}"/>
              </a:ext>
            </a:extLst>
          </p:cNvPr>
          <p:cNvSpPr txBox="1"/>
          <p:nvPr/>
        </p:nvSpPr>
        <p:spPr>
          <a:xfrm>
            <a:off x="294698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DBDEE-E0E5-452A-B783-5C5DAF0EECAE}"/>
              </a:ext>
            </a:extLst>
          </p:cNvPr>
          <p:cNvSpPr txBox="1"/>
          <p:nvPr/>
        </p:nvSpPr>
        <p:spPr>
          <a:xfrm>
            <a:off x="3682013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3162A-21B5-4F4C-A01A-AB6D0D29C57E}"/>
              </a:ext>
            </a:extLst>
          </p:cNvPr>
          <p:cNvSpPr txBox="1"/>
          <p:nvPr/>
        </p:nvSpPr>
        <p:spPr>
          <a:xfrm>
            <a:off x="4417039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705CE-099D-4A83-94AC-BD39424679E3}"/>
              </a:ext>
            </a:extLst>
          </p:cNvPr>
          <p:cNvSpPr txBox="1"/>
          <p:nvPr/>
        </p:nvSpPr>
        <p:spPr>
          <a:xfrm>
            <a:off x="515206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755B6-0A16-43B6-9F57-D319032497EC}"/>
              </a:ext>
            </a:extLst>
          </p:cNvPr>
          <p:cNvSpPr txBox="1"/>
          <p:nvPr/>
        </p:nvSpPr>
        <p:spPr>
          <a:xfrm>
            <a:off x="662211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2098D-4BA6-4A98-9B8E-C6F282A24884}"/>
              </a:ext>
            </a:extLst>
          </p:cNvPr>
          <p:cNvSpPr txBox="1"/>
          <p:nvPr/>
        </p:nvSpPr>
        <p:spPr>
          <a:xfrm>
            <a:off x="588709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BE88-1327-4AB2-992C-6173F29A4D91}"/>
              </a:ext>
            </a:extLst>
          </p:cNvPr>
          <p:cNvSpPr txBox="1"/>
          <p:nvPr/>
        </p:nvSpPr>
        <p:spPr>
          <a:xfrm>
            <a:off x="147693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9CB1CF-250A-40D2-80F7-0F44767B02E2}"/>
              </a:ext>
            </a:extLst>
          </p:cNvPr>
          <p:cNvCxnSpPr/>
          <p:nvPr/>
        </p:nvCxnSpPr>
        <p:spPr>
          <a:xfrm>
            <a:off x="137787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1057A-7E8F-4EC2-AFCA-50C364F3F012}"/>
              </a:ext>
            </a:extLst>
          </p:cNvPr>
          <p:cNvCxnSpPr/>
          <p:nvPr/>
        </p:nvCxnSpPr>
        <p:spPr>
          <a:xfrm>
            <a:off x="2452317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43B41-0A42-4784-B5A6-94BF771BCC1E}"/>
              </a:ext>
            </a:extLst>
          </p:cNvPr>
          <p:cNvCxnSpPr/>
          <p:nvPr/>
        </p:nvCxnSpPr>
        <p:spPr>
          <a:xfrm>
            <a:off x="3526759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77F296-7D7E-4E81-817C-57C82BB652B5}"/>
              </a:ext>
            </a:extLst>
          </p:cNvPr>
          <p:cNvCxnSpPr/>
          <p:nvPr/>
        </p:nvCxnSpPr>
        <p:spPr>
          <a:xfrm>
            <a:off x="4601201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2606C9-22F2-49D4-8322-718420031E7A}"/>
              </a:ext>
            </a:extLst>
          </p:cNvPr>
          <p:cNvCxnSpPr/>
          <p:nvPr/>
        </p:nvCxnSpPr>
        <p:spPr>
          <a:xfrm>
            <a:off x="5675643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A847E-0DA4-4461-BA5D-ED3D71DBB8AD}"/>
              </a:ext>
            </a:extLst>
          </p:cNvPr>
          <p:cNvCxnSpPr/>
          <p:nvPr/>
        </p:nvCxnSpPr>
        <p:spPr>
          <a:xfrm>
            <a:off x="675008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F080D2-D43F-4DA1-B5B4-E177BBCBA19B}"/>
              </a:ext>
            </a:extLst>
          </p:cNvPr>
          <p:cNvCxnSpPr/>
          <p:nvPr/>
        </p:nvCxnSpPr>
        <p:spPr>
          <a:xfrm>
            <a:off x="7824524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487B20-F065-4821-8095-1258940528E9}"/>
              </a:ext>
            </a:extLst>
          </p:cNvPr>
          <p:cNvSpPr txBox="1"/>
          <p:nvPr/>
        </p:nvSpPr>
        <p:spPr>
          <a:xfrm>
            <a:off x="597150" y="2750820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16C5-2373-4EC9-AF61-F4F14DF93369}"/>
              </a:ext>
            </a:extLst>
          </p:cNvPr>
          <p:cNvSpPr txBox="1"/>
          <p:nvPr/>
        </p:nvSpPr>
        <p:spPr>
          <a:xfrm>
            <a:off x="1609983" y="275081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1F9F1-F804-4027-A798-D6A920807CCA}"/>
              </a:ext>
            </a:extLst>
          </p:cNvPr>
          <p:cNvSpPr txBox="1"/>
          <p:nvPr/>
        </p:nvSpPr>
        <p:spPr>
          <a:xfrm>
            <a:off x="2684421" y="2750813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EBB97-0CEC-4D12-A6D3-497882C61F10}"/>
              </a:ext>
            </a:extLst>
          </p:cNvPr>
          <p:cNvSpPr txBox="1"/>
          <p:nvPr/>
        </p:nvSpPr>
        <p:spPr>
          <a:xfrm>
            <a:off x="3752034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0E631-568D-4B27-9527-644813D7707D}"/>
              </a:ext>
            </a:extLst>
          </p:cNvPr>
          <p:cNvSpPr txBox="1"/>
          <p:nvPr/>
        </p:nvSpPr>
        <p:spPr>
          <a:xfrm>
            <a:off x="4830616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63000-07DD-4DBA-B2B1-9A3DAFFDDE82}"/>
              </a:ext>
            </a:extLst>
          </p:cNvPr>
          <p:cNvSpPr txBox="1"/>
          <p:nvPr/>
        </p:nvSpPr>
        <p:spPr>
          <a:xfrm>
            <a:off x="5862951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52581-2723-44E8-B1D8-28608C9BF997}"/>
              </a:ext>
            </a:extLst>
          </p:cNvPr>
          <p:cNvSpPr txBox="1"/>
          <p:nvPr/>
        </p:nvSpPr>
        <p:spPr>
          <a:xfrm>
            <a:off x="6975360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FE4B87-4E02-4B29-8B45-FC44210E0CC2}"/>
              </a:ext>
            </a:extLst>
          </p:cNvPr>
          <p:cNvSpPr txBox="1"/>
          <p:nvPr/>
        </p:nvSpPr>
        <p:spPr>
          <a:xfrm>
            <a:off x="8009675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182A1-CDC3-4767-B5BF-983D6A06A356}"/>
              </a:ext>
            </a:extLst>
          </p:cNvPr>
          <p:cNvSpPr txBox="1"/>
          <p:nvPr/>
        </p:nvSpPr>
        <p:spPr>
          <a:xfrm>
            <a:off x="2838722" y="4058037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0x4CA20261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96461-CF16-41CB-A6FA-733EF271FB98}"/>
              </a:ext>
            </a:extLst>
          </p:cNvPr>
          <p:cNvSpPr txBox="1"/>
          <p:nvPr/>
        </p:nvSpPr>
        <p:spPr>
          <a:xfrm>
            <a:off x="2757769" y="476592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32-bits! (Not so bad…)</a:t>
            </a:r>
          </a:p>
        </p:txBody>
      </p:sp>
    </p:spTree>
    <p:extLst>
      <p:ext uri="{BB962C8B-B14F-4D97-AF65-F5344CB8AC3E}">
        <p14:creationId xmlns:p14="http://schemas.microsoft.com/office/powerpoint/2010/main" val="29909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9132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861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-0.01441 -0.000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3177 0.000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944 0.00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3959 0.00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974 0.0002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11754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3" grpId="0"/>
      <p:bldP spid="24" grpId="0"/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561-0976-439F-8C61-538810F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Base-8??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F1EB3-4DEB-422B-AD56-D9887805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2593C-AA6E-46A0-8501-971874AB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8032"/>
            <a:ext cx="8991600" cy="4801659"/>
          </a:xfrm>
        </p:spPr>
        <p:txBody>
          <a:bodyPr/>
          <a:lstStyle/>
          <a:p>
            <a:r>
              <a:rPr lang="en-US" dirty="0"/>
              <a:t>base-8, </a:t>
            </a:r>
            <a:r>
              <a:rPr lang="en-US" b="1" dirty="0"/>
              <a:t>octal</a:t>
            </a:r>
            <a:r>
              <a:rPr lang="en-US" dirty="0"/>
              <a:t>, used to be commonplace but isn't anymore</a:t>
            </a:r>
          </a:p>
          <a:p>
            <a:r>
              <a:rPr lang="en-US" dirty="0"/>
              <a:t>each octal digit (0-7) corresponds to </a:t>
            </a:r>
            <a:r>
              <a:rPr lang="en-US" i="1" dirty="0"/>
              <a:t>three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this made it a nice fit for 9-, 12-, 18-, and 36-bit machines</a:t>
            </a:r>
          </a:p>
          <a:p>
            <a:r>
              <a:rPr lang="en-US" dirty="0" err="1"/>
              <a:t>buuuut</a:t>
            </a:r>
            <a:r>
              <a:rPr lang="en-US" dirty="0"/>
              <a:t> no one cares about octal anymore </a:t>
            </a:r>
            <a:r>
              <a:rPr lang="en-US" dirty="0">
                <a:sym typeface="Wingdings"/>
              </a:rPr>
              <a:t></a:t>
            </a:r>
          </a:p>
          <a:p>
            <a:r>
              <a:rPr lang="en-US" dirty="0"/>
              <a:t>SORRY OCTAL</a:t>
            </a:r>
          </a:p>
          <a:p>
            <a:pPr lvl="1"/>
            <a:r>
              <a:rPr lang="en-US" dirty="0"/>
              <a:t>it's okay, it has its revenge from time to time</a:t>
            </a:r>
          </a:p>
          <a:p>
            <a:pPr lvl="1"/>
            <a:r>
              <a:rPr lang="en-US" dirty="0"/>
              <a:t>try this out in Java sometime: (leading zeroes mean octal, yikes!)</a:t>
            </a:r>
          </a:p>
          <a:p>
            <a:pPr marL="258605" lvl="1" indent="0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"012345 = "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012345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17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60349-7AFF-4E48-8446-7E4D688D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/>
          <a:p>
            <a:r>
              <a:rPr lang="en-US"/>
              <a:t>Quick Reminders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84E0B-0723-4A33-AAEA-CC9A4AA8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8020050" cy="4252119"/>
          </a:xfrm>
        </p:spPr>
        <p:txBody>
          <a:bodyPr/>
          <a:lstStyle/>
          <a:p>
            <a:r>
              <a:rPr lang="en-US" dirty="0"/>
              <a:t>Remember to check the website! (wilkie.github.io/cs447)</a:t>
            </a:r>
          </a:p>
          <a:p>
            <a:pPr lvl="1"/>
            <a:r>
              <a:rPr lang="en-US" dirty="0"/>
              <a:t>I’ll post Lab 1 tonight for recitation tomorrow (it’s p. straightforward)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A260D-3BBF-480C-91B8-E8723F75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1D414-D088-4A20-BB1C-5BDCD1C9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676000"/>
            <a:ext cx="5238750" cy="3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2CF-9AFA-44DB-9879-31686CB0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Powers of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9B86-3CF6-4C07-9CE4-A1E7F50E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EAFD1-2A45-4C61-BE98-F13DF7B9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70969"/>
            <a:ext cx="6553200" cy="46098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Memorize </a:t>
            </a:r>
            <a:r>
              <a:rPr lang="en-US" b="1" dirty="0">
                <a:solidFill>
                  <a:srgbClr val="FF0000"/>
                </a:solidFill>
              </a:rPr>
              <a:t>at least</a:t>
            </a:r>
            <a:r>
              <a:rPr lang="en-US" dirty="0">
                <a:solidFill>
                  <a:srgbClr val="FF0000"/>
                </a:solidFill>
              </a:rPr>
              <a:t> the powers up to ~2</a:t>
            </a:r>
            <a:r>
              <a:rPr lang="en-US" baseline="30000" dirty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or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If you can't remember one, just add the previous one to itself.</a:t>
            </a:r>
          </a:p>
          <a:p>
            <a:r>
              <a:rPr lang="en-US" dirty="0"/>
              <a:t>These are the place values for binary, and they are also nice "round" numbers in binary and hex.</a:t>
            </a:r>
          </a:p>
          <a:p>
            <a:r>
              <a:rPr lang="en-US" dirty="0"/>
              <a:t>What is the </a:t>
            </a:r>
            <a:r>
              <a:rPr lang="en-US" b="1" dirty="0"/>
              <a:t>largest number </a:t>
            </a:r>
            <a:r>
              <a:rPr lang="en-US" dirty="0"/>
              <a:t>that an 8-bit value can hold? What is that in hexadecimal?</a:t>
            </a:r>
          </a:p>
          <a:p>
            <a:pPr lvl="1"/>
            <a:r>
              <a:rPr lang="en-US" dirty="0"/>
              <a:t>255: 0xFF</a:t>
            </a:r>
          </a:p>
          <a:p>
            <a:r>
              <a:rPr lang="en-US" dirty="0"/>
              <a:t>How about a 16-bit value?</a:t>
            </a:r>
          </a:p>
          <a:p>
            <a:pPr lvl="1"/>
            <a:r>
              <a:rPr lang="en-US" dirty="0"/>
              <a:t>65535: 0xFFFF</a:t>
            </a:r>
          </a:p>
          <a:p>
            <a:r>
              <a:rPr lang="en-US" dirty="0"/>
              <a:t>"0xFFFF" is </a:t>
            </a:r>
            <a:r>
              <a:rPr lang="en-US" dirty="0" err="1"/>
              <a:t>kinda</a:t>
            </a:r>
            <a:r>
              <a:rPr lang="en-US" dirty="0"/>
              <a:t> like "9999" in decimal.</a:t>
            </a:r>
          </a:p>
          <a:p>
            <a:pPr lvl="1"/>
            <a:r>
              <a:rPr lang="en-US" dirty="0"/>
              <a:t>What happens if we go beyond that?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CEEC5-D2B5-4A34-B8EA-2EC9F28D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6297"/>
              </p:ext>
            </p:extLst>
          </p:nvPr>
        </p:nvGraphicFramePr>
        <p:xfrm>
          <a:off x="6795960" y="782942"/>
          <a:ext cx="2271840" cy="45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endParaRPr lang="en-US" sz="2000" b="1" baseline="30000" dirty="0"/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Dec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3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5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7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C68-976A-4764-AA03-3243F342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438F4-52B0-4940-8D69-8F4CCE55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FD9C91-5D14-40FB-80D7-53934FFD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2167"/>
            <a:ext cx="8868747" cy="4609837"/>
          </a:xfrm>
        </p:spPr>
        <p:txBody>
          <a:bodyPr/>
          <a:lstStyle/>
          <a:p>
            <a:r>
              <a:rPr lang="en-US" dirty="0"/>
              <a:t>In computers, </a:t>
            </a:r>
            <a:r>
              <a:rPr lang="en-US" b="1" dirty="0"/>
              <a:t>numbers are finite.</a:t>
            </a:r>
            <a:endParaRPr lang="en-US" dirty="0"/>
          </a:p>
          <a:p>
            <a:r>
              <a:rPr lang="en-US" dirty="0"/>
              <a:t>Let's say our 4-digit display was counting up: </a:t>
            </a:r>
            <a:br>
              <a:rPr lang="en-US" dirty="0"/>
            </a:br>
            <a:r>
              <a:rPr lang="en-US" dirty="0"/>
              <a:t>9997, 9998, 9999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What comes "next"?</a:t>
            </a:r>
          </a:p>
          <a:p>
            <a:pPr lvl="1"/>
            <a:r>
              <a:rPr lang="en-US" dirty="0"/>
              <a:t>What does this "0000" </a:t>
            </a:r>
            <a:r>
              <a:rPr lang="en-US" i="1" dirty="0"/>
              <a:t>really mean?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wrapped around. </a:t>
            </a:r>
            <a:endParaRPr lang="en-US" dirty="0"/>
          </a:p>
          <a:p>
            <a:r>
              <a:rPr lang="en-US" dirty="0"/>
              <a:t>This is </a:t>
            </a:r>
            <a:r>
              <a:rPr lang="en-US" b="1" dirty="0"/>
              <a:t>overflow:</a:t>
            </a:r>
            <a:r>
              <a:rPr lang="en-US" dirty="0"/>
              <a:t> the number you are </a:t>
            </a:r>
            <a:r>
              <a:rPr lang="en-US" i="1" dirty="0"/>
              <a:t>trying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represent is </a:t>
            </a:r>
            <a:r>
              <a:rPr lang="en-US" b="1" dirty="0"/>
              <a:t>too big to be represented.</a:t>
            </a:r>
          </a:p>
          <a:p>
            <a:r>
              <a:rPr lang="en-US" dirty="0"/>
              <a:t>Essentially, </a:t>
            </a:r>
            <a:r>
              <a:rPr lang="en-US" b="1" dirty="0"/>
              <a:t>all arithmetic on the computer is modular arithmetic!</a:t>
            </a:r>
          </a:p>
          <a:p>
            <a:pPr lvl="1"/>
            <a:r>
              <a:rPr lang="en-US" dirty="0"/>
              <a:t>This causes a </a:t>
            </a:r>
            <a:r>
              <a:rPr lang="en-US" i="1" dirty="0"/>
              <a:t>lot</a:t>
            </a:r>
            <a:r>
              <a:rPr lang="en-US" dirty="0"/>
              <a:t> of software bugs.</a:t>
            </a:r>
          </a:p>
        </p:txBody>
      </p:sp>
      <p:pic>
        <p:nvPicPr>
          <p:cNvPr id="6" name="Shape 329">
            <a:extLst>
              <a:ext uri="{FF2B5EF4-FFF2-40B4-BE49-F238E27FC236}">
                <a16:creationId xmlns:a16="http://schemas.microsoft.com/office/drawing/2014/main" id="{0B21188D-3902-4F43-B903-904D8FC50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2587" y="828366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31">
            <a:extLst>
              <a:ext uri="{FF2B5EF4-FFF2-40B4-BE49-F238E27FC236}">
                <a16:creationId xmlns:a16="http://schemas.microsoft.com/office/drawing/2014/main" id="{3D54965A-82C4-4A69-A3B0-BEE8630690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587" y="1989216"/>
            <a:ext cx="2688560" cy="112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488-8BC5-4541-8FBE-9AFB036C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</a:t>
            </a:r>
            <a:r>
              <a:rPr lang="en-US" dirty="0" err="1"/>
              <a:t>dooo</a:t>
            </a:r>
            <a:r>
              <a:rPr lang="en-US" dirty="0"/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9A12-B421-496D-9275-ADF594A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37EA41-7495-492B-89AF-C30E9CB5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4755"/>
            <a:ext cx="8991600" cy="4801659"/>
          </a:xfrm>
        </p:spPr>
        <p:txBody>
          <a:bodyPr/>
          <a:lstStyle/>
          <a:p>
            <a:r>
              <a:rPr lang="en-US" dirty="0"/>
              <a:t>if there's an overflow, that's bad right?</a:t>
            </a:r>
          </a:p>
          <a:p>
            <a:r>
              <a:rPr lang="en-US" dirty="0"/>
              <a:t>there are basically three options:</a:t>
            </a:r>
          </a:p>
          <a:p>
            <a:pPr lvl="1"/>
            <a:r>
              <a:rPr lang="en-US" b="1" dirty="0"/>
              <a:t>store</a:t>
            </a:r>
          </a:p>
          <a:p>
            <a:pPr lvl="1"/>
            <a:r>
              <a:rPr lang="en-US" b="1" dirty="0"/>
              <a:t>ignore</a:t>
            </a:r>
          </a:p>
          <a:p>
            <a:pPr lvl="1"/>
            <a:r>
              <a:rPr lang="en-US" dirty="0"/>
              <a:t>fall on the </a:t>
            </a:r>
            <a:r>
              <a:rPr lang="en-US" b="1" dirty="0"/>
              <a:t>floor</a:t>
            </a:r>
            <a:r>
              <a:rPr lang="en-US" dirty="0"/>
              <a:t> and scream and cry about it</a:t>
            </a:r>
          </a:p>
          <a:p>
            <a:pPr lvl="2"/>
            <a:r>
              <a:rPr lang="en-US" dirty="0"/>
              <a:t>(i.e. crash the program)</a:t>
            </a:r>
          </a:p>
          <a:p>
            <a:pPr lvl="3"/>
            <a:r>
              <a:rPr lang="en-US" sz="1600" dirty="0"/>
              <a:t>(I* really struggled to come up with a rhyme)</a:t>
            </a:r>
          </a:p>
          <a:p>
            <a:r>
              <a:rPr lang="en-US" dirty="0"/>
              <a:t>each of these has pros and cons</a:t>
            </a:r>
          </a:p>
          <a:p>
            <a:r>
              <a:rPr lang="en-US" dirty="0"/>
              <a:t>we'll learn more about </a:t>
            </a:r>
            <a:r>
              <a:rPr lang="en-US" dirty="0" err="1"/>
              <a:t>em</a:t>
            </a:r>
            <a:r>
              <a:rPr lang="en-US" dirty="0"/>
              <a:t> later but keep them in your </a:t>
            </a:r>
            <a:r>
              <a:rPr lang="en-US" dirty="0" err="1"/>
              <a:t>brainmeats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0" lvl="8" indent="0">
              <a:buNone/>
            </a:pPr>
            <a:r>
              <a:rPr lang="en-US" dirty="0"/>
              <a:t>				</a:t>
            </a:r>
          </a:p>
          <a:p>
            <a:pPr marL="2743200" lvl="8" indent="0">
              <a:buNone/>
            </a:pPr>
            <a:r>
              <a:rPr lang="en-US" dirty="0"/>
              <a:t>					* Jarrett did this, not me</a:t>
            </a:r>
          </a:p>
        </p:txBody>
      </p:sp>
    </p:spTree>
    <p:extLst>
      <p:ext uri="{BB962C8B-B14F-4D97-AF65-F5344CB8AC3E}">
        <p14:creationId xmlns:p14="http://schemas.microsoft.com/office/powerpoint/2010/main" val="26723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1FA-697E-4D8F-BCC4-1C726213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it up (well, soon…)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A497E-25CC-4FF0-9D3A-B2E6B242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905CE5-7D39-4E57-A708-4DCDD423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1305"/>
            <a:ext cx="8991600" cy="4801659"/>
          </a:xfrm>
        </p:spPr>
        <p:txBody>
          <a:bodyPr/>
          <a:lstStyle/>
          <a:p>
            <a:r>
              <a:rPr lang="en-US" dirty="0"/>
              <a:t>everything's in binary, and hex is convenient shorthand</a:t>
            </a:r>
          </a:p>
          <a:p>
            <a:r>
              <a:rPr lang="en-US" dirty="0"/>
              <a:t>numbers don't really act like numbers?</a:t>
            </a:r>
          </a:p>
          <a:p>
            <a:r>
              <a:rPr lang="en-US" dirty="0"/>
              <a:t>actually, how does the computer know a number is a number?</a:t>
            </a:r>
          </a:p>
          <a:p>
            <a:r>
              <a:rPr lang="en-US" dirty="0"/>
              <a:t>how does it know how to add two numbers?</a:t>
            </a:r>
          </a:p>
          <a:p>
            <a:r>
              <a:rPr lang="en-US" dirty="0"/>
              <a:t>how does it know how to manipulate strings (for instance, text)?</a:t>
            </a:r>
          </a:p>
          <a:p>
            <a:r>
              <a:rPr lang="en-US" dirty="0"/>
              <a:t>how does it know if one pattern of bits is a string or a number or a video or a program or a file or an icon or</a:t>
            </a:r>
          </a:p>
        </p:txBody>
      </p:sp>
    </p:spTree>
    <p:extLst>
      <p:ext uri="{BB962C8B-B14F-4D97-AF65-F5344CB8AC3E}">
        <p14:creationId xmlns:p14="http://schemas.microsoft.com/office/powerpoint/2010/main" val="40964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81A46-65DE-42F8-8787-D708825136F3}"/>
              </a:ext>
            </a:extLst>
          </p:cNvPr>
          <p:cNvSpPr txBox="1"/>
          <p:nvPr/>
        </p:nvSpPr>
        <p:spPr>
          <a:xfrm>
            <a:off x="1572557" y="2134225"/>
            <a:ext cx="59988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i="1" dirty="0">
                <a:solidFill>
                  <a:srgbClr val="F8C4EA"/>
                </a:solidFill>
              </a:rPr>
              <a:t>IT DOESN'T</a:t>
            </a:r>
          </a:p>
        </p:txBody>
      </p:sp>
    </p:spTree>
    <p:extLst>
      <p:ext uri="{BB962C8B-B14F-4D97-AF65-F5344CB8AC3E}">
        <p14:creationId xmlns:p14="http://schemas.microsoft.com/office/powerpoint/2010/main" val="262835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18594-2CEA-4E49-B554-9B3A13DAC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Arbitrariness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5B1E26-1C64-47BB-8317-D247EA7D2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binary data is interpreted (or not. I mean who really knows?)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DA26C-385C-4E43-B96D-49A43CA1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FD5DD9-7E92-477E-9E4B-6A68E21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means to be “arbitrary”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E3334-643B-4B1A-A7D8-3F2F4A0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14D65-A8C3-48D7-A580-C7A5862E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3480"/>
            <a:ext cx="8991600" cy="4463480"/>
          </a:xfrm>
        </p:spPr>
        <p:txBody>
          <a:bodyPr/>
          <a:lstStyle/>
          <a:p>
            <a:r>
              <a:rPr lang="en-US" dirty="0"/>
              <a:t>it means there's </a:t>
            </a:r>
            <a:r>
              <a:rPr lang="en-US" b="1" dirty="0"/>
              <a:t>no reason for it to be that way.</a:t>
            </a:r>
          </a:p>
          <a:p>
            <a:r>
              <a:rPr lang="en-US" dirty="0"/>
              <a:t>we just </a:t>
            </a:r>
            <a:r>
              <a:rPr lang="en-US" dirty="0" err="1"/>
              <a:t>kinda</a:t>
            </a:r>
            <a:r>
              <a:rPr lang="en-US" dirty="0"/>
              <a:t> </a:t>
            </a:r>
            <a:r>
              <a:rPr lang="en-US" b="1" i="1" dirty="0"/>
              <a:t>agree</a:t>
            </a:r>
            <a:r>
              <a:rPr lang="en-US" dirty="0"/>
              <a:t> that it's how things are.</a:t>
            </a:r>
          </a:p>
          <a:p>
            <a:r>
              <a:rPr lang="en-US" dirty="0"/>
              <a:t>One of the biggest things I want you to know is: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What a pattern of bits </a:t>
            </a:r>
            <a:r>
              <a:rPr lang="en-US" sz="2800" b="1" i="1" dirty="0"/>
              <a:t>means</a:t>
            </a:r>
            <a:r>
              <a:rPr lang="en-US" sz="2800" b="1" dirty="0"/>
              <a:t> is arbitrary.</a:t>
            </a:r>
          </a:p>
          <a:p>
            <a:endParaRPr lang="en-US" dirty="0"/>
          </a:p>
          <a:p>
            <a:r>
              <a:rPr lang="en-US" dirty="0"/>
              <a:t>As a corollary: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The </a:t>
            </a:r>
            <a:r>
              <a:rPr lang="en-US" sz="2800" b="1" i="1" dirty="0"/>
              <a:t>same</a:t>
            </a:r>
            <a:r>
              <a:rPr lang="en-US" sz="2800" b="1" dirty="0"/>
              <a:t> pattern of bits can be </a:t>
            </a:r>
            <a:r>
              <a:rPr lang="en-US" sz="2800" b="1" i="1" dirty="0"/>
              <a:t>interpreted</a:t>
            </a:r>
            <a:r>
              <a:rPr lang="en-US" sz="2800" b="1" dirty="0"/>
              <a:t> many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399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0E1C-3F76-4859-934E-102FD90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bit pattern, many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DF7F-34B9-44C3-B679-EB70E2FA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5BFD96-81F6-47A8-80CD-A4870B10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51349"/>
            <a:ext cx="8763000" cy="1219199"/>
          </a:xfrm>
        </p:spPr>
        <p:txBody>
          <a:bodyPr/>
          <a:lstStyle/>
          <a:p>
            <a:r>
              <a:rPr lang="en-US" b="1" dirty="0"/>
              <a:t>All information </a:t>
            </a:r>
            <a:r>
              <a:rPr lang="en-US" dirty="0"/>
              <a:t>on computers is stored as patterns of bits,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How these bits are </a:t>
            </a:r>
            <a:r>
              <a:rPr lang="en-US" b="1" dirty="0"/>
              <a:t>interpreted, transformed, </a:t>
            </a:r>
            <a:r>
              <a:rPr lang="en-US" dirty="0"/>
              <a:t>and </a:t>
            </a:r>
            <a:r>
              <a:rPr lang="en-US" b="1" dirty="0"/>
              <a:t>displayed</a:t>
            </a:r>
            <a:r>
              <a:rPr lang="en-US" dirty="0"/>
              <a:t> is up to the programmer and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4DFB-79CB-40E8-ACF6-AE2F0C1D1843}"/>
              </a:ext>
            </a:extLst>
          </p:cNvPr>
          <p:cNvSpPr txBox="1"/>
          <p:nvPr/>
        </p:nvSpPr>
        <p:spPr>
          <a:xfrm>
            <a:off x="2837593" y="2770641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charset="0"/>
                <a:ea typeface="Consolas" charset="0"/>
                <a:cs typeface="Consolas" charset="0"/>
              </a:rPr>
              <a:t>11000100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C0208-AE58-4164-AC4D-B3C1B047A52C}"/>
              </a:ext>
            </a:extLst>
          </p:cNvPr>
          <p:cNvGrpSpPr/>
          <p:nvPr/>
        </p:nvGrpSpPr>
        <p:grpSpPr>
          <a:xfrm>
            <a:off x="1608868" y="1911538"/>
            <a:ext cx="2567023" cy="921010"/>
            <a:chOff x="1285875" y="1555490"/>
            <a:chExt cx="2567023" cy="9210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65DCC-7CC4-4607-BFB1-BB0CF30D3111}"/>
                </a:ext>
              </a:extLst>
            </p:cNvPr>
            <p:cNvSpPr txBox="1"/>
            <p:nvPr/>
          </p:nvSpPr>
          <p:spPr>
            <a:xfrm>
              <a:off x="1285875" y="1555490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-59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907C3B-E082-42A1-9894-832898D437F4}"/>
                </a:ext>
              </a:extLst>
            </p:cNvPr>
            <p:cNvCxnSpPr/>
            <p:nvPr/>
          </p:nvCxnSpPr>
          <p:spPr>
            <a:xfrm flipH="1" flipV="1">
              <a:off x="2209800" y="2064611"/>
              <a:ext cx="535708" cy="411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0C11F-37F8-473F-BE4F-2DF29118BCCD}"/>
                </a:ext>
              </a:extLst>
            </p:cNvPr>
            <p:cNvSpPr txBox="1"/>
            <p:nvPr/>
          </p:nvSpPr>
          <p:spPr>
            <a:xfrm>
              <a:off x="2507337" y="1940479"/>
              <a:ext cx="134556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Signed 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F8A6FC-AE20-49E6-9D93-C1F1ED2F5A71}"/>
              </a:ext>
            </a:extLst>
          </p:cNvPr>
          <p:cNvGrpSpPr/>
          <p:nvPr/>
        </p:nvGrpSpPr>
        <p:grpSpPr>
          <a:xfrm>
            <a:off x="536756" y="2949544"/>
            <a:ext cx="2531745" cy="832729"/>
            <a:chOff x="213763" y="2593496"/>
            <a:chExt cx="2531745" cy="8327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E7BDDB-0323-4365-88C2-81DE82153229}"/>
                </a:ext>
              </a:extLst>
            </p:cNvPr>
            <p:cNvSpPr txBox="1"/>
            <p:nvPr/>
          </p:nvSpPr>
          <p:spPr>
            <a:xfrm>
              <a:off x="213763" y="2779894"/>
              <a:ext cx="1190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196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D0B93B-347C-4B36-86B1-DCACB927D239}"/>
                </a:ext>
              </a:extLst>
            </p:cNvPr>
            <p:cNvCxnSpPr/>
            <p:nvPr/>
          </p:nvCxnSpPr>
          <p:spPr>
            <a:xfrm flipH="1">
              <a:off x="1201007" y="2768536"/>
              <a:ext cx="1544501" cy="353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AF4CC-9F20-44D5-967F-6515F674B335}"/>
                </a:ext>
              </a:extLst>
            </p:cNvPr>
            <p:cNvSpPr txBox="1"/>
            <p:nvPr/>
          </p:nvSpPr>
          <p:spPr>
            <a:xfrm>
              <a:off x="598214" y="2593496"/>
              <a:ext cx="1552348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Unsigned integer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6197B-DF43-4421-9E02-FD4AE6A1FA9A}"/>
              </a:ext>
            </a:extLst>
          </p:cNvPr>
          <p:cNvGrpSpPr/>
          <p:nvPr/>
        </p:nvGrpSpPr>
        <p:grpSpPr>
          <a:xfrm>
            <a:off x="1727381" y="3399263"/>
            <a:ext cx="2202741" cy="1425688"/>
            <a:chOff x="1404388" y="3043215"/>
            <a:chExt cx="2202741" cy="14256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D554D0-1C2C-4D08-ADBC-09F9728CBBB0}"/>
                </a:ext>
              </a:extLst>
            </p:cNvPr>
            <p:cNvSpPr txBox="1"/>
            <p:nvPr/>
          </p:nvSpPr>
          <p:spPr>
            <a:xfrm>
              <a:off x="1404388" y="3822572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0xC4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435D59-83ED-4EF4-8F35-126C8CCF127C}"/>
                </a:ext>
              </a:extLst>
            </p:cNvPr>
            <p:cNvCxnSpPr/>
            <p:nvPr/>
          </p:nvCxnSpPr>
          <p:spPr>
            <a:xfrm flipH="1">
              <a:off x="2209800" y="3043215"/>
              <a:ext cx="609600" cy="779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24402-C15E-4D05-8905-57E2EC52EE27}"/>
                </a:ext>
              </a:extLst>
            </p:cNvPr>
            <p:cNvSpPr txBox="1"/>
            <p:nvPr/>
          </p:nvSpPr>
          <p:spPr>
            <a:xfrm>
              <a:off x="2407762" y="3534985"/>
              <a:ext cx="1199367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Hexadecimal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984BE-48B1-4B1D-9105-6F150AE2C9ED}"/>
              </a:ext>
            </a:extLst>
          </p:cNvPr>
          <p:cNvGrpSpPr/>
          <p:nvPr/>
        </p:nvGrpSpPr>
        <p:grpSpPr>
          <a:xfrm>
            <a:off x="3999643" y="3478527"/>
            <a:ext cx="1656690" cy="1708468"/>
            <a:chOff x="3676650" y="3478527"/>
            <a:chExt cx="1475082" cy="13135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D016FA-1B45-430A-94A3-9186D017BE72}"/>
                </a:ext>
              </a:extLst>
            </p:cNvPr>
            <p:cNvSpPr txBox="1"/>
            <p:nvPr/>
          </p:nvSpPr>
          <p:spPr>
            <a:xfrm>
              <a:off x="3676650" y="4145737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Ä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6EF455-5CC6-4CBB-A6A9-4428FDD5D009}"/>
                </a:ext>
              </a:extLst>
            </p:cNvPr>
            <p:cNvCxnSpPr>
              <a:stCxn id="6" idx="2"/>
              <a:endCxn id="20" idx="0"/>
            </p:cNvCxnSpPr>
            <p:nvPr/>
          </p:nvCxnSpPr>
          <p:spPr>
            <a:xfrm>
              <a:off x="4076700" y="3478527"/>
              <a:ext cx="123825" cy="6672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A0D597-8E15-44FA-8BBF-8887F9D3E0D1}"/>
                </a:ext>
              </a:extLst>
            </p:cNvPr>
            <p:cNvSpPr txBox="1"/>
            <p:nvPr/>
          </p:nvSpPr>
          <p:spPr>
            <a:xfrm>
              <a:off x="4308231" y="3666392"/>
              <a:ext cx="84350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Unicode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CBBE3-76BD-4BE3-BA5C-70686C44EFB5}"/>
              </a:ext>
            </a:extLst>
          </p:cNvPr>
          <p:cNvGrpSpPr/>
          <p:nvPr/>
        </p:nvGrpSpPr>
        <p:grpSpPr>
          <a:xfrm>
            <a:off x="5454660" y="3399263"/>
            <a:ext cx="2335933" cy="1425687"/>
            <a:chOff x="5131667" y="3043215"/>
            <a:chExt cx="2335933" cy="142568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866BCE-8AAB-4785-A755-873274FB5DDE}"/>
                </a:ext>
              </a:extLst>
            </p:cNvPr>
            <p:cNvSpPr txBox="1"/>
            <p:nvPr/>
          </p:nvSpPr>
          <p:spPr>
            <a:xfrm>
              <a:off x="5410200" y="3822571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call</a:t>
              </a:r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3600" b="1" dirty="0" err="1">
                  <a:latin typeface="Consolas" charset="0"/>
                  <a:ea typeface="Consolas" charset="0"/>
                  <a:cs typeface="Consolas" charset="0"/>
                </a:rPr>
                <a:t>nz</a:t>
              </a:r>
              <a:endParaRPr lang="en-US" sz="36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69ED9B-A1D2-4F84-91AE-57217B2C8EAE}"/>
                </a:ext>
              </a:extLst>
            </p:cNvPr>
            <p:cNvCxnSpPr/>
            <p:nvPr/>
          </p:nvCxnSpPr>
          <p:spPr>
            <a:xfrm>
              <a:off x="5131667" y="3043215"/>
              <a:ext cx="888133" cy="8457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0ECCD6-FC82-45BC-96E1-B9AEF4C98D15}"/>
                </a:ext>
              </a:extLst>
            </p:cNvPr>
            <p:cNvSpPr txBox="1"/>
            <p:nvPr/>
          </p:nvSpPr>
          <p:spPr>
            <a:xfrm>
              <a:off x="5811715" y="3341077"/>
              <a:ext cx="1356462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z80 instruction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69122E-8F0D-40C2-B58A-EC7123495733}"/>
              </a:ext>
            </a:extLst>
          </p:cNvPr>
          <p:cNvGrpSpPr/>
          <p:nvPr/>
        </p:nvGrpSpPr>
        <p:grpSpPr>
          <a:xfrm>
            <a:off x="5323415" y="1911538"/>
            <a:ext cx="2906185" cy="1018243"/>
            <a:chOff x="5000422" y="1555490"/>
            <a:chExt cx="2906185" cy="10182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30CCFC-2A85-4623-9B50-224DD26707DE}"/>
                </a:ext>
              </a:extLst>
            </p:cNvPr>
            <p:cNvSpPr/>
            <p:nvPr/>
          </p:nvSpPr>
          <p:spPr>
            <a:xfrm>
              <a:off x="6608885" y="1555490"/>
              <a:ext cx="1297722" cy="1018243"/>
            </a:xfrm>
            <a:prstGeom prst="ellipse">
              <a:avLst/>
            </a:prstGeom>
            <a:solidFill>
              <a:srgbClr val="C83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75EFB2-155D-45DF-A03B-75ED1F8BBDC6}"/>
                </a:ext>
              </a:extLst>
            </p:cNvPr>
            <p:cNvCxnSpPr/>
            <p:nvPr/>
          </p:nvCxnSpPr>
          <p:spPr>
            <a:xfrm flipV="1">
              <a:off x="5410200" y="2201821"/>
              <a:ext cx="1028700" cy="29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56E18-222F-4A0B-BC7A-258CB70FD032}"/>
                </a:ext>
              </a:extLst>
            </p:cNvPr>
            <p:cNvSpPr txBox="1"/>
            <p:nvPr/>
          </p:nvSpPr>
          <p:spPr>
            <a:xfrm>
              <a:off x="5000422" y="1961074"/>
              <a:ext cx="1261884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R3G3B2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6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DFF-3424-41AE-8A42-1AA74FA8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94E2-3B14-4F10-82C7-BA34C253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1"/>
            <a:ext cx="8157210" cy="2701290"/>
          </a:xfrm>
        </p:spPr>
        <p:txBody>
          <a:bodyPr/>
          <a:lstStyle/>
          <a:p>
            <a:r>
              <a:rPr lang="en-US" dirty="0"/>
              <a:t>Often color is expressed in binary with either 16-bits or 32-bits</a:t>
            </a:r>
          </a:p>
          <a:p>
            <a:r>
              <a:rPr lang="en-US" dirty="0"/>
              <a:t>16-bit color is a bit awkward… 16 isn’t divisible by three</a:t>
            </a:r>
          </a:p>
          <a:p>
            <a:pPr lvl="1"/>
            <a:r>
              <a:rPr lang="en-US" dirty="0"/>
              <a:t>So we (well, much older people) did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01001 111111 00111</a:t>
            </a:r>
          </a:p>
          <a:p>
            <a:pPr marL="6858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RRRRR GGGGGG BBBBB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645B-9311-4526-9DC1-1E3CE59F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FC1B32-43F4-4C85-9CB9-0B47F73FDBB4}"/>
              </a:ext>
            </a:extLst>
          </p:cNvPr>
          <p:cNvSpPr/>
          <p:nvPr/>
        </p:nvSpPr>
        <p:spPr>
          <a:xfrm>
            <a:off x="3832860" y="2316480"/>
            <a:ext cx="1082040" cy="1082040"/>
          </a:xfrm>
          <a:prstGeom prst="ellipse">
            <a:avLst/>
          </a:prstGeom>
          <a:solidFill>
            <a:srgbClr val="4AFF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22BC65-3A80-4CFC-92E6-12C8677B83FF}"/>
              </a:ext>
            </a:extLst>
          </p:cNvPr>
          <p:cNvSpPr txBox="1">
            <a:spLocks/>
          </p:cNvSpPr>
          <p:nvPr/>
        </p:nvSpPr>
        <p:spPr>
          <a:xfrm>
            <a:off x="628650" y="3543301"/>
            <a:ext cx="8157210" cy="175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Why more bits (twice as many values!) for green?</a:t>
            </a:r>
          </a:p>
          <a:p>
            <a:r>
              <a:rPr lang="en-US" dirty="0">
                <a:cs typeface="Courier New" panose="02070309020205020404" pitchFamily="49" charset="0"/>
              </a:rPr>
              <a:t>Why red, green, and blue?</a:t>
            </a:r>
          </a:p>
          <a:p>
            <a:r>
              <a:rPr lang="en-US" dirty="0">
                <a:cs typeface="Courier New" panose="02070309020205020404" pitchFamily="49" charset="0"/>
              </a:rPr>
              <a:t>Would an alien society come up with the same thing?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Would a sentient raccoon?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We can only be sure of one thing: They would still call half of a byte a </a:t>
            </a:r>
            <a:r>
              <a:rPr lang="en-US" dirty="0" err="1">
                <a:cs typeface="Courier New" panose="02070309020205020404" pitchFamily="49" charset="0"/>
              </a:rPr>
              <a:t>nybble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38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4922-41FA-4E5D-B469-A74B32E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computer doesn’t know (or care)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E791-C364-44F7-BBDD-38242F57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F1BA30-A76A-48D9-8534-D1A7415F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1809"/>
            <a:ext cx="8991600" cy="4801659"/>
          </a:xfrm>
        </p:spPr>
        <p:txBody>
          <a:bodyPr/>
          <a:lstStyle/>
          <a:p>
            <a:r>
              <a:rPr lang="en-US" dirty="0"/>
              <a:t>when writing assembly (and C!) programs, </a:t>
            </a:r>
            <a:r>
              <a:rPr lang="en-US" b="1" dirty="0"/>
              <a:t>the computer has no idea what you mean, cause nothing means anything to it</a:t>
            </a:r>
          </a:p>
          <a:p>
            <a:r>
              <a:rPr lang="en-US" dirty="0"/>
              <a:t>"my program assembles/compiles, why is it crashing?"</a:t>
            </a:r>
          </a:p>
          <a:p>
            <a:pPr lvl="1"/>
            <a:r>
              <a:rPr lang="en-US" dirty="0"/>
              <a:t>cause the computer is stupid</a:t>
            </a:r>
          </a:p>
          <a:p>
            <a:pPr lvl="2"/>
            <a:r>
              <a:rPr lang="en-US" dirty="0"/>
              <a:t>it's a big fast calculator</a:t>
            </a:r>
          </a:p>
          <a:p>
            <a:r>
              <a:rPr lang="en-US" dirty="0"/>
              <a:t>there's no difference between nonsense code and useful code</a:t>
            </a:r>
          </a:p>
          <a:p>
            <a:r>
              <a:rPr lang="en-US" dirty="0"/>
              <a:t>it's good at doing fun things with bit patterns</a:t>
            </a:r>
          </a:p>
          <a:p>
            <a:r>
              <a:rPr lang="en-US" dirty="0"/>
              <a:t>but don't confuse what it does with intelligence</a:t>
            </a:r>
          </a:p>
          <a:p>
            <a:r>
              <a:rPr lang="en-US" b="1" dirty="0"/>
              <a:t>every "smart" thing a computer does, it does because a human programmed it to act like that</a:t>
            </a:r>
          </a:p>
        </p:txBody>
      </p:sp>
    </p:spTree>
    <p:extLst>
      <p:ext uri="{BB962C8B-B14F-4D97-AF65-F5344CB8AC3E}">
        <p14:creationId xmlns:p14="http://schemas.microsoft.com/office/powerpoint/2010/main" val="41681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Binary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Base-2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4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D1B4-D1DE-4DE3-AB5C-C7C2FBE4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8046-2434-4822-9BF7-463AD771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how programs are represented</a:t>
            </a:r>
          </a:p>
          <a:p>
            <a:pPr lvl="1"/>
            <a:r>
              <a:rPr lang="en-US" dirty="0"/>
              <a:t>Speaking of arbitrary…</a:t>
            </a:r>
          </a:p>
          <a:p>
            <a:pPr lvl="2"/>
            <a:r>
              <a:rPr lang="en-US" dirty="0"/>
              <a:t>We will look at MIPS, </a:t>
            </a:r>
            <a:r>
              <a:rPr lang="en-US" dirty="0" err="1"/>
              <a:t>tho</a:t>
            </a:r>
            <a:r>
              <a:rPr lang="en-US" dirty="0"/>
              <a:t>, specifically</a:t>
            </a:r>
          </a:p>
          <a:p>
            <a:pPr lvl="2"/>
            <a:endParaRPr lang="en-US" dirty="0"/>
          </a:p>
          <a:p>
            <a:r>
              <a:rPr lang="en-US" dirty="0"/>
              <a:t>First taste of Assembly</a:t>
            </a:r>
          </a:p>
          <a:p>
            <a:pPr lvl="1"/>
            <a:r>
              <a:rPr lang="en-US" dirty="0"/>
              <a:t>How values are stored, retrieved, manipulated.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1491-8A22-4BED-B760-B4464F7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7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A512C-2F71-456B-B1AF-15916038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AF33A-1DDC-4ECF-8E93-347F24E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61" name="Shape 83">
            <a:extLst>
              <a:ext uri="{FF2B5EF4-FFF2-40B4-BE49-F238E27FC236}">
                <a16:creationId xmlns:a16="http://schemas.microsoft.com/office/drawing/2014/main" id="{D114DCC5-24A6-4F9F-BC17-0455E28B2E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9211"/>
            <a:ext cx="8763000" cy="833274"/>
          </a:xfrm>
        </p:spPr>
        <p:txBody>
          <a:bodyPr/>
          <a:lstStyle/>
          <a:p>
            <a:r>
              <a:rPr lang="en" dirty="0"/>
              <a:t>The numbers we use are written </a:t>
            </a:r>
            <a:r>
              <a:rPr lang="en" b="1" dirty="0" err="1"/>
              <a:t>positionally</a:t>
            </a:r>
            <a:r>
              <a:rPr lang="en" dirty="0"/>
              <a:t>: the position of a digit within the number has a meaning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62" name="Shape 85">
            <a:extLst>
              <a:ext uri="{FF2B5EF4-FFF2-40B4-BE49-F238E27FC236}">
                <a16:creationId xmlns:a16="http://schemas.microsoft.com/office/drawing/2014/main" id="{A7604D21-42DF-49C9-903C-C1BC54A920F8}"/>
              </a:ext>
            </a:extLst>
          </p:cNvPr>
          <p:cNvSpPr txBox="1"/>
          <p:nvPr/>
        </p:nvSpPr>
        <p:spPr>
          <a:xfrm>
            <a:off x="2513625" y="1800359"/>
            <a:ext cx="3685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latin typeface="Segoe UI" charset="0"/>
                <a:ea typeface="Segoe UI" charset="0"/>
                <a:cs typeface="Segoe UI" charset="0"/>
                <a:sym typeface="Trebuchet MS"/>
              </a:rPr>
              <a:t>1,234</a:t>
            </a:r>
          </a:p>
        </p:txBody>
      </p:sp>
      <p:grpSp>
        <p:nvGrpSpPr>
          <p:cNvPr id="63" name="Shape 86">
            <a:extLst>
              <a:ext uri="{FF2B5EF4-FFF2-40B4-BE49-F238E27FC236}">
                <a16:creationId xmlns:a16="http://schemas.microsoft.com/office/drawing/2014/main" id="{A9D0551A-657E-4992-86D7-57FE8DC2387F}"/>
              </a:ext>
            </a:extLst>
          </p:cNvPr>
          <p:cNvGrpSpPr/>
          <p:nvPr/>
        </p:nvGrpSpPr>
        <p:grpSpPr>
          <a:xfrm>
            <a:off x="2737800" y="3217484"/>
            <a:ext cx="3232000" cy="517800"/>
            <a:chOff x="2737800" y="2996275"/>
            <a:chExt cx="3232000" cy="517800"/>
          </a:xfrm>
        </p:grpSpPr>
        <p:sp>
          <p:nvSpPr>
            <p:cNvPr id="64" name="Shape 87">
              <a:extLst>
                <a:ext uri="{FF2B5EF4-FFF2-40B4-BE49-F238E27FC236}">
                  <a16:creationId xmlns:a16="http://schemas.microsoft.com/office/drawing/2014/main" id="{8283C98A-0719-4431-ACD0-1FF02A7E6D00}"/>
                </a:ext>
              </a:extLst>
            </p:cNvPr>
            <p:cNvSpPr txBox="1"/>
            <p:nvPr/>
          </p:nvSpPr>
          <p:spPr>
            <a:xfrm>
              <a:off x="52759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1s</a:t>
              </a:r>
            </a:p>
          </p:txBody>
        </p:sp>
        <p:sp>
          <p:nvSpPr>
            <p:cNvPr id="65" name="Shape 88">
              <a:extLst>
                <a:ext uri="{FF2B5EF4-FFF2-40B4-BE49-F238E27FC236}">
                  <a16:creationId xmlns:a16="http://schemas.microsoft.com/office/drawing/2014/main" id="{0E5FDC15-C967-4432-98DA-441B2B92ACD6}"/>
                </a:ext>
              </a:extLst>
            </p:cNvPr>
            <p:cNvSpPr txBox="1"/>
            <p:nvPr/>
          </p:nvSpPr>
          <p:spPr>
            <a:xfrm>
              <a:off x="45820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10s</a:t>
              </a:r>
            </a:p>
          </p:txBody>
        </p:sp>
        <p:sp>
          <p:nvSpPr>
            <p:cNvPr id="66" name="Shape 89">
              <a:extLst>
                <a:ext uri="{FF2B5EF4-FFF2-40B4-BE49-F238E27FC236}">
                  <a16:creationId xmlns:a16="http://schemas.microsoft.com/office/drawing/2014/main" id="{775E4059-A296-4E6F-8CDC-1C61DDBEE5ED}"/>
                </a:ext>
              </a:extLst>
            </p:cNvPr>
            <p:cNvSpPr txBox="1"/>
            <p:nvPr/>
          </p:nvSpPr>
          <p:spPr>
            <a:xfrm>
              <a:off x="3863800" y="2996275"/>
              <a:ext cx="771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100s</a:t>
              </a:r>
            </a:p>
          </p:txBody>
        </p:sp>
        <p:sp>
          <p:nvSpPr>
            <p:cNvPr id="67" name="Shape 90">
              <a:extLst>
                <a:ext uri="{FF2B5EF4-FFF2-40B4-BE49-F238E27FC236}">
                  <a16:creationId xmlns:a16="http://schemas.microsoft.com/office/drawing/2014/main" id="{62D7DE39-8AC8-4562-9EEF-77B8ECE164C7}"/>
                </a:ext>
              </a:extLst>
            </p:cNvPr>
            <p:cNvSpPr txBox="1"/>
            <p:nvPr/>
          </p:nvSpPr>
          <p:spPr>
            <a:xfrm>
              <a:off x="2737800" y="2996275"/>
              <a:ext cx="912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1000s</a:t>
              </a:r>
            </a:p>
          </p:txBody>
        </p:sp>
      </p:grpSp>
      <p:grpSp>
        <p:nvGrpSpPr>
          <p:cNvPr id="68" name="Shape 91">
            <a:extLst>
              <a:ext uri="{FF2B5EF4-FFF2-40B4-BE49-F238E27FC236}">
                <a16:creationId xmlns:a16="http://schemas.microsoft.com/office/drawing/2014/main" id="{60B5CD37-596F-466B-8348-947B7D24565C}"/>
              </a:ext>
            </a:extLst>
          </p:cNvPr>
          <p:cNvGrpSpPr/>
          <p:nvPr/>
        </p:nvGrpSpPr>
        <p:grpSpPr>
          <a:xfrm>
            <a:off x="2844926" y="3657584"/>
            <a:ext cx="3130325" cy="414000"/>
            <a:chOff x="2844925" y="3436375"/>
            <a:chExt cx="3130325" cy="414000"/>
          </a:xfrm>
        </p:grpSpPr>
        <p:sp>
          <p:nvSpPr>
            <p:cNvPr id="69" name="Shape 92">
              <a:extLst>
                <a:ext uri="{FF2B5EF4-FFF2-40B4-BE49-F238E27FC236}">
                  <a16:creationId xmlns:a16="http://schemas.microsoft.com/office/drawing/2014/main" id="{EF55F5A2-4707-42D9-91E3-FF10B94451B0}"/>
                </a:ext>
              </a:extLst>
            </p:cNvPr>
            <p:cNvSpPr txBox="1"/>
            <p:nvPr/>
          </p:nvSpPr>
          <p:spPr>
            <a:xfrm>
              <a:off x="52813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0" name="Shape 93">
              <a:extLst>
                <a:ext uri="{FF2B5EF4-FFF2-40B4-BE49-F238E27FC236}">
                  <a16:creationId xmlns:a16="http://schemas.microsoft.com/office/drawing/2014/main" id="{4329CBB0-ACA9-44AE-A960-BCBB19091EAA}"/>
                </a:ext>
              </a:extLst>
            </p:cNvPr>
            <p:cNvSpPr txBox="1"/>
            <p:nvPr/>
          </p:nvSpPr>
          <p:spPr>
            <a:xfrm>
              <a:off x="45874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</a:p>
          </p:txBody>
        </p:sp>
        <p:sp>
          <p:nvSpPr>
            <p:cNvPr id="71" name="Shape 94">
              <a:extLst>
                <a:ext uri="{FF2B5EF4-FFF2-40B4-BE49-F238E27FC236}">
                  <a16:creationId xmlns:a16="http://schemas.microsoft.com/office/drawing/2014/main" id="{EF568C6E-6C8D-448C-8AB1-724280C52567}"/>
                </a:ext>
              </a:extLst>
            </p:cNvPr>
            <p:cNvSpPr txBox="1"/>
            <p:nvPr/>
          </p:nvSpPr>
          <p:spPr>
            <a:xfrm>
              <a:off x="3869250" y="3436375"/>
              <a:ext cx="718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</a:p>
          </p:txBody>
        </p:sp>
        <p:sp>
          <p:nvSpPr>
            <p:cNvPr id="72" name="Shape 95">
              <a:extLst>
                <a:ext uri="{FF2B5EF4-FFF2-40B4-BE49-F238E27FC236}">
                  <a16:creationId xmlns:a16="http://schemas.microsoft.com/office/drawing/2014/main" id="{E6573B23-D1AE-4D71-BF46-5215D71CDED7}"/>
                </a:ext>
              </a:extLst>
            </p:cNvPr>
            <p:cNvSpPr txBox="1"/>
            <p:nvPr/>
          </p:nvSpPr>
          <p:spPr>
            <a:xfrm>
              <a:off x="2844925" y="3436375"/>
              <a:ext cx="771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</a:p>
          </p:txBody>
        </p:sp>
      </p:grpSp>
      <p:sp>
        <p:nvSpPr>
          <p:cNvPr id="73" name="Shape 96">
            <a:extLst>
              <a:ext uri="{FF2B5EF4-FFF2-40B4-BE49-F238E27FC236}">
                <a16:creationId xmlns:a16="http://schemas.microsoft.com/office/drawing/2014/main" id="{FFA840A4-B81F-4E39-A8CE-98FD6635C4AD}"/>
              </a:ext>
            </a:extLst>
          </p:cNvPr>
          <p:cNvSpPr txBox="1"/>
          <p:nvPr/>
        </p:nvSpPr>
        <p:spPr>
          <a:xfrm>
            <a:off x="0" y="4284409"/>
            <a:ext cx="8439300" cy="8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68300">
              <a:buSzPct val="100000"/>
              <a:buFont typeface="Trebuchet MS"/>
              <a:buChar char="●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How many digit </a:t>
            </a:r>
            <a:r>
              <a:rPr lang="en" sz="2200" b="1" dirty="0">
                <a:latin typeface="Segoe UI" charset="0"/>
                <a:ea typeface="Segoe UI" charset="0"/>
                <a:cs typeface="Segoe UI" charset="0"/>
                <a:sym typeface="Trebuchet MS"/>
              </a:rPr>
              <a:t>symbols</a:t>
            </a: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 do we have in our number system?</a:t>
            </a:r>
          </a:p>
          <a:p>
            <a:pPr marL="914400" lvl="1" indent="-368300">
              <a:buSzPct val="100000"/>
              <a:buFont typeface="Trebuchet MS"/>
              <a:buChar char="○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10: 0, 1, 2, 3, 4, 5 ,6 ,7, 8, 9</a:t>
            </a:r>
          </a:p>
        </p:txBody>
      </p:sp>
      <p:grpSp>
        <p:nvGrpSpPr>
          <p:cNvPr id="74" name="Shape 97">
            <a:extLst>
              <a:ext uri="{FF2B5EF4-FFF2-40B4-BE49-F238E27FC236}">
                <a16:creationId xmlns:a16="http://schemas.microsoft.com/office/drawing/2014/main" id="{CB1C34F9-4A8D-4D55-AA8C-9957DFAACB7F}"/>
              </a:ext>
            </a:extLst>
          </p:cNvPr>
          <p:cNvGrpSpPr/>
          <p:nvPr/>
        </p:nvGrpSpPr>
        <p:grpSpPr>
          <a:xfrm>
            <a:off x="5935926" y="1800360"/>
            <a:ext cx="2376749" cy="1731175"/>
            <a:chOff x="5935925" y="1579150"/>
            <a:chExt cx="2376749" cy="1731175"/>
          </a:xfrm>
        </p:grpSpPr>
        <p:sp>
          <p:nvSpPr>
            <p:cNvPr id="75" name="Shape 98">
              <a:extLst>
                <a:ext uri="{FF2B5EF4-FFF2-40B4-BE49-F238E27FC236}">
                  <a16:creationId xmlns:a16="http://schemas.microsoft.com/office/drawing/2014/main" id="{E773602C-4F61-4F70-81EF-7BEE47A5806C}"/>
                </a:ext>
              </a:extLst>
            </p:cNvPr>
            <p:cNvSpPr txBox="1"/>
            <p:nvPr/>
          </p:nvSpPr>
          <p:spPr>
            <a:xfrm>
              <a:off x="6825749" y="1776725"/>
              <a:ext cx="1486925" cy="15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 × 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4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6" name="Shape 99">
              <a:extLst>
                <a:ext uri="{FF2B5EF4-FFF2-40B4-BE49-F238E27FC236}">
                  <a16:creationId xmlns:a16="http://schemas.microsoft.com/office/drawing/2014/main" id="{1DF72872-64C0-4D28-8387-E3C7E8C26E64}"/>
                </a:ext>
              </a:extLst>
            </p:cNvPr>
            <p:cNvSpPr txBox="1"/>
            <p:nvPr/>
          </p:nvSpPr>
          <p:spPr>
            <a:xfrm>
              <a:off x="5935925" y="1579150"/>
              <a:ext cx="693900" cy="133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9600">
                  <a:latin typeface="Segoe UI" charset="0"/>
                  <a:ea typeface="Segoe UI" charset="0"/>
                  <a:cs typeface="Segoe UI" charset="0"/>
                  <a:sym typeface="Trebuchet MS"/>
                </a:rPr>
                <a:t>=</a:t>
              </a:r>
            </a:p>
          </p:txBody>
        </p:sp>
      </p:grpSp>
      <p:grpSp>
        <p:nvGrpSpPr>
          <p:cNvPr id="77" name="Shape 100">
            <a:extLst>
              <a:ext uri="{FF2B5EF4-FFF2-40B4-BE49-F238E27FC236}">
                <a16:creationId xmlns:a16="http://schemas.microsoft.com/office/drawing/2014/main" id="{FB886B92-2955-45CF-9AB2-97AD2460C84F}"/>
              </a:ext>
            </a:extLst>
          </p:cNvPr>
          <p:cNvGrpSpPr/>
          <p:nvPr/>
        </p:nvGrpSpPr>
        <p:grpSpPr>
          <a:xfrm>
            <a:off x="897502" y="3634365"/>
            <a:ext cx="4980073" cy="1520420"/>
            <a:chOff x="897501" y="3413155"/>
            <a:chExt cx="4980073" cy="1520420"/>
          </a:xfrm>
        </p:grpSpPr>
        <p:sp>
          <p:nvSpPr>
            <p:cNvPr id="78" name="Shape 101">
              <a:extLst>
                <a:ext uri="{FF2B5EF4-FFF2-40B4-BE49-F238E27FC236}">
                  <a16:creationId xmlns:a16="http://schemas.microsoft.com/office/drawing/2014/main" id="{80E6CE81-6746-4E08-B1DE-A0F55D6BC08E}"/>
                </a:ext>
              </a:extLst>
            </p:cNvPr>
            <p:cNvSpPr/>
            <p:nvPr/>
          </p:nvSpPr>
          <p:spPr>
            <a:xfrm>
              <a:off x="2923353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79" name="Shape 102">
              <a:extLst>
                <a:ext uri="{FF2B5EF4-FFF2-40B4-BE49-F238E27FC236}">
                  <a16:creationId xmlns:a16="http://schemas.microsoft.com/office/drawing/2014/main" id="{D13CA398-4C04-4B88-941C-3FDA9601B544}"/>
                </a:ext>
              </a:extLst>
            </p:cNvPr>
            <p:cNvSpPr/>
            <p:nvPr/>
          </p:nvSpPr>
          <p:spPr>
            <a:xfrm>
              <a:off x="3929978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0" name="Shape 103">
              <a:extLst>
                <a:ext uri="{FF2B5EF4-FFF2-40B4-BE49-F238E27FC236}">
                  <a16:creationId xmlns:a16="http://schemas.microsoft.com/office/drawing/2014/main" id="{F62CECFA-0A87-484D-A1BA-9ECEDD81D079}"/>
                </a:ext>
              </a:extLst>
            </p:cNvPr>
            <p:cNvSpPr/>
            <p:nvPr/>
          </p:nvSpPr>
          <p:spPr>
            <a:xfrm>
              <a:off x="4617401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1" name="Shape 104">
              <a:extLst>
                <a:ext uri="{FF2B5EF4-FFF2-40B4-BE49-F238E27FC236}">
                  <a16:creationId xmlns:a16="http://schemas.microsoft.com/office/drawing/2014/main" id="{A9513103-90A4-47DE-AF46-DD42D9CB1534}"/>
                </a:ext>
              </a:extLst>
            </p:cNvPr>
            <p:cNvSpPr/>
            <p:nvPr/>
          </p:nvSpPr>
          <p:spPr>
            <a:xfrm>
              <a:off x="5313376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2" name="Shape 105">
              <a:extLst>
                <a:ext uri="{FF2B5EF4-FFF2-40B4-BE49-F238E27FC236}">
                  <a16:creationId xmlns:a16="http://schemas.microsoft.com/office/drawing/2014/main" id="{BAE37B27-6815-458A-92B8-92CD7A67922E}"/>
                </a:ext>
              </a:extLst>
            </p:cNvPr>
            <p:cNvSpPr/>
            <p:nvPr/>
          </p:nvSpPr>
          <p:spPr>
            <a:xfrm>
              <a:off x="897501" y="4383675"/>
              <a:ext cx="550298" cy="5499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83" name="Shape 106">
            <a:extLst>
              <a:ext uri="{FF2B5EF4-FFF2-40B4-BE49-F238E27FC236}">
                <a16:creationId xmlns:a16="http://schemas.microsoft.com/office/drawing/2014/main" id="{60484CB1-32F4-42A5-B77B-781F884705F7}"/>
              </a:ext>
            </a:extLst>
          </p:cNvPr>
          <p:cNvGrpSpPr/>
          <p:nvPr/>
        </p:nvGrpSpPr>
        <p:grpSpPr>
          <a:xfrm>
            <a:off x="1952100" y="1751209"/>
            <a:ext cx="4907450" cy="917150"/>
            <a:chOff x="1952100" y="1530000"/>
            <a:chExt cx="4907450" cy="917150"/>
          </a:xfrm>
        </p:grpSpPr>
        <p:sp>
          <p:nvSpPr>
            <p:cNvPr id="84" name="Shape 107">
              <a:extLst>
                <a:ext uri="{FF2B5EF4-FFF2-40B4-BE49-F238E27FC236}">
                  <a16:creationId xmlns:a16="http://schemas.microsoft.com/office/drawing/2014/main" id="{9BF657A8-D975-4F35-8BFC-7A7B827BB32E}"/>
                </a:ext>
              </a:extLst>
            </p:cNvPr>
            <p:cNvSpPr txBox="1"/>
            <p:nvPr/>
          </p:nvSpPr>
          <p:spPr>
            <a:xfrm>
              <a:off x="1952100" y="1530000"/>
              <a:ext cx="22284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Most Significant</a:t>
              </a:r>
            </a:p>
          </p:txBody>
        </p:sp>
        <p:sp>
          <p:nvSpPr>
            <p:cNvPr id="85" name="Shape 108">
              <a:extLst>
                <a:ext uri="{FF2B5EF4-FFF2-40B4-BE49-F238E27FC236}">
                  <a16:creationId xmlns:a16="http://schemas.microsoft.com/office/drawing/2014/main" id="{2082CBBD-2DC8-4843-B048-320693575764}"/>
                </a:ext>
              </a:extLst>
            </p:cNvPr>
            <p:cNvSpPr txBox="1"/>
            <p:nvPr/>
          </p:nvSpPr>
          <p:spPr>
            <a:xfrm>
              <a:off x="4576550" y="1530000"/>
              <a:ext cx="22830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Least Significant</a:t>
              </a:r>
            </a:p>
          </p:txBody>
        </p:sp>
        <p:sp>
          <p:nvSpPr>
            <p:cNvPr id="86" name="Shape 109">
              <a:extLst>
                <a:ext uri="{FF2B5EF4-FFF2-40B4-BE49-F238E27FC236}">
                  <a16:creationId xmlns:a16="http://schemas.microsoft.com/office/drawing/2014/main" id="{D37733C2-D4F7-492D-A146-3571F66DA0C9}"/>
                </a:ext>
              </a:extLst>
            </p:cNvPr>
            <p:cNvSpPr/>
            <p:nvPr/>
          </p:nvSpPr>
          <p:spPr>
            <a:xfrm>
              <a:off x="2349100" y="2000625"/>
              <a:ext cx="550050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7" name="Shape 110">
              <a:extLst>
                <a:ext uri="{FF2B5EF4-FFF2-40B4-BE49-F238E27FC236}">
                  <a16:creationId xmlns:a16="http://schemas.microsoft.com/office/drawing/2014/main" id="{41AB5C50-0BE0-4DEC-BE46-79EBE40BD2D5}"/>
                </a:ext>
              </a:extLst>
            </p:cNvPr>
            <p:cNvSpPr/>
            <p:nvPr/>
          </p:nvSpPr>
          <p:spPr>
            <a:xfrm flipH="1">
              <a:off x="5875967" y="1941400"/>
              <a:ext cx="463032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21255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EAA6-C942-4476-AB59-5CCD7E3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D02-407D-41E1-9571-B5BBACC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Shape 67">
            <a:extLst>
              <a:ext uri="{FF2B5EF4-FFF2-40B4-BE49-F238E27FC236}">
                <a16:creationId xmlns:a16="http://schemas.microsoft.com/office/drawing/2014/main" id="{D8BCD0CC-F22A-41DE-84D7-13E94748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069306"/>
            <a:ext cx="8991600" cy="4801659"/>
          </a:xfrm>
        </p:spPr>
        <p:txBody>
          <a:bodyPr>
            <a:normAutofit/>
          </a:bodyPr>
          <a:lstStyle/>
          <a:p>
            <a:r>
              <a:rPr lang="en" dirty="0"/>
              <a:t>Suppose we have a 4-digit numeric display.</a:t>
            </a:r>
            <a:endParaRPr lang="en-US" dirty="0"/>
          </a:p>
          <a:p>
            <a:r>
              <a:rPr lang="en" dirty="0"/>
              <a:t>What is the smallest number it can show?</a:t>
            </a:r>
            <a:endParaRPr lang="en-US" dirty="0"/>
          </a:p>
          <a:p>
            <a:r>
              <a:rPr lang="en" dirty="0"/>
              <a:t>What is the biggest number it can show?</a:t>
            </a:r>
          </a:p>
          <a:p>
            <a:r>
              <a:rPr lang="en" dirty="0"/>
              <a:t>How many </a:t>
            </a:r>
            <a:r>
              <a:rPr lang="en" i="1" dirty="0"/>
              <a:t>different</a:t>
            </a:r>
            <a:r>
              <a:rPr lang="en" dirty="0"/>
              <a:t> numbers can it show?</a:t>
            </a:r>
          </a:p>
          <a:p>
            <a:pPr lvl="1"/>
            <a:r>
              <a:rPr lang="en" dirty="0"/>
              <a:t>9999 - 0 + 1 = 10,000</a:t>
            </a:r>
          </a:p>
          <a:p>
            <a:r>
              <a:rPr lang="en" dirty="0"/>
              <a:t>What power of 10 is 10,000?</a:t>
            </a:r>
          </a:p>
          <a:p>
            <a:pPr lvl="1"/>
            <a:r>
              <a:rPr lang="en" dirty="0"/>
              <a:t>10</a:t>
            </a:r>
            <a:r>
              <a:rPr lang="en" baseline="30000" dirty="0"/>
              <a:t>4</a:t>
            </a:r>
          </a:p>
          <a:p>
            <a:r>
              <a:rPr lang="en" b="1" dirty="0"/>
              <a:t>With n digits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</a:t>
            </a:r>
            <a:r>
              <a:rPr lang="en" dirty="0"/>
              <a:t>e can </a:t>
            </a:r>
            <a:r>
              <a:rPr lang="en-US" b="1" dirty="0"/>
              <a:t>represent</a:t>
            </a:r>
            <a:r>
              <a:rPr lang="en" dirty="0"/>
              <a:t> 10</a:t>
            </a:r>
            <a:r>
              <a:rPr lang="en" baseline="30000" dirty="0"/>
              <a:t>n</a:t>
            </a:r>
            <a:r>
              <a:rPr lang="en" dirty="0"/>
              <a:t> numbers</a:t>
            </a:r>
          </a:p>
          <a:p>
            <a:pPr lvl="1"/>
            <a:r>
              <a:rPr lang="en-US" dirty="0"/>
              <a:t>T</a:t>
            </a:r>
            <a:r>
              <a:rPr lang="en" dirty="0"/>
              <a:t>he </a:t>
            </a:r>
            <a:r>
              <a:rPr lang="en" b="1" dirty="0"/>
              <a:t>largest number </a:t>
            </a:r>
            <a:r>
              <a:rPr lang="en" dirty="0"/>
              <a:t>is 10</a:t>
            </a:r>
            <a:r>
              <a:rPr lang="en" baseline="30000" dirty="0"/>
              <a:t>n</a:t>
            </a:r>
            <a:r>
              <a:rPr lang="en" dirty="0"/>
              <a:t>-1</a:t>
            </a:r>
          </a:p>
        </p:txBody>
      </p:sp>
      <p:pic>
        <p:nvPicPr>
          <p:cNvPr id="17" name="Shape 70">
            <a:extLst>
              <a:ext uri="{FF2B5EF4-FFF2-40B4-BE49-F238E27FC236}">
                <a16:creationId xmlns:a16="http://schemas.microsoft.com/office/drawing/2014/main" id="{9E472710-71A8-4EE0-B614-CBAFD8EC6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2298" y="1145505"/>
            <a:ext cx="2688525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">
            <a:extLst>
              <a:ext uri="{FF2B5EF4-FFF2-40B4-BE49-F238E27FC236}">
                <a16:creationId xmlns:a16="http://schemas.microsoft.com/office/drawing/2014/main" id="{83D6F602-42B3-4F05-B505-CE3B488E6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72" y="2432018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2">
            <a:extLst>
              <a:ext uri="{FF2B5EF4-FFF2-40B4-BE49-F238E27FC236}">
                <a16:creationId xmlns:a16="http://schemas.microsoft.com/office/drawing/2014/main" id="{6DAAAD86-CED7-4C73-A1E4-B036E4E399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272" y="3743393"/>
            <a:ext cx="2688560" cy="1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6">
            <a:extLst>
              <a:ext uri="{FF2B5EF4-FFF2-40B4-BE49-F238E27FC236}">
                <a16:creationId xmlns:a16="http://schemas.microsoft.com/office/drawing/2014/main" id="{4CC1E1EF-2592-4B73-B698-6F7EE4C61C89}"/>
              </a:ext>
            </a:extLst>
          </p:cNvPr>
          <p:cNvSpPr/>
          <p:nvPr/>
        </p:nvSpPr>
        <p:spPr>
          <a:xfrm>
            <a:off x="3211779" y="4167070"/>
            <a:ext cx="478971" cy="47862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77">
            <a:extLst>
              <a:ext uri="{FF2B5EF4-FFF2-40B4-BE49-F238E27FC236}">
                <a16:creationId xmlns:a16="http://schemas.microsoft.com/office/drawing/2014/main" id="{6072F8FD-CE69-4C04-B3A3-46769105980C}"/>
              </a:ext>
            </a:extLst>
          </p:cNvPr>
          <p:cNvSpPr/>
          <p:nvPr/>
        </p:nvSpPr>
        <p:spPr>
          <a:xfrm>
            <a:off x="2711679" y="3809751"/>
            <a:ext cx="500100" cy="4997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6A27-792F-4179-91E3-49E6374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E07C-5DCF-4A7C-A09C-DC426EB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Shape 117">
            <a:extLst>
              <a:ext uri="{FF2B5EF4-FFF2-40B4-BE49-F238E27FC236}">
                <a16:creationId xmlns:a16="http://schemas.microsoft.com/office/drawing/2014/main" id="{C09F10C9-05BB-49A2-B817-C5154CBDDF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87702"/>
            <a:ext cx="8991600" cy="4409258"/>
          </a:xfrm>
        </p:spPr>
        <p:txBody>
          <a:bodyPr/>
          <a:lstStyle/>
          <a:p>
            <a:r>
              <a:rPr lang="en" dirty="0"/>
              <a:t>These 10s keep popping up… and for good reason</a:t>
            </a:r>
          </a:p>
          <a:p>
            <a:r>
              <a:rPr lang="en" dirty="0"/>
              <a:t>We use a </a:t>
            </a:r>
            <a:r>
              <a:rPr lang="en" b="1" dirty="0"/>
              <a:t>base-10 (decimal)</a:t>
            </a:r>
            <a:r>
              <a:rPr lang="en" dirty="0"/>
              <a:t> numbering system</a:t>
            </a:r>
          </a:p>
          <a:p>
            <a:pPr lvl="1"/>
            <a:r>
              <a:rPr lang="en" dirty="0"/>
              <a:t>10 different digits, and each place is a power of 10</a:t>
            </a:r>
          </a:p>
          <a:p>
            <a:r>
              <a:rPr lang="en" dirty="0"/>
              <a:t>But we can use (almost) any number as a base!</a:t>
            </a:r>
          </a:p>
          <a:p>
            <a:r>
              <a:rPr lang="en" dirty="0"/>
              <a:t>The most common bases when dealing with computers are </a:t>
            </a:r>
            <a:r>
              <a:rPr lang="en" b="1" dirty="0"/>
              <a:t>base-2 (binary)</a:t>
            </a:r>
            <a:r>
              <a:rPr lang="en" dirty="0"/>
              <a:t> and </a:t>
            </a:r>
            <a:r>
              <a:rPr lang="en" b="1" dirty="0"/>
              <a:t>base-16 (hexadecimal)</a:t>
            </a:r>
          </a:p>
          <a:p>
            <a:r>
              <a:rPr lang="en" dirty="0"/>
              <a:t>When dealing with multiple bases, you can write the base as a subscript to be explicit about it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" sz="4000" dirty="0"/>
              <a:t>5</a:t>
            </a:r>
            <a:r>
              <a:rPr lang="en" sz="4000" baseline="-25000" dirty="0"/>
              <a:t>10</a:t>
            </a:r>
            <a:r>
              <a:rPr lang="en" sz="4000" dirty="0"/>
              <a:t> = 101</a:t>
            </a:r>
            <a:r>
              <a:rPr lang="en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5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680-0118-4509-A8D2-3D59248F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base-2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BF999-951F-4D87-9E70-97B68A63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C13E9996-E17E-4090-978C-60B3B9D92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34307"/>
            <a:ext cx="8991600" cy="4462653"/>
          </a:xfrm>
        </p:spPr>
        <p:txBody>
          <a:bodyPr/>
          <a:lstStyle/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 err="1"/>
              <a:t>i</a:t>
            </a:r>
            <a:r>
              <a:rPr lang="en" b="1" dirty="0"/>
              <a:t>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base-2?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760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F90-E6C5-4C4E-A9C3-79ACF5E1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CA2D-AEB2-45B2-BAC3-5686664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Shape 137">
            <a:extLst>
              <a:ext uri="{FF2B5EF4-FFF2-40B4-BE49-F238E27FC236}">
                <a16:creationId xmlns:a16="http://schemas.microsoft.com/office/drawing/2014/main" id="{915B118C-5210-4BC1-B503-5A1271954E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2541"/>
            <a:ext cx="8763000" cy="832373"/>
          </a:xfrm>
        </p:spPr>
        <p:txBody>
          <a:bodyPr/>
          <a:lstStyle/>
          <a:p>
            <a:r>
              <a:rPr lang="en" dirty="0"/>
              <a:t>We call </a:t>
            </a:r>
            <a:r>
              <a:rPr lang="en-US" dirty="0"/>
              <a:t>a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dirty="0" err="1"/>
              <a:t>dig</a:t>
            </a:r>
            <a:r>
              <a:rPr lang="en-US" b="1" dirty="0" err="1"/>
              <a:t>IT</a:t>
            </a:r>
            <a:r>
              <a:rPr lang="en-US" dirty="0"/>
              <a:t> a </a:t>
            </a:r>
            <a:r>
              <a:rPr lang="en-US" b="1" dirty="0"/>
              <a:t>bit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single 1 or 0</a:t>
            </a:r>
          </a:p>
          <a:p>
            <a:r>
              <a:rPr lang="en-US" dirty="0"/>
              <a:t>When we say an </a:t>
            </a:r>
            <a:r>
              <a:rPr lang="en-US" i="1" dirty="0"/>
              <a:t>n</a:t>
            </a:r>
            <a:r>
              <a:rPr lang="en-US" dirty="0"/>
              <a:t>-bit number, we mean one with </a:t>
            </a:r>
            <a:r>
              <a:rPr lang="en-US" i="1" dirty="0"/>
              <a:t>n</a:t>
            </a:r>
            <a:r>
              <a:rPr lang="en-US" dirty="0"/>
              <a:t> binary digits</a:t>
            </a:r>
            <a:endParaRPr lang="en" dirty="0"/>
          </a:p>
        </p:txBody>
      </p:sp>
      <p:sp>
        <p:nvSpPr>
          <p:cNvPr id="19" name="Shape 138">
            <a:extLst>
              <a:ext uri="{FF2B5EF4-FFF2-40B4-BE49-F238E27FC236}">
                <a16:creationId xmlns:a16="http://schemas.microsoft.com/office/drawing/2014/main" id="{EC74FF28-47EE-4CAA-BA1E-950214CE36D9}"/>
              </a:ext>
            </a:extLst>
          </p:cNvPr>
          <p:cNvSpPr txBox="1"/>
          <p:nvPr/>
        </p:nvSpPr>
        <p:spPr>
          <a:xfrm>
            <a:off x="492025" y="3289765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7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5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3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1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20" name="Shape 140">
            <a:extLst>
              <a:ext uri="{FF2B5EF4-FFF2-40B4-BE49-F238E27FC236}">
                <a16:creationId xmlns:a16="http://schemas.microsoft.com/office/drawing/2014/main" id="{265D1B25-B6BF-4F92-9FD9-4EE9486A25D3}"/>
              </a:ext>
            </a:extLst>
          </p:cNvPr>
          <p:cNvSpPr txBox="1"/>
          <p:nvPr/>
        </p:nvSpPr>
        <p:spPr>
          <a:xfrm>
            <a:off x="-260099" y="1872640"/>
            <a:ext cx="6330299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9600" dirty="0">
                <a:ea typeface="Trebuchet MS"/>
                <a:cs typeface="Trebuchet MS"/>
                <a:sym typeface="Trebuchet MS"/>
              </a:rPr>
              <a:t>1001 0110</a:t>
            </a:r>
          </a:p>
        </p:txBody>
      </p:sp>
      <p:sp>
        <p:nvSpPr>
          <p:cNvPr id="21" name="Shape 141">
            <a:extLst>
              <a:ext uri="{FF2B5EF4-FFF2-40B4-BE49-F238E27FC236}">
                <a16:creationId xmlns:a16="http://schemas.microsoft.com/office/drawing/2014/main" id="{F200FF54-82A5-4578-9917-535B5273A799}"/>
              </a:ext>
            </a:extLst>
          </p:cNvPr>
          <p:cNvSpPr txBox="1"/>
          <p:nvPr/>
        </p:nvSpPr>
        <p:spPr>
          <a:xfrm>
            <a:off x="520075" y="3703765"/>
            <a:ext cx="54939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128s 64s   32s   16s        8s    4s     2s    1s</a:t>
            </a: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15511227-9A4C-4709-BC0F-CF76A6C0B949}"/>
              </a:ext>
            </a:extLst>
          </p:cNvPr>
          <p:cNvSpPr txBox="1"/>
          <p:nvPr/>
        </p:nvSpPr>
        <p:spPr>
          <a:xfrm>
            <a:off x="6825750" y="1737215"/>
            <a:ext cx="1865100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128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64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32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2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</a:t>
            </a:r>
            <a:endParaRPr lang="en" sz="2200" baseline="30000" dirty="0">
              <a:ea typeface="Trebuchet MS"/>
              <a:cs typeface="Trebuchet MS"/>
              <a:sym typeface="Trebuchet MS"/>
            </a:endParaRPr>
          </a:p>
          <a:p>
            <a:r>
              <a:rPr lang="en" sz="3600" dirty="0">
                <a:ea typeface="Trebuchet MS"/>
                <a:cs typeface="Trebuchet MS"/>
                <a:sym typeface="Trebuchet MS"/>
              </a:rPr>
              <a:t>= 150</a:t>
            </a:r>
            <a:r>
              <a:rPr lang="en" sz="3600" baseline="-25000" dirty="0"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82E41D0A-DF74-4ACB-93B0-50FCEF8B5ED7}"/>
              </a:ext>
            </a:extLst>
          </p:cNvPr>
          <p:cNvSpPr txBox="1"/>
          <p:nvPr/>
        </p:nvSpPr>
        <p:spPr>
          <a:xfrm>
            <a:off x="5935925" y="1872640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Trebuchet MS"/>
                <a:cs typeface="Trebuchet MS"/>
                <a:sym typeface="Trebuchet MS"/>
              </a:rPr>
              <a:t>=</a:t>
            </a:r>
          </a:p>
        </p:txBody>
      </p:sp>
      <p:sp>
        <p:nvSpPr>
          <p:cNvPr id="24" name="Shape 144">
            <a:extLst>
              <a:ext uri="{FF2B5EF4-FFF2-40B4-BE49-F238E27FC236}">
                <a16:creationId xmlns:a16="http://schemas.microsoft.com/office/drawing/2014/main" id="{0DD7DC59-FEDD-4425-A05B-E0D683574EAA}"/>
              </a:ext>
            </a:extLst>
          </p:cNvPr>
          <p:cNvSpPr txBox="1"/>
          <p:nvPr/>
        </p:nvSpPr>
        <p:spPr>
          <a:xfrm>
            <a:off x="520075" y="4161290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binary to decimal: 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ignore 0s, add up place values wherever you see a 1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.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145">
            <a:extLst>
              <a:ext uri="{FF2B5EF4-FFF2-40B4-BE49-F238E27FC236}">
                <a16:creationId xmlns:a16="http://schemas.microsoft.com/office/drawing/2014/main" id="{92A5B2B4-B512-4AED-A798-B37D8B617351}"/>
              </a:ext>
            </a:extLst>
          </p:cNvPr>
          <p:cNvSpPr txBox="1"/>
          <p:nvPr/>
        </p:nvSpPr>
        <p:spPr>
          <a:xfrm>
            <a:off x="152399" y="1820739"/>
            <a:ext cx="6060001" cy="34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MSB                                                               LSB</a:t>
            </a:r>
          </a:p>
        </p:txBody>
      </p:sp>
      <p:grpSp>
        <p:nvGrpSpPr>
          <p:cNvPr id="26" name="Shape 147">
            <a:extLst>
              <a:ext uri="{FF2B5EF4-FFF2-40B4-BE49-F238E27FC236}">
                <a16:creationId xmlns:a16="http://schemas.microsoft.com/office/drawing/2014/main" id="{6C6C4D21-4A83-499C-9394-81BE79ACFC7E}"/>
              </a:ext>
            </a:extLst>
          </p:cNvPr>
          <p:cNvGrpSpPr/>
          <p:nvPr/>
        </p:nvGrpSpPr>
        <p:grpSpPr>
          <a:xfrm>
            <a:off x="6769026" y="2164341"/>
            <a:ext cx="1208725" cy="2323125"/>
            <a:chOff x="6769025" y="1391350"/>
            <a:chExt cx="1208725" cy="2323125"/>
          </a:xfrm>
        </p:grpSpPr>
        <p:sp>
          <p:nvSpPr>
            <p:cNvPr id="27" name="Shape 148">
              <a:extLst>
                <a:ext uri="{FF2B5EF4-FFF2-40B4-BE49-F238E27FC236}">
                  <a16:creationId xmlns:a16="http://schemas.microsoft.com/office/drawing/2014/main" id="{08395605-7E98-4D1F-9A3A-F3894C0C5F44}"/>
                </a:ext>
              </a:extLst>
            </p:cNvPr>
            <p:cNvSpPr/>
            <p:nvPr/>
          </p:nvSpPr>
          <p:spPr>
            <a:xfrm>
              <a:off x="6769025" y="1391350"/>
              <a:ext cx="1152000" cy="6666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A13A6D93-F156-4806-8899-941B88F8D7D0}"/>
                </a:ext>
              </a:extLst>
            </p:cNvPr>
            <p:cNvSpPr/>
            <p:nvPr/>
          </p:nvSpPr>
          <p:spPr>
            <a:xfrm>
              <a:off x="6825750" y="2374350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150">
              <a:extLst>
                <a:ext uri="{FF2B5EF4-FFF2-40B4-BE49-F238E27FC236}">
                  <a16:creationId xmlns:a16="http://schemas.microsoft.com/office/drawing/2014/main" id="{DF4DE7C5-C694-4CD6-8F8F-3D1EC52FE491}"/>
                </a:ext>
              </a:extLst>
            </p:cNvPr>
            <p:cNvSpPr/>
            <p:nvPr/>
          </p:nvSpPr>
          <p:spPr>
            <a:xfrm>
              <a:off x="6825750" y="3410275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" name="Shape 151">
            <a:extLst>
              <a:ext uri="{FF2B5EF4-FFF2-40B4-BE49-F238E27FC236}">
                <a16:creationId xmlns:a16="http://schemas.microsoft.com/office/drawing/2014/main" id="{ACEB39ED-31D7-4D7E-B460-1F98ED2DA6AC}"/>
              </a:ext>
            </a:extLst>
          </p:cNvPr>
          <p:cNvSpPr/>
          <p:nvPr/>
        </p:nvSpPr>
        <p:spPr>
          <a:xfrm>
            <a:off x="6876775" y="1860140"/>
            <a:ext cx="468300" cy="2277900"/>
          </a:xfrm>
          <a:prstGeom prst="rect">
            <a:avLst/>
          </a:prstGeom>
          <a:solidFill>
            <a:srgbClr val="FFFFFF">
              <a:alpha val="85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8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A7D3-7C4F-4E54-A579-BE9A32F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48E9-C00E-41D4-AA22-D5807C6F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A07D0D45-00C2-4B9F-A369-2153F08996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35577"/>
            <a:ext cx="8991600" cy="4801659"/>
          </a:xfrm>
        </p:spPr>
        <p:txBody>
          <a:bodyPr/>
          <a:lstStyle/>
          <a:p>
            <a:r>
              <a:rPr lang="en"/>
              <a:t>You want to give someone $9.63 in change, using the fewest bills and coins possible. How do you count it out?</a:t>
            </a:r>
            <a:endParaRPr lang="en" dirty="0"/>
          </a:p>
        </p:txBody>
      </p:sp>
      <p:sp>
        <p:nvSpPr>
          <p:cNvPr id="6" name="Shape 175">
            <a:extLst>
              <a:ext uri="{FF2B5EF4-FFF2-40B4-BE49-F238E27FC236}">
                <a16:creationId xmlns:a16="http://schemas.microsoft.com/office/drawing/2014/main" id="{6C4101E9-E86A-4A39-B050-9B39799A05D5}"/>
              </a:ext>
            </a:extLst>
          </p:cNvPr>
          <p:cNvSpPr txBox="1">
            <a:spLocks/>
          </p:cNvSpPr>
          <p:nvPr/>
        </p:nvSpPr>
        <p:spPr>
          <a:xfrm>
            <a:off x="3767138" y="3416864"/>
            <a:ext cx="5376862" cy="13890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/>
              <a:t>Biggest to smallest</a:t>
            </a:r>
          </a:p>
          <a:p>
            <a:pPr marL="457200" indent="-228600"/>
            <a:r>
              <a:rPr lang="en"/>
              <a:t>Most significant to least significant</a:t>
            </a:r>
          </a:p>
          <a:p>
            <a:pPr marL="457200" indent="-228600"/>
            <a:r>
              <a:rPr lang="en"/>
              <a:t>WHERE COULD THIS BE GOING...</a:t>
            </a:r>
            <a:endParaRPr lang="en" dirty="0"/>
          </a:p>
        </p:txBody>
      </p:sp>
      <p:sp>
        <p:nvSpPr>
          <p:cNvPr id="7" name="Shape 158">
            <a:extLst>
              <a:ext uri="{FF2B5EF4-FFF2-40B4-BE49-F238E27FC236}">
                <a16:creationId xmlns:a16="http://schemas.microsoft.com/office/drawing/2014/main" id="{9C5650F1-B02D-4149-83E7-C44D49CF4319}"/>
              </a:ext>
            </a:extLst>
          </p:cNvPr>
          <p:cNvSpPr txBox="1"/>
          <p:nvPr/>
        </p:nvSpPr>
        <p:spPr>
          <a:xfrm>
            <a:off x="1076975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1</a:t>
            </a:r>
          </a:p>
        </p:txBody>
      </p:sp>
      <p:sp>
        <p:nvSpPr>
          <p:cNvPr id="8" name="Shape 159">
            <a:extLst>
              <a:ext uri="{FF2B5EF4-FFF2-40B4-BE49-F238E27FC236}">
                <a16:creationId xmlns:a16="http://schemas.microsoft.com/office/drawing/2014/main" id="{DF2AD9FE-468C-4016-A61D-4F1A510936AD}"/>
              </a:ext>
            </a:extLst>
          </p:cNvPr>
          <p:cNvSpPr txBox="1"/>
          <p:nvPr/>
        </p:nvSpPr>
        <p:spPr>
          <a:xfrm>
            <a:off x="2447625" y="1421376"/>
            <a:ext cx="10131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4</a:t>
            </a:r>
          </a:p>
        </p:txBody>
      </p:sp>
      <p:sp>
        <p:nvSpPr>
          <p:cNvPr id="9" name="Shape 160">
            <a:extLst>
              <a:ext uri="{FF2B5EF4-FFF2-40B4-BE49-F238E27FC236}">
                <a16:creationId xmlns:a16="http://schemas.microsoft.com/office/drawing/2014/main" id="{6B142B03-DA9D-4CE1-A642-0BF54F61EF0F}"/>
              </a:ext>
            </a:extLst>
          </p:cNvPr>
          <p:cNvSpPr txBox="1"/>
          <p:nvPr/>
        </p:nvSpPr>
        <p:spPr>
          <a:xfrm>
            <a:off x="396055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2</a:t>
            </a:r>
          </a:p>
        </p:txBody>
      </p:sp>
      <p:sp>
        <p:nvSpPr>
          <p:cNvPr id="10" name="Shape 161">
            <a:extLst>
              <a:ext uri="{FF2B5EF4-FFF2-40B4-BE49-F238E27FC236}">
                <a16:creationId xmlns:a16="http://schemas.microsoft.com/office/drawing/2014/main" id="{B3E69F98-D829-468A-92CD-08474A960B82}"/>
              </a:ext>
            </a:extLst>
          </p:cNvPr>
          <p:cNvSpPr txBox="1"/>
          <p:nvPr/>
        </p:nvSpPr>
        <p:spPr>
          <a:xfrm>
            <a:off x="515120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1</a:t>
            </a:r>
          </a:p>
        </p:txBody>
      </p:sp>
      <p:sp>
        <p:nvSpPr>
          <p:cNvPr id="11" name="Shape 162">
            <a:extLst>
              <a:ext uri="{FF2B5EF4-FFF2-40B4-BE49-F238E27FC236}">
                <a16:creationId xmlns:a16="http://schemas.microsoft.com/office/drawing/2014/main" id="{4F8FCECB-9017-4ACA-A027-F026184ADF63}"/>
              </a:ext>
            </a:extLst>
          </p:cNvPr>
          <p:cNvSpPr txBox="1"/>
          <p:nvPr/>
        </p:nvSpPr>
        <p:spPr>
          <a:xfrm>
            <a:off x="6193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0</a:t>
            </a:r>
          </a:p>
        </p:txBody>
      </p:sp>
      <p:sp>
        <p:nvSpPr>
          <p:cNvPr id="12" name="Shape 163">
            <a:extLst>
              <a:ext uri="{FF2B5EF4-FFF2-40B4-BE49-F238E27FC236}">
                <a16:creationId xmlns:a16="http://schemas.microsoft.com/office/drawing/2014/main" id="{B52CED81-4390-4B7D-8148-39AAED0A66B7}"/>
              </a:ext>
            </a:extLst>
          </p:cNvPr>
          <p:cNvSpPr txBox="1"/>
          <p:nvPr/>
        </p:nvSpPr>
        <p:spPr>
          <a:xfrm>
            <a:off x="7329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3</a:t>
            </a:r>
          </a:p>
        </p:txBody>
      </p:sp>
      <p:sp>
        <p:nvSpPr>
          <p:cNvPr id="13" name="Shape 164">
            <a:extLst>
              <a:ext uri="{FF2B5EF4-FFF2-40B4-BE49-F238E27FC236}">
                <a16:creationId xmlns:a16="http://schemas.microsoft.com/office/drawing/2014/main" id="{1CD4994A-3548-4076-9337-52E3AFEC5853}"/>
              </a:ext>
            </a:extLst>
          </p:cNvPr>
          <p:cNvSpPr txBox="1"/>
          <p:nvPr/>
        </p:nvSpPr>
        <p:spPr>
          <a:xfrm>
            <a:off x="2628001" y="1802565"/>
            <a:ext cx="724799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-$4=</a:t>
            </a:r>
          </a:p>
        </p:txBody>
      </p:sp>
      <p:sp>
        <p:nvSpPr>
          <p:cNvPr id="14" name="Shape 165">
            <a:extLst>
              <a:ext uri="{FF2B5EF4-FFF2-40B4-BE49-F238E27FC236}">
                <a16:creationId xmlns:a16="http://schemas.microsoft.com/office/drawing/2014/main" id="{84C888B2-760B-46C2-9D84-D7EFA8A82CD1}"/>
              </a:ext>
            </a:extLst>
          </p:cNvPr>
          <p:cNvSpPr txBox="1"/>
          <p:nvPr/>
        </p:nvSpPr>
        <p:spPr>
          <a:xfrm>
            <a:off x="1859845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$4.63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D9DBD78F-DD9A-4D2F-92B4-0F38E862F579}"/>
              </a:ext>
            </a:extLst>
          </p:cNvPr>
          <p:cNvSpPr txBox="1"/>
          <p:nvPr/>
        </p:nvSpPr>
        <p:spPr>
          <a:xfrm>
            <a:off x="40188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-50¢=</a:t>
            </a:r>
          </a:p>
        </p:txBody>
      </p:sp>
      <p:sp>
        <p:nvSpPr>
          <p:cNvPr id="16" name="Shape 167">
            <a:extLst>
              <a:ext uri="{FF2B5EF4-FFF2-40B4-BE49-F238E27FC236}">
                <a16:creationId xmlns:a16="http://schemas.microsoft.com/office/drawing/2014/main" id="{BF360170-F8B1-45BA-85D2-F2BD7A8FD85B}"/>
              </a:ext>
            </a:extLst>
          </p:cNvPr>
          <p:cNvSpPr txBox="1"/>
          <p:nvPr/>
        </p:nvSpPr>
        <p:spPr>
          <a:xfrm>
            <a:off x="54102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-10¢=</a:t>
            </a:r>
          </a:p>
        </p:txBody>
      </p:sp>
      <p:sp>
        <p:nvSpPr>
          <p:cNvPr id="17" name="Shape 168">
            <a:extLst>
              <a:ext uri="{FF2B5EF4-FFF2-40B4-BE49-F238E27FC236}">
                <a16:creationId xmlns:a16="http://schemas.microsoft.com/office/drawing/2014/main" id="{B9ACC08F-CF8A-432C-9A7C-BEFC264F835F}"/>
              </a:ext>
            </a:extLst>
          </p:cNvPr>
          <p:cNvSpPr txBox="1"/>
          <p:nvPr/>
        </p:nvSpPr>
        <p:spPr>
          <a:xfrm>
            <a:off x="6629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-0¢=</a:t>
            </a:r>
          </a:p>
        </p:txBody>
      </p:sp>
      <p:sp>
        <p:nvSpPr>
          <p:cNvPr id="18" name="Shape 169">
            <a:extLst>
              <a:ext uri="{FF2B5EF4-FFF2-40B4-BE49-F238E27FC236}">
                <a16:creationId xmlns:a16="http://schemas.microsoft.com/office/drawing/2014/main" id="{CFD1793A-91B3-41AC-8E0A-E2AD2AA53452}"/>
              </a:ext>
            </a:extLst>
          </p:cNvPr>
          <p:cNvSpPr txBox="1"/>
          <p:nvPr/>
        </p:nvSpPr>
        <p:spPr>
          <a:xfrm>
            <a:off x="7772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-3¢=</a:t>
            </a:r>
          </a:p>
        </p:txBody>
      </p:sp>
      <p:sp>
        <p:nvSpPr>
          <p:cNvPr id="19" name="Shape 170">
            <a:extLst>
              <a:ext uri="{FF2B5EF4-FFF2-40B4-BE49-F238E27FC236}">
                <a16:creationId xmlns:a16="http://schemas.microsoft.com/office/drawing/2014/main" id="{269C81E6-187C-4913-B02C-C1511875F241}"/>
              </a:ext>
            </a:extLst>
          </p:cNvPr>
          <p:cNvSpPr txBox="1"/>
          <p:nvPr/>
        </p:nvSpPr>
        <p:spPr>
          <a:xfrm>
            <a:off x="322584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$0.63</a:t>
            </a:r>
          </a:p>
        </p:txBody>
      </p:sp>
      <p:sp>
        <p:nvSpPr>
          <p:cNvPr id="20" name="Shape 171">
            <a:extLst>
              <a:ext uri="{FF2B5EF4-FFF2-40B4-BE49-F238E27FC236}">
                <a16:creationId xmlns:a16="http://schemas.microsoft.com/office/drawing/2014/main" id="{C22C11EB-8D42-44FE-A74A-C44BD1267993}"/>
              </a:ext>
            </a:extLst>
          </p:cNvPr>
          <p:cNvSpPr txBox="1"/>
          <p:nvPr/>
        </p:nvSpPr>
        <p:spPr>
          <a:xfrm>
            <a:off x="474403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$0.13</a:t>
            </a:r>
          </a:p>
        </p:txBody>
      </p:sp>
      <p:sp>
        <p:nvSpPr>
          <p:cNvPr id="21" name="Shape 172">
            <a:extLst>
              <a:ext uri="{FF2B5EF4-FFF2-40B4-BE49-F238E27FC236}">
                <a16:creationId xmlns:a16="http://schemas.microsoft.com/office/drawing/2014/main" id="{2605A6CC-3695-49DD-B773-23FA77DF8542}"/>
              </a:ext>
            </a:extLst>
          </p:cNvPr>
          <p:cNvSpPr txBox="1"/>
          <p:nvPr/>
        </p:nvSpPr>
        <p:spPr>
          <a:xfrm>
            <a:off x="5934065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32983DA8-002E-44C4-AC47-EA0E967203E3}"/>
              </a:ext>
            </a:extLst>
          </p:cNvPr>
          <p:cNvSpPr txBox="1"/>
          <p:nvPr/>
        </p:nvSpPr>
        <p:spPr>
          <a:xfrm>
            <a:off x="7076264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3" name="Shape 174">
            <a:extLst>
              <a:ext uri="{FF2B5EF4-FFF2-40B4-BE49-F238E27FC236}">
                <a16:creationId xmlns:a16="http://schemas.microsoft.com/office/drawing/2014/main" id="{6005169E-B309-42F7-A1FA-3C363F66AA52}"/>
              </a:ext>
            </a:extLst>
          </p:cNvPr>
          <p:cNvSpPr txBox="1"/>
          <p:nvPr/>
        </p:nvSpPr>
        <p:spPr>
          <a:xfrm>
            <a:off x="8218496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$0.00</a:t>
            </a:r>
          </a:p>
        </p:txBody>
      </p:sp>
      <p:grpSp>
        <p:nvGrpSpPr>
          <p:cNvPr id="24" name="Shape 177">
            <a:extLst>
              <a:ext uri="{FF2B5EF4-FFF2-40B4-BE49-F238E27FC236}">
                <a16:creationId xmlns:a16="http://schemas.microsoft.com/office/drawing/2014/main" id="{F6F125E1-5C23-4690-8D63-A72F826E54E1}"/>
              </a:ext>
            </a:extLst>
          </p:cNvPr>
          <p:cNvGrpSpPr/>
          <p:nvPr/>
        </p:nvGrpSpPr>
        <p:grpSpPr>
          <a:xfrm>
            <a:off x="-213125" y="1421376"/>
            <a:ext cx="8585950" cy="3104232"/>
            <a:chOff x="-213125" y="1520500"/>
            <a:chExt cx="8585950" cy="3104232"/>
          </a:xfrm>
        </p:grpSpPr>
        <p:sp>
          <p:nvSpPr>
            <p:cNvPr id="25" name="Shape 183">
              <a:extLst>
                <a:ext uri="{FF2B5EF4-FFF2-40B4-BE49-F238E27FC236}">
                  <a16:creationId xmlns:a16="http://schemas.microsoft.com/office/drawing/2014/main" id="{126794F8-4093-42B2-9862-BD28EC64BBAF}"/>
                </a:ext>
              </a:extLst>
            </p:cNvPr>
            <p:cNvSpPr txBox="1"/>
            <p:nvPr/>
          </p:nvSpPr>
          <p:spPr>
            <a:xfrm>
              <a:off x="856800" y="1520500"/>
              <a:ext cx="74391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 dirty="0">
                  <a:ea typeface="Trebuchet MS"/>
                  <a:cs typeface="Trebuchet MS"/>
                  <a:sym typeface="Trebuchet MS"/>
                </a:rPr>
                <a:t>  $5×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$1×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25¢×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10¢×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1¢×__</a:t>
              </a:r>
            </a:p>
          </p:txBody>
        </p:sp>
        <p:pic>
          <p:nvPicPr>
            <p:cNvPr id="26" name="Shape 178" descr="https://upload.wikimedia.org/wikipedia/commons/thumb/f/f9/US_%245_Series_2006_obverse.jpg/320px-US_%245_Series_2006_obverse.jpg">
              <a:extLst>
                <a:ext uri="{FF2B5EF4-FFF2-40B4-BE49-F238E27FC236}">
                  <a16:creationId xmlns:a16="http://schemas.microsoft.com/office/drawing/2014/main" id="{4F13C837-D7C1-4F6C-8048-66EA0C8E0C6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366600" y="2966112"/>
              <a:ext cx="230417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179" descr="https://upload.wikimedia.org/wikipedia/commons/thumb/2/24/Onedolar2009series.jpg/320px-Onedolar2009series.jpg">
              <a:extLst>
                <a:ext uri="{FF2B5EF4-FFF2-40B4-BE49-F238E27FC236}">
                  <a16:creationId xmlns:a16="http://schemas.microsoft.com/office/drawing/2014/main" id="{B68CA761-3037-4781-9F75-EBF0A69BA32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9950" y="2952137"/>
              <a:ext cx="233216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80" descr="https://upload.wikimedia.org/wikipedia/commons/4/44/2014_ATB_Quarter_Obv.png">
              <a:extLst>
                <a:ext uri="{FF2B5EF4-FFF2-40B4-BE49-F238E27FC236}">
                  <a16:creationId xmlns:a16="http://schemas.microsoft.com/office/drawing/2014/main" id="{75DED5BA-D2CC-40A6-A88B-16372A0117B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6300" y="2320512"/>
              <a:ext cx="1167750" cy="116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181" descr="https://upload.wikimedia.org/wikipedia/commons/thumb/3/3c/Dime_Obverse_13.png/240px-Dime_Obverse_13.png">
              <a:extLst>
                <a:ext uri="{FF2B5EF4-FFF2-40B4-BE49-F238E27FC236}">
                  <a16:creationId xmlns:a16="http://schemas.microsoft.com/office/drawing/2014/main" id="{B95F09F0-48FD-4F38-930F-9C07B41770E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9937" y="2306550"/>
              <a:ext cx="781750" cy="78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82" descr="https://upload.wikimedia.org/wikipedia/commons/thumb/6/62/US_Nickel_2013_Obv.png/240px-US_Nickel_2013_Obv.png">
              <a:extLst>
                <a:ext uri="{FF2B5EF4-FFF2-40B4-BE49-F238E27FC236}">
                  <a16:creationId xmlns:a16="http://schemas.microsoft.com/office/drawing/2014/main" id="{721149F5-4ED1-4DCE-B8F8-0BCBA09F5EC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95800" y="2320525"/>
              <a:ext cx="937050" cy="93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84" descr="https://upload.wikimedia.org/wikipedia/commons/thumb/2/2e/US_One_Cent_Obv.png/240px-US_One_Cent_Obv.png">
              <a:extLst>
                <a:ext uri="{FF2B5EF4-FFF2-40B4-BE49-F238E27FC236}">
                  <a16:creationId xmlns:a16="http://schemas.microsoft.com/office/drawing/2014/main" id="{35E791AF-F2BE-4AE0-9588-06ED76DDDD9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6950" y="2306550"/>
              <a:ext cx="865875" cy="86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Shape 185">
              <a:extLst>
                <a:ext uri="{FF2B5EF4-FFF2-40B4-BE49-F238E27FC236}">
                  <a16:creationId xmlns:a16="http://schemas.microsoft.com/office/drawing/2014/main" id="{F5ABFC92-8C7B-4BAE-B02D-B542DCD38DC5}"/>
                </a:ext>
              </a:extLst>
            </p:cNvPr>
            <p:cNvSpPr txBox="1"/>
            <p:nvPr/>
          </p:nvSpPr>
          <p:spPr>
            <a:xfrm>
              <a:off x="-213125" y="1841775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Shape 186">
              <a:extLst>
                <a:ext uri="{FF2B5EF4-FFF2-40B4-BE49-F238E27FC236}">
                  <a16:creationId xmlns:a16="http://schemas.microsoft.com/office/drawing/2014/main" id="{5A5F411F-FED9-4E69-AA4D-2724CDD0F89B}"/>
                </a:ext>
              </a:extLst>
            </p:cNvPr>
            <p:cNvSpPr txBox="1"/>
            <p:nvPr/>
          </p:nvSpPr>
          <p:spPr>
            <a:xfrm>
              <a:off x="688070" y="1855776"/>
              <a:ext cx="9372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ea typeface="Trebuchet MS"/>
                  <a:cs typeface="Trebuchet MS"/>
                  <a:sym typeface="Trebuchet MS"/>
                </a:rPr>
                <a:t>$9.63</a:t>
              </a:r>
            </a:p>
          </p:txBody>
        </p:sp>
      </p:grpSp>
      <p:sp>
        <p:nvSpPr>
          <p:cNvPr id="34" name="Shape 187">
            <a:extLst>
              <a:ext uri="{FF2B5EF4-FFF2-40B4-BE49-F238E27FC236}">
                <a16:creationId xmlns:a16="http://schemas.microsoft.com/office/drawing/2014/main" id="{8164EB7B-A82D-40C0-ADE4-14E165309EE2}"/>
              </a:ext>
            </a:extLst>
          </p:cNvPr>
          <p:cNvSpPr txBox="1"/>
          <p:nvPr/>
        </p:nvSpPr>
        <p:spPr>
          <a:xfrm>
            <a:off x="1371600" y="1802565"/>
            <a:ext cx="724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-$5=</a:t>
            </a:r>
          </a:p>
        </p:txBody>
      </p:sp>
    </p:spTree>
    <p:extLst>
      <p:ext uri="{BB962C8B-B14F-4D97-AF65-F5344CB8AC3E}">
        <p14:creationId xmlns:p14="http://schemas.microsoft.com/office/powerpoint/2010/main" val="2381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</TotalTime>
  <Words>2071</Words>
  <Application>Microsoft Office PowerPoint</Application>
  <PresentationFormat>On-screen Show (16:10)</PresentationFormat>
  <Paragraphs>438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Lato Heavy</vt:lpstr>
      <vt:lpstr>Open Sans</vt:lpstr>
      <vt:lpstr>Segoe UI</vt:lpstr>
      <vt:lpstr>Trebuchet MS</vt:lpstr>
      <vt:lpstr>Wingdings</vt:lpstr>
      <vt:lpstr>Wingdings 3</vt:lpstr>
      <vt:lpstr>Facet</vt:lpstr>
      <vt:lpstr>Office Theme</vt:lpstr>
      <vt:lpstr>CS/COE 0447</vt:lpstr>
      <vt:lpstr>Quick Reminders</vt:lpstr>
      <vt:lpstr>Binary</vt:lpstr>
      <vt:lpstr>Positional Number Systems</vt:lpstr>
      <vt:lpstr>Ranges of Representation</vt:lpstr>
      <vt:lpstr>Numeric Bases</vt:lpstr>
      <vt:lpstr>Let’s make a base-2 system</vt:lpstr>
      <vt:lpstr>Binary (base-2)</vt:lpstr>
      <vt:lpstr>Making Change</vt:lpstr>
      <vt:lpstr>Converting Decimal to Binary</vt:lpstr>
      <vt:lpstr>Bits, bytes, nybbles, and words</vt:lpstr>
      <vt:lpstr>Why binary? Whynary?</vt:lpstr>
      <vt:lpstr>Hexadecimal</vt:lpstr>
      <vt:lpstr>Shortcomings of Binary/Decimal</vt:lpstr>
      <vt:lpstr>Let’s make a base-2 16 system</vt:lpstr>
      <vt:lpstr>Hexadecimal or “hex” (base-16)</vt:lpstr>
      <vt:lpstr>Converting from Binary to Hex</vt:lpstr>
      <vt:lpstr>Binary to Hex</vt:lpstr>
      <vt:lpstr>Base-8??</vt:lpstr>
      <vt:lpstr>The Powers of Two</vt:lpstr>
      <vt:lpstr>Overflow</vt:lpstr>
      <vt:lpstr>What do we dooo???</vt:lpstr>
      <vt:lpstr>Summing it up (well, soon…)</vt:lpstr>
      <vt:lpstr>PowerPoint Presentation</vt:lpstr>
      <vt:lpstr>Arbitrariness</vt:lpstr>
      <vt:lpstr>What is means to be “arbitrary”</vt:lpstr>
      <vt:lpstr>One bit pattern, many meanings</vt:lpstr>
      <vt:lpstr>Color???</vt:lpstr>
      <vt:lpstr>The computer doesn’t know (or care)</vt:lpstr>
      <vt:lpstr>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62</cp:revision>
  <dcterms:created xsi:type="dcterms:W3CDTF">2018-08-24T23:21:45Z</dcterms:created>
  <dcterms:modified xsi:type="dcterms:W3CDTF">2018-08-30T03:32:24Z</dcterms:modified>
</cp:coreProperties>
</file>