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9" r:id="rId1"/>
    <p:sldMasterId id="2147483986" r:id="rId2"/>
  </p:sldMasterIdLst>
  <p:notesMasterIdLst>
    <p:notesMasterId r:id="rId36"/>
  </p:notesMasterIdLst>
  <p:sldIdLst>
    <p:sldId id="256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0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2" r:id="rId28"/>
    <p:sldId id="283" r:id="rId29"/>
    <p:sldId id="284" r:id="rId30"/>
    <p:sldId id="286" r:id="rId31"/>
    <p:sldId id="287" r:id="rId32"/>
    <p:sldId id="285" r:id="rId33"/>
    <p:sldId id="288" r:id="rId34"/>
    <p:sldId id="289" r:id="rId35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DC22DB-9BD9-43D7-AA27-C46DC5CE98CC}">
          <p14:sldIdLst>
            <p14:sldId id="256"/>
          </p14:sldIdLst>
        </p14:section>
        <p14:section name="Memory" id="{80F29B27-6ACF-4E6F-8918-B53203F09BFF}">
          <p14:sldIdLst>
            <p14:sldId id="259"/>
            <p14:sldId id="258"/>
            <p14:sldId id="260"/>
            <p14:sldId id="261"/>
            <p14:sldId id="262"/>
          </p14:sldIdLst>
        </p14:section>
        <p14:section name="Endianness" id="{51CE2BF4-E1E2-44B7-8DA6-3BE23853ED14}">
          <p14:sldIdLst>
            <p14:sldId id="263"/>
            <p14:sldId id="264"/>
            <p14:sldId id="265"/>
            <p14:sldId id="266"/>
            <p14:sldId id="267"/>
            <p14:sldId id="280"/>
          </p14:sldIdLst>
        </p14:section>
        <p14:section name="Variables" id="{D9BA97D4-255C-441D-AE0D-C2AA5836ABF6}">
          <p14:sldIdLst>
            <p14:sldId id="268"/>
            <p14:sldId id="269"/>
            <p14:sldId id="270"/>
            <p14:sldId id="271"/>
            <p14:sldId id="272"/>
          </p14:sldIdLst>
        </p14:section>
        <p14:section name="Accessing Memory in MIPS" id="{9F192D08-684F-44AA-9D43-D4D77155261D}">
          <p14:sldIdLst>
            <p14:sldId id="273"/>
            <p14:sldId id="274"/>
            <p14:sldId id="275"/>
            <p14:sldId id="276"/>
          </p14:sldIdLst>
        </p14:section>
        <p14:section name="Smaller Values" id="{DB3622E6-630E-494B-832F-B749CF9FDE00}">
          <p14:sldIdLst>
            <p14:sldId id="277"/>
            <p14:sldId id="278"/>
            <p14:sldId id="279"/>
            <p14:sldId id="281"/>
            <p14:sldId id="282"/>
            <p14:sldId id="283"/>
            <p14:sldId id="284"/>
            <p14:sldId id="286"/>
            <p14:sldId id="287"/>
            <p14:sldId id="285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389D"/>
    <a:srgbClr val="B07FD8"/>
    <a:srgbClr val="F8C4EA"/>
    <a:srgbClr val="98399D"/>
    <a:srgbClr val="995FC2"/>
    <a:srgbClr val="9E439C"/>
    <a:srgbClr val="E9D4E9"/>
    <a:srgbClr val="DEBEDD"/>
    <a:srgbClr val="740E59"/>
    <a:srgbClr val="590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5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F797-F868-453C-B2D8-D5BD0589674E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F3FE9-A6B9-4608-BAC2-29C139205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98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7056"/>
            <a:ext cx="9144000" cy="5722056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003779"/>
            <a:ext cx="5825202" cy="1371918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375694"/>
            <a:ext cx="5825202" cy="91408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2EC0-EA1B-4D47-BB40-151CF28C591A}" type="datetime1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4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28363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25333"/>
            <a:ext cx="6447501" cy="1309135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1962-8E27-4D73-94AC-E467A249C12E}" type="datetime1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54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508000"/>
            <a:ext cx="6070601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026833"/>
            <a:ext cx="5418393" cy="317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25333"/>
            <a:ext cx="6447501" cy="1309135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922A-9472-4778-9DCB-22AE59A52018}" type="datetime1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6403" y="658649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405464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3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8121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609990"/>
            <a:ext cx="6447501" cy="2162883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1139-E1BD-437B-B8D9-DB3004968DFE}" type="datetime1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31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508000"/>
            <a:ext cx="6070601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344333"/>
            <a:ext cx="6447502" cy="4285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4CA4-8E5C-48FF-8872-864A34BDABB7}" type="datetime1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658649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405464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0137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08000"/>
            <a:ext cx="6441152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344333"/>
            <a:ext cx="6447502" cy="4285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7EE5-6810-46FD-8F16-C20E9E2805D4}" type="datetime1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98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4A74-B10D-4E73-8A20-5214233D57CC}" type="datetime1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24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508000"/>
            <a:ext cx="978557" cy="4376209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508000"/>
            <a:ext cx="5295113" cy="437620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3199-4622-4ECB-AF66-578131F16DE1}" type="datetime1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30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5403-EE57-4809-895D-A7A06976EC34}" type="datetime1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736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02262AD-67F8-4517-8AA4-81C2B7FF0DD1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" y="-2"/>
            <a:ext cx="9143999" cy="645366"/>
          </a:xfrm>
        </p:spPr>
        <p:txBody>
          <a:bodyPr/>
          <a:lstStyle>
            <a:lvl1pPr marL="457200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95350"/>
            <a:ext cx="7886700" cy="42521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75C53-F417-49CF-B02C-815572B82736}" type="datetime1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776ABAA-89A8-4D11-BC61-3445758A98B5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0F55CD3-654B-4867-9848-D0081EC1326F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7A44C16-BB40-4082-9C93-77B4352AA41C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38541174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4E26-840A-4913-BC76-2D9E5D092DB4}" type="datetime1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9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4214-9288-47BF-8894-BE5B8561D15F}" type="datetime1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55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8F1BA2-FFFD-4328-8C22-19C2DC4802A6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82" y="-2"/>
            <a:ext cx="9146381" cy="645368"/>
          </a:xfrm>
        </p:spPr>
        <p:txBody>
          <a:bodyPr/>
          <a:lstStyle>
            <a:lvl1pPr marL="457200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6550" y="885826"/>
            <a:ext cx="4178300" cy="42616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885826"/>
            <a:ext cx="4178299" cy="426164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EDC8-0196-4BB1-B371-488573108F97}" type="datetime1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B8ACED8-39CB-4BB0-BC20-726856578493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CB04C14-11D4-48AF-9319-5B2333507F37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AFB9A4F-1848-43E2-902E-15F709D29265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853974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879992-6A44-414F-AB0F-6999255412BC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" y="-1"/>
            <a:ext cx="9139237" cy="645366"/>
          </a:xfrm>
        </p:spPr>
        <p:txBody>
          <a:bodyPr/>
          <a:lstStyle>
            <a:lvl1pPr marL="457200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89A1-0905-4262-8E11-77B971A9C28F}" type="datetime1">
              <a:rPr lang="en-US" smtClean="0"/>
              <a:t>9/3/2018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5ECC5D-28D8-41C5-A037-5EC7BE5EABC3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CC44D8D-7BA1-4E96-A5D9-B78D432BC507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263A076-4C7C-435D-B6F9-73A0BBDE7666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33745633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01F6-31FA-41E1-865B-0C7AE701E2C7}" type="datetime1">
              <a:rPr lang="en-US" smtClean="0"/>
              <a:t>9/3/2018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251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6465-A219-46C5-8D4A-82BE045BE2D8}" type="datetime1">
              <a:rPr lang="en-US" smtClean="0"/>
              <a:t>9/3/2018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94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B84B-7299-43E3-9211-9B299B4411DD}" type="datetime1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040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F957-D040-412D-8FB9-A580935178D4}" type="datetime1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977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D2C4C-40CB-4C88-9EAA-0AD477AFD4EC}" type="datetime1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621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DD3C-7438-4F86-A599-941832627428}" type="datetime1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574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41598C8-80C1-409D-91AF-5D8F1D5C6D17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7BD99DA-68F1-499C-83E1-086BBD4A2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62"/>
            <a:ext cx="9144000" cy="589807"/>
          </a:xfrm>
          <a:prstGeom prst="rect">
            <a:avLst/>
          </a:prstGeom>
          <a:noFill/>
        </p:spPr>
        <p:txBody>
          <a:bodyPr/>
          <a:lstStyle>
            <a:lvl1pPr marL="342900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03D8B-C2ED-443F-BBF4-91C197CC8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781" y="920750"/>
            <a:ext cx="8129588" cy="437620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5AC44-6554-42F6-A941-F1EF7D00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A101-6D50-4823-AF05-6A01A3FEE351}" type="datetime1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CA9CD-8185-460E-8474-6F9A07129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E7B3F-E5FC-48ED-AF02-A4CA8DD4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D970FF-C98E-420C-9CE2-A281BD54DEC2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787A50-816A-48CD-AB24-14EB6802804F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58CDA1E-26B8-4052-A02D-10D30CFB2657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22521616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2E67CBAF-9965-4908-AB4F-B153E61EA05F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5327-3915-4C87-A044-1801E7966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0025" y="865187"/>
            <a:ext cx="4314825" cy="428228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0DC4A-551E-4554-A08C-13B138AD4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1" y="865187"/>
            <a:ext cx="4514849" cy="428228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C9DB4-2974-4A58-959F-B415F0C28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D4B77-C959-498F-9492-92F1DC842694}" type="datetime1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B8151-6015-4FC1-996F-F4EA66B31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2587B-A9C7-436F-8CCB-B77D503F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92E4674-CFDD-4E18-82F6-130F46B45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62"/>
            <a:ext cx="9144000" cy="589807"/>
          </a:xfrm>
          <a:prstGeom prst="rect">
            <a:avLst/>
          </a:prstGeom>
          <a:noFill/>
        </p:spPr>
        <p:txBody>
          <a:bodyPr/>
          <a:lstStyle>
            <a:lvl1pPr marL="342900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3A8E06D3-E849-4AC2-A8B6-15559F382ECE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A3AE9F0-55E8-41EE-A428-88C7B790E5BC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E920495-CDEC-41FE-AE3C-8C35628C999F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281759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250723"/>
            <a:ext cx="6447501" cy="1522151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7170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C395-2E31-4B6B-8161-BEB32CCFC5EA}" type="datetime1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634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7A066DB-DBC2-49C5-AA9C-6651659552E4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4FC2F-54EE-4B1B-8870-3B3C9BB0C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645369"/>
            <a:ext cx="4498181" cy="63015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32B07-3513-4F2D-A335-4F1D2C100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5738" y="1275524"/>
            <a:ext cx="4312444" cy="388252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32ED8-9B75-4C53-AC69-4FA18B58EC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645369"/>
            <a:ext cx="4514850" cy="63015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2DBE5F-DB1A-41EC-9030-53D7D0C97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275524"/>
            <a:ext cx="4498181" cy="38825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E8353A-08AA-40F1-867E-C0CA420B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FA9-FD83-44E9-83A7-DEACD3702F1C}" type="datetime1">
              <a:rPr lang="en-US" smtClean="0"/>
              <a:t>9/3/2018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25C214-F2E8-4579-BF53-814967739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84EE96-E27B-4A13-A6B4-FA987C4C7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41377ED-B669-4FA7-A92D-AD36E6EB1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63"/>
            <a:ext cx="9144000" cy="579223"/>
          </a:xfrm>
          <a:prstGeom prst="rect">
            <a:avLst/>
          </a:prstGeom>
          <a:noFill/>
        </p:spPr>
        <p:txBody>
          <a:bodyPr/>
          <a:lstStyle>
            <a:lvl1pPr marL="342900">
              <a:spcBef>
                <a:spcPts val="0"/>
              </a:spcBef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2B7B088-25ED-4B45-9E71-232A0E51B314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ED68410-6506-44A9-9C6A-AB794CA124A0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31EB624-2339-4B64-9FDD-F963AC735809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34428242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9C644C-7127-4340-BE3B-8D37517C1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410FA-D5DD-4865-86FF-A2E7DD6FB942}" type="datetime1">
              <a:rPr lang="en-US" smtClean="0"/>
              <a:t>9/3/2018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B567B-8094-4760-B976-FC077222A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BD61CE-DDD7-413C-BB7B-ED435FCFA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771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9120A9-F9BF-43A7-A476-C88EA12E0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254052" y="365449"/>
            <a:ext cx="5633357" cy="4618653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8CD3C-01F6-4114-84E1-48823DBA9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C353-235E-4B43-B7C7-685C330D5FE3}" type="datetime1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06D0F-C75B-42E5-A5B7-476979B6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FCA9C-826E-4BA1-B201-553B259C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5A8222-CE4C-4F59-84AF-3F7C4D5E9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949178" cy="1333500"/>
          </a:xfrm>
          <a:prstGeom prst="rect">
            <a:avLst/>
          </a:prstGeom>
          <a:solidFill>
            <a:srgbClr val="995FC2"/>
          </a:solidFill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FDCD5AD-F59D-47AC-A65E-EB8DC053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333499"/>
            <a:ext cx="2949179" cy="3806113"/>
          </a:xfrm>
          <a:solidFill>
            <a:srgbClr val="F8C4EA"/>
          </a:solidFill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76502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4B6A31-88EF-4893-A362-3450E49C7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0" y="645369"/>
            <a:ext cx="9144000" cy="45021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525E5-E6CC-4DB2-8AA6-56B078F98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A3E7-1EE6-4A51-BDD5-680D1AC4D90E}" type="datetime1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AC6C4-2789-4EDA-94B3-7211CC0E5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1E5BD-799B-4EE5-B15E-60568DACC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88C162-9EFD-4E8C-AC3A-3F1800182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13"/>
            <a:ext cx="9144000" cy="63015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510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800491"/>
            <a:ext cx="3138026" cy="3233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800491"/>
            <a:ext cx="3138026" cy="32339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2481-4FA5-40D8-962A-740CF259B42B}" type="datetime1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5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800819"/>
            <a:ext cx="3139217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281038"/>
            <a:ext cx="3139217" cy="275343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800819"/>
            <a:ext cx="3139214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281038"/>
            <a:ext cx="3139213" cy="275343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9ED-3C71-4AE5-B50D-2CA7B18329D2}" type="datetime1">
              <a:rPr lang="en-US" smtClean="0"/>
              <a:t>9/3/2018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4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11006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485C-FC2D-4C34-8111-382282ED910A}" type="datetime1">
              <a:rPr lang="en-US" smtClean="0"/>
              <a:t>9/3/2018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1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20AA-1D4D-4FA9-9FBE-6721C7895E8D}" type="datetime1">
              <a:rPr lang="en-US" smtClean="0"/>
              <a:t>9/3/2018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94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248837"/>
            <a:ext cx="2890896" cy="1065388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429104"/>
            <a:ext cx="3385156" cy="46053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314224"/>
            <a:ext cx="2890896" cy="215370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4851-D172-4887-9C3E-0F9F615F14C5}" type="datetime1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24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000500"/>
            <a:ext cx="6447500" cy="472282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508000"/>
            <a:ext cx="6447501" cy="3204765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472782"/>
            <a:ext cx="6447500" cy="561687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6D67-3C88-4663-9AA5-DC2EAE6BF918}" type="datetime1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8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7056"/>
            <a:ext cx="9144000" cy="5722056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11006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800491"/>
            <a:ext cx="6447501" cy="3233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5034469"/>
            <a:ext cx="68395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7B872-29D5-4489-87A5-D25A76001D24}" type="datetime1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5034469"/>
            <a:ext cx="472320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5034469"/>
            <a:ext cx="51250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80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  <p:sldLayoutId id="2147483981" r:id="rId12"/>
    <p:sldLayoutId id="2147483982" r:id="rId13"/>
    <p:sldLayoutId id="2147483983" r:id="rId14"/>
    <p:sldLayoutId id="2147483984" r:id="rId15"/>
    <p:sldLayoutId id="2147483985" r:id="rId16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8DAA-9A51-4AD6-98C7-89AB7AD2B255}" type="datetime1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3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  <p:sldLayoutId id="2147483896" r:id="rId12"/>
    <p:sldLayoutId id="2147483898" r:id="rId13"/>
    <p:sldLayoutId id="2147483899" r:id="rId14"/>
    <p:sldLayoutId id="2147483900" r:id="rId15"/>
    <p:sldLayoutId id="2147483903" r:id="rId16"/>
    <p:sldLayoutId id="2147483904" r:id="rId17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9000"/>
              </a:schemeClr>
            </a:gs>
            <a:gs pos="23000">
              <a:schemeClr val="accent1">
                <a:lumMod val="29000"/>
              </a:schemeClr>
            </a:gs>
            <a:gs pos="69000">
              <a:schemeClr val="accent1">
                <a:lumMod val="15000"/>
              </a:schemeClr>
            </a:gs>
            <a:gs pos="97000">
              <a:schemeClr val="accent1">
                <a:lumMod val="1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57DB1C-6494-4CC4-A5E8-93195756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715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09F956-5840-4A28-B4B2-1D4C1DF26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300" y="712107"/>
            <a:ext cx="4349749" cy="4290786"/>
          </a:xfrm>
        </p:spPr>
        <p:txBody>
          <a:bodyPr anchor="ctr">
            <a:normAutofit/>
          </a:bodyPr>
          <a:lstStyle/>
          <a:p>
            <a:r>
              <a:rPr lang="en-US" sz="4700" dirty="0"/>
              <a:t>CS/COE 0447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FFFB778B-5206-4BB0-A468-327E7136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44333"/>
            <a:ext cx="336549" cy="2370667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721A85-1EA4-4D87-97AB-0BB4AB78F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08607" y="0"/>
            <a:ext cx="645472" cy="5714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F7CB8B2-5D0D-49C7-96F1-4D6B87089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5034" y="0"/>
            <a:ext cx="4078966" cy="5714999"/>
          </a:xfrm>
          <a:custGeom>
            <a:avLst/>
            <a:gdLst>
              <a:gd name="connsiteX0" fmla="*/ 0 w 5746768"/>
              <a:gd name="connsiteY0" fmla="*/ 0 h 6858000"/>
              <a:gd name="connsiteX1" fmla="*/ 1249825 w 5746768"/>
              <a:gd name="connsiteY1" fmla="*/ 0 h 6858000"/>
              <a:gd name="connsiteX2" fmla="*/ 1249825 w 5746768"/>
              <a:gd name="connsiteY2" fmla="*/ 8457 h 6858000"/>
              <a:gd name="connsiteX3" fmla="*/ 4794268 w 5746768"/>
              <a:gd name="connsiteY3" fmla="*/ 8457 h 6858000"/>
              <a:gd name="connsiteX4" fmla="*/ 4794268 w 5746768"/>
              <a:gd name="connsiteY4" fmla="*/ 0 h 6858000"/>
              <a:gd name="connsiteX5" fmla="*/ 5746768 w 5746768"/>
              <a:gd name="connsiteY5" fmla="*/ 0 h 6858000"/>
              <a:gd name="connsiteX6" fmla="*/ 5746768 w 5746768"/>
              <a:gd name="connsiteY6" fmla="*/ 6858000 h 6858000"/>
              <a:gd name="connsiteX7" fmla="*/ 5074930 w 5746768"/>
              <a:gd name="connsiteY7" fmla="*/ 6858000 h 6858000"/>
              <a:gd name="connsiteX8" fmla="*/ 4794268 w 5746768"/>
              <a:gd name="connsiteY8" fmla="*/ 6858000 h 6858000"/>
              <a:gd name="connsiteX9" fmla="*/ 1249825 w 5746768"/>
              <a:gd name="connsiteY9" fmla="*/ 6858000 h 6858000"/>
              <a:gd name="connsiteX10" fmla="*/ 1109383 w 5746768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46768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4794268" y="8457"/>
                </a:lnTo>
                <a:lnTo>
                  <a:pt x="4794268" y="0"/>
                </a:lnTo>
                <a:lnTo>
                  <a:pt x="5746768" y="0"/>
                </a:lnTo>
                <a:lnTo>
                  <a:pt x="5746768" y="6858000"/>
                </a:lnTo>
                <a:lnTo>
                  <a:pt x="5074930" y="6858000"/>
                </a:lnTo>
                <a:lnTo>
                  <a:pt x="4794268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E836EB-03CD-4BA5-A751-21D2ACC2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090307" y="2902857"/>
            <a:ext cx="5053693" cy="2812142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94F42846-EECA-4E22-9D3C-EC05D41AD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0989" y="1576916"/>
            <a:ext cx="3074817" cy="2561167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Introduction to: Introduction to Computer Architecture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27691EB-14CF-4237-B5EB-C94B92677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512053" y="0"/>
            <a:ext cx="631947" cy="4721795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AA0D1-BF25-47A2-9F57-C41A282E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</a:t>
            </a:fld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A271191-0B7F-43E0-ABF9-8FDD18298A24}"/>
              </a:ext>
            </a:extLst>
          </p:cNvPr>
          <p:cNvSpPr txBox="1">
            <a:spLocks/>
          </p:cNvSpPr>
          <p:nvPr/>
        </p:nvSpPr>
        <p:spPr>
          <a:xfrm>
            <a:off x="5861631" y="4795365"/>
            <a:ext cx="3074817" cy="919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35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FFFFFF"/>
                </a:solidFill>
              </a:rPr>
              <a:t>wilkie (with content borrowed from:</a:t>
            </a:r>
          </a:p>
          <a:p>
            <a:pPr algn="l"/>
            <a:r>
              <a:rPr lang="en-US" sz="1200" dirty="0">
                <a:solidFill>
                  <a:srgbClr val="FFFFFF"/>
                </a:solidFill>
              </a:rPr>
              <a:t>Jarrett Billingsley</a:t>
            </a:r>
          </a:p>
          <a:p>
            <a:pPr algn="l"/>
            <a:r>
              <a:rPr lang="en-US" sz="1200" dirty="0">
                <a:solidFill>
                  <a:srgbClr val="FFFFFF"/>
                </a:solidFill>
              </a:rPr>
              <a:t>Dr. Bruce Childers)</a:t>
            </a:r>
          </a:p>
        </p:txBody>
      </p:sp>
    </p:spTree>
    <p:extLst>
      <p:ext uri="{BB962C8B-B14F-4D97-AF65-F5344CB8AC3E}">
        <p14:creationId xmlns:p14="http://schemas.microsoft.com/office/powerpoint/2010/main" val="3589794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C42EF-FD6A-4944-B241-182862653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is “better”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52550-B61F-4BB1-85A9-3D1B2CA1A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753" y="726142"/>
            <a:ext cx="8071597" cy="4421328"/>
          </a:xfrm>
        </p:spPr>
        <p:txBody>
          <a:bodyPr>
            <a:normAutofit/>
          </a:bodyPr>
          <a:lstStyle/>
          <a:p>
            <a:r>
              <a:rPr lang="en-US" dirty="0"/>
              <a:t>it doesn't matter.* </a:t>
            </a:r>
            <a:r>
              <a:rPr lang="en-US" b="1" dirty="0"/>
              <a:t>as long as you're consistent, </a:t>
            </a:r>
            <a:r>
              <a:rPr lang="en-US" dirty="0"/>
              <a:t>it's fine</a:t>
            </a:r>
          </a:p>
          <a:p>
            <a:r>
              <a:rPr lang="en-US" dirty="0"/>
              <a:t>for political </a:t>
            </a:r>
            <a:r>
              <a:rPr lang="en-US" sz="800" dirty="0"/>
              <a:t>(x86)</a:t>
            </a:r>
            <a:r>
              <a:rPr lang="en-US" dirty="0"/>
              <a:t> reasons, most computers today are little-endian</a:t>
            </a:r>
          </a:p>
          <a:p>
            <a:r>
              <a:rPr lang="en-US" dirty="0"/>
              <a:t>but endianness pops up whenever you have sequences of bytes:</a:t>
            </a:r>
          </a:p>
          <a:p>
            <a:pPr lvl="1"/>
            <a:r>
              <a:rPr lang="en-US" dirty="0"/>
              <a:t>like in files</a:t>
            </a:r>
          </a:p>
          <a:p>
            <a:pPr lvl="1"/>
            <a:r>
              <a:rPr lang="en-US" dirty="0"/>
              <a:t>or networks</a:t>
            </a:r>
          </a:p>
          <a:p>
            <a:pPr lvl="1"/>
            <a:r>
              <a:rPr lang="en-US" dirty="0"/>
              <a:t>or hardware buses</a:t>
            </a:r>
          </a:p>
          <a:p>
            <a:pPr lvl="1"/>
            <a:r>
              <a:rPr lang="en-US" dirty="0"/>
              <a:t>or</a:t>
            </a:r>
            <a:r>
              <a:rPr lang="mr-IN" dirty="0"/>
              <a:t>…</a:t>
            </a:r>
            <a:r>
              <a:rPr lang="en-US" dirty="0"/>
              <a:t> memory!</a:t>
            </a:r>
          </a:p>
          <a:p>
            <a:r>
              <a:rPr lang="en-US" dirty="0"/>
              <a:t>which one is MIPS?</a:t>
            </a:r>
          </a:p>
          <a:p>
            <a:pPr lvl="1"/>
            <a:r>
              <a:rPr lang="en-US" dirty="0"/>
              <a:t>it's </a:t>
            </a:r>
            <a:r>
              <a:rPr lang="en-US" i="1" dirty="0"/>
              <a:t>bi-endian,</a:t>
            </a:r>
            <a:r>
              <a:rPr lang="en-US" dirty="0"/>
              <a:t> meaning it can be configured to work either way</a:t>
            </a:r>
          </a:p>
          <a:p>
            <a:pPr lvl="1"/>
            <a:r>
              <a:rPr lang="en-US" b="1" dirty="0"/>
              <a:t>but</a:t>
            </a:r>
            <a:r>
              <a:rPr lang="en-US" dirty="0"/>
              <a:t> MARS uses the </a:t>
            </a:r>
            <a:r>
              <a:rPr lang="en-US" b="1" dirty="0"/>
              <a:t>endianness of the computer it's running on</a:t>
            </a:r>
            <a:endParaRPr lang="en-US" dirty="0"/>
          </a:p>
          <a:p>
            <a:pPr lvl="2"/>
            <a:r>
              <a:rPr lang="en-US" dirty="0"/>
              <a:t>so </a:t>
            </a:r>
            <a:r>
              <a:rPr lang="en-US" b="1" dirty="0"/>
              <a:t>little-endian </a:t>
            </a:r>
            <a:r>
              <a:rPr lang="en-US" dirty="0"/>
              <a:t>for virtually everyone</a:t>
            </a:r>
          </a:p>
          <a:p>
            <a:pPr lvl="3"/>
            <a:r>
              <a:rPr lang="en-US" dirty="0"/>
              <a:t>cause x86</a:t>
            </a:r>
          </a:p>
          <a:p>
            <a:pPr lvl="4"/>
            <a:r>
              <a:rPr lang="en-US" i="1" dirty="0"/>
              <a:t>ugh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59FA9-A2FB-4162-81DB-0D7CD4CC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19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C67CE-FE7D-464B-943C-51024CBAB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Doesn’t Endianness Affect?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0D159-442E-43B2-814E-D23493087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2D67AD-3BEE-4A30-9331-8ECCCD39F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873" y="799571"/>
            <a:ext cx="6629400" cy="4801659"/>
          </a:xfrm>
        </p:spPr>
        <p:txBody>
          <a:bodyPr/>
          <a:lstStyle/>
          <a:p>
            <a:pPr>
              <a:buFont typeface="TrebuchetMS" charset="0"/>
              <a:buChar char="×"/>
            </a:pPr>
            <a:r>
              <a:rPr lang="en-US" dirty="0">
                <a:solidFill>
                  <a:srgbClr val="FF0000"/>
                </a:solidFill>
              </a:rPr>
              <a:t>the arrangement of the bits </a:t>
            </a:r>
            <a:r>
              <a:rPr lang="en-US" b="1" i="1" dirty="0">
                <a:solidFill>
                  <a:srgbClr val="FF0000"/>
                </a:solidFill>
              </a:rPr>
              <a:t>within a byte</a:t>
            </a:r>
          </a:p>
          <a:p>
            <a:pPr lvl="1"/>
            <a:r>
              <a:rPr lang="en-US" dirty="0"/>
              <a:t>it just changes </a:t>
            </a:r>
            <a:r>
              <a:rPr lang="en-US" b="1" dirty="0"/>
              <a:t>meaning of order of the bytes </a:t>
            </a:r>
          </a:p>
          <a:p>
            <a:pPr lvl="2"/>
            <a:r>
              <a:rPr lang="en-US" dirty="0"/>
              <a:t>note the bytes are still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DE, C0 </a:t>
            </a:r>
            <a:r>
              <a:rPr lang="en-US" dirty="0"/>
              <a:t>etc.</a:t>
            </a:r>
          </a:p>
          <a:p>
            <a:pPr>
              <a:buFont typeface="TrebuchetMS" charset="0"/>
              <a:buChar char="×"/>
            </a:pPr>
            <a:r>
              <a:rPr lang="en-US" b="1" dirty="0">
                <a:solidFill>
                  <a:srgbClr val="FF0000"/>
                </a:solidFill>
              </a:rPr>
              <a:t>1-byte </a:t>
            </a:r>
            <a:r>
              <a:rPr lang="en-US" dirty="0">
                <a:solidFill>
                  <a:srgbClr val="FF0000"/>
                </a:solidFill>
              </a:rPr>
              <a:t>values, arrays of bytes, </a:t>
            </a:r>
            <a:r>
              <a:rPr lang="en-US" b="1" dirty="0">
                <a:solidFill>
                  <a:srgbClr val="FF0000"/>
                </a:solidFill>
              </a:rPr>
              <a:t>ASCII</a:t>
            </a:r>
            <a:r>
              <a:rPr lang="en-US" dirty="0">
                <a:solidFill>
                  <a:srgbClr val="FF0000"/>
                </a:solidFill>
              </a:rPr>
              <a:t> strings</a:t>
            </a:r>
            <a:r>
              <a:rPr lang="mr-IN" dirty="0">
                <a:solidFill>
                  <a:srgbClr val="FF0000"/>
                </a:solidFill>
              </a:rPr>
              <a:t>…</a:t>
            </a:r>
            <a:endParaRPr lang="en-US" b="1" dirty="0">
              <a:solidFill>
                <a:srgbClr val="FF0000"/>
              </a:solidFill>
            </a:endParaRPr>
          </a:p>
          <a:p>
            <a:pPr lvl="1">
              <a:buFont typeface="Courier New" charset="0"/>
              <a:buChar char="o"/>
            </a:pPr>
            <a:r>
              <a:rPr lang="en-US" i="1" dirty="0"/>
              <a:t>single bytes</a:t>
            </a:r>
            <a:r>
              <a:rPr lang="en-US" dirty="0"/>
              <a:t> don’t care about endianness at all</a:t>
            </a:r>
          </a:p>
          <a:p>
            <a:pPr>
              <a:buFont typeface="TrebuchetMS" charset="0"/>
              <a:buChar char="×"/>
            </a:pPr>
            <a:r>
              <a:rPr lang="en-US" dirty="0">
                <a:solidFill>
                  <a:srgbClr val="FF0000"/>
                </a:solidFill>
              </a:rPr>
              <a:t>the ordering of bytes </a:t>
            </a:r>
            <a:r>
              <a:rPr lang="en-US" b="1" dirty="0">
                <a:solidFill>
                  <a:srgbClr val="FF0000"/>
                </a:solidFill>
              </a:rPr>
              <a:t>inside the CPU</a:t>
            </a:r>
          </a:p>
          <a:p>
            <a:pPr lvl="1"/>
            <a:r>
              <a:rPr lang="en-US" dirty="0"/>
              <a:t>there's no need for e.g. "big-endian" arithmetic</a:t>
            </a:r>
          </a:p>
          <a:p>
            <a:pPr lvl="1"/>
            <a:r>
              <a:rPr lang="en-US" dirty="0"/>
              <a:t>the CPU works with whole </a:t>
            </a:r>
            <a:r>
              <a:rPr lang="en-US" i="1" dirty="0"/>
              <a:t>words</a:t>
            </a:r>
          </a:p>
          <a:p>
            <a:r>
              <a:rPr lang="en-US" dirty="0"/>
              <a:t>endianness only comes up when moving data:</a:t>
            </a:r>
          </a:p>
          <a:p>
            <a:pPr lvl="1"/>
            <a:r>
              <a:rPr lang="en-US" dirty="0"/>
              <a:t>larger than single bytes</a:t>
            </a:r>
          </a:p>
          <a:p>
            <a:pPr lvl="1"/>
            <a:r>
              <a:rPr lang="en-US" dirty="0"/>
              <a:t>between</a:t>
            </a:r>
            <a:r>
              <a:rPr lang="en-US" b="1" dirty="0"/>
              <a:t> the CPU and memory</a:t>
            </a:r>
            <a:endParaRPr lang="en-US" dirty="0"/>
          </a:p>
          <a:p>
            <a:pPr lvl="1"/>
            <a:r>
              <a:rPr lang="en-US" dirty="0"/>
              <a:t>or between </a:t>
            </a:r>
            <a:r>
              <a:rPr lang="en-US" b="1" dirty="0"/>
              <a:t>multiple computers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D6F6FA-8039-436E-BFAD-999A01B6F2DA}"/>
              </a:ext>
            </a:extLst>
          </p:cNvPr>
          <p:cNvSpPr txBox="1"/>
          <p:nvPr/>
        </p:nvSpPr>
        <p:spPr>
          <a:xfrm>
            <a:off x="6719571" y="799570"/>
            <a:ext cx="2444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latin typeface="Consolas" charset="0"/>
                <a:ea typeface="Consolas" charset="0"/>
                <a:cs typeface="Consolas" charset="0"/>
              </a:rPr>
              <a:t>0x</a:t>
            </a:r>
            <a:r>
              <a:rPr lang="en-US" sz="32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BE</a:t>
            </a:r>
            <a:r>
              <a:rPr lang="en-US" sz="3200" b="1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EF</a:t>
            </a:r>
            <a:r>
              <a:rPr lang="en-US" sz="3200" b="1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C0</a:t>
            </a:r>
            <a:r>
              <a:rPr lang="en-US" sz="32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618259-BAC9-4FEC-AD4A-EEB474EBB4C3}"/>
              </a:ext>
            </a:extLst>
          </p:cNvPr>
          <p:cNvSpPr txBox="1"/>
          <p:nvPr/>
        </p:nvSpPr>
        <p:spPr>
          <a:xfrm>
            <a:off x="6719570" y="1316694"/>
            <a:ext cx="2444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latin typeface="Consolas" charset="0"/>
                <a:ea typeface="Consolas" charset="0"/>
                <a:cs typeface="Consolas" charset="0"/>
              </a:rPr>
              <a:t>0xED0CFEEB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811B76-3C6F-486A-A0F5-22A84C06DF22}"/>
              </a:ext>
            </a:extLst>
          </p:cNvPr>
          <p:cNvSpPr txBox="1"/>
          <p:nvPr/>
        </p:nvSpPr>
        <p:spPr>
          <a:xfrm>
            <a:off x="6719569" y="1833818"/>
            <a:ext cx="2444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latin typeface="Consolas" charset="0"/>
                <a:ea typeface="Consolas" charset="0"/>
                <a:cs typeface="Consolas" charset="0"/>
              </a:rPr>
              <a:t>0x</a:t>
            </a:r>
            <a:r>
              <a:rPr lang="en-US" sz="32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DE</a:t>
            </a:r>
            <a:r>
              <a:rPr lang="en-US" sz="3200" b="1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C0</a:t>
            </a:r>
            <a:r>
              <a:rPr lang="en-US" sz="3200" b="1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EF</a:t>
            </a:r>
            <a:r>
              <a:rPr lang="en-US" sz="32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BE</a:t>
            </a:r>
          </a:p>
        </p:txBody>
      </p:sp>
      <p:sp>
        <p:nvSpPr>
          <p:cNvPr id="9" name="Donut 10">
            <a:extLst>
              <a:ext uri="{FF2B5EF4-FFF2-40B4-BE49-F238E27FC236}">
                <a16:creationId xmlns:a16="http://schemas.microsoft.com/office/drawing/2014/main" id="{88FB32C6-1F97-4159-991F-6D030D4A66E1}"/>
              </a:ext>
            </a:extLst>
          </p:cNvPr>
          <p:cNvSpPr/>
          <p:nvPr/>
        </p:nvSpPr>
        <p:spPr>
          <a:xfrm>
            <a:off x="6666304" y="1790910"/>
            <a:ext cx="2551434" cy="685060"/>
          </a:xfrm>
          <a:prstGeom prst="donut">
            <a:avLst>
              <a:gd name="adj" fmla="val 4403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DD4861-2831-447F-A071-3ACDD0E3B4FE}"/>
              </a:ext>
            </a:extLst>
          </p:cNvPr>
          <p:cNvSpPr txBox="1"/>
          <p:nvPr/>
        </p:nvSpPr>
        <p:spPr>
          <a:xfrm>
            <a:off x="6835833" y="2475970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Consolas" charset="0"/>
                <a:ea typeface="Consolas" charset="0"/>
                <a:cs typeface="Consolas" charset="0"/>
              </a:rPr>
              <a:t>l l e H o</a:t>
            </a:r>
            <a:endParaRPr lang="en-US" sz="3200" b="1" dirty="0">
              <a:solidFill>
                <a:srgbClr val="7030A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30F7D6-4262-46D8-AFE4-2F230EC9D742}"/>
              </a:ext>
            </a:extLst>
          </p:cNvPr>
          <p:cNvSpPr txBox="1"/>
          <p:nvPr/>
        </p:nvSpPr>
        <p:spPr>
          <a:xfrm>
            <a:off x="6835833" y="2966462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>
                <a:latin typeface="Consolas" charset="0"/>
                <a:ea typeface="Consolas" charset="0"/>
                <a:cs typeface="Consolas" charset="0"/>
              </a:rPr>
              <a:t>H e l l o</a:t>
            </a:r>
            <a:endParaRPr lang="en-US" sz="3200" b="1" dirty="0">
              <a:solidFill>
                <a:srgbClr val="7030A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Donut 16">
            <a:extLst>
              <a:ext uri="{FF2B5EF4-FFF2-40B4-BE49-F238E27FC236}">
                <a16:creationId xmlns:a16="http://schemas.microsoft.com/office/drawing/2014/main" id="{8396EFF0-CAC0-4F8C-8F14-1A8529BB9CF3}"/>
              </a:ext>
            </a:extLst>
          </p:cNvPr>
          <p:cNvSpPr/>
          <p:nvPr/>
        </p:nvSpPr>
        <p:spPr>
          <a:xfrm>
            <a:off x="6669554" y="2954903"/>
            <a:ext cx="2551434" cy="685060"/>
          </a:xfrm>
          <a:prstGeom prst="donut">
            <a:avLst>
              <a:gd name="adj" fmla="val 4403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096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  <p:bldP spid="6" grpId="0"/>
      <p:bldP spid="7" grpId="0"/>
      <p:bldP spid="8" grpId="0"/>
      <p:bldP spid="9" grpId="0" animBg="1"/>
      <p:bldP spid="10" grpId="0"/>
      <p:bldP spid="11" grpId="0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63AE33B-0DCF-4764-AC4D-A6A5444F1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Messy Origin of Endianness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C52767-EDE8-4032-AF21-00E39E02A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5350"/>
            <a:ext cx="7886700" cy="4651562"/>
          </a:xfrm>
        </p:spPr>
        <p:txBody>
          <a:bodyPr>
            <a:normAutofit/>
          </a:bodyPr>
          <a:lstStyle/>
          <a:p>
            <a:r>
              <a:rPr lang="en-US" dirty="0"/>
              <a:t>There was once a nation called Lilliput.</a:t>
            </a:r>
          </a:p>
          <a:p>
            <a:endParaRPr lang="en-US" dirty="0"/>
          </a:p>
          <a:p>
            <a:r>
              <a:rPr lang="en-US" dirty="0"/>
              <a:t>Once, a future king cut themselves when breaking their boiled egg big-end first.</a:t>
            </a:r>
          </a:p>
          <a:p>
            <a:r>
              <a:rPr lang="en-US" dirty="0"/>
              <a:t>So the emperor outlawed such a practice and eggs can only be cut my their little end first.</a:t>
            </a:r>
          </a:p>
          <a:p>
            <a:r>
              <a:rPr lang="en-US" dirty="0"/>
              <a:t>Many rebellions, civil wars, and executions happened on both sides as each fought to win the ability to eat their eggs whichever way. The big-</a:t>
            </a:r>
            <a:r>
              <a:rPr lang="en-US" dirty="0" err="1"/>
              <a:t>endians</a:t>
            </a:r>
            <a:r>
              <a:rPr lang="en-US" dirty="0"/>
              <a:t> vs. the little-</a:t>
            </a:r>
            <a:r>
              <a:rPr lang="en-US" dirty="0" err="1"/>
              <a:t>endians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It’s war/political satire from “Gulliver’s Travels” by Jonathan Swift. Used again as satire to </a:t>
            </a:r>
            <a:r>
              <a:rPr lang="en-US" b="1" i="1" dirty="0"/>
              <a:t>complain about how ridiculous computer endianness is.</a:t>
            </a:r>
            <a:r>
              <a:rPr lang="en-US" dirty="0"/>
              <a:t>                      ~~ </a:t>
            </a:r>
            <a:r>
              <a:rPr lang="en-US" i="1" dirty="0"/>
              <a:t>Infinite sighs ~~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3ACA6-D1FD-4388-A7DB-CAAA66223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12</a:t>
            </a:fld>
            <a:endParaRPr lang="en-US"/>
          </a:p>
        </p:txBody>
      </p:sp>
      <p:pic>
        <p:nvPicPr>
          <p:cNvPr id="1026" name="Picture 2" descr="Image result for egg">
            <a:extLst>
              <a:ext uri="{FF2B5EF4-FFF2-40B4-BE49-F238E27FC236}">
                <a16:creationId xmlns:a16="http://schemas.microsoft.com/office/drawing/2014/main" id="{4A2572A8-5975-4FA1-AC84-1C410C6AC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5383">
            <a:off x="7138891" y="775253"/>
            <a:ext cx="1783232" cy="100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30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967FD8-E03F-4A74-A3A3-C1766A5E9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Variables, Loads, and Stores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ACC9E9-EFAF-465B-9191-A0A39C04AF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loads? Stores? And why Variables are Not Scary in </a:t>
            </a:r>
            <a:r>
              <a:rPr lang="en-US" dirty="0" err="1"/>
              <a:t>asm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8F588-6183-404B-A6F3-D640C60D1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7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F7AB86-81B1-4703-84FE-46F33CE4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Addresses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76FACB-0294-4C12-B971-55EC83032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everything </a:t>
            </a:r>
            <a:r>
              <a:rPr lang="en-US" dirty="0"/>
              <a:t>in memory has an </a:t>
            </a:r>
            <a:r>
              <a:rPr lang="en-US" b="1" dirty="0"/>
              <a:t>address</a:t>
            </a:r>
          </a:p>
          <a:p>
            <a:pPr lvl="1"/>
            <a:r>
              <a:rPr lang="en-US" dirty="0"/>
              <a:t>the position in memory </a:t>
            </a:r>
            <a:r>
              <a:rPr lang="en-US" b="1" dirty="0"/>
              <a:t>where it begins</a:t>
            </a:r>
          </a:p>
          <a:p>
            <a:pPr lvl="2"/>
            <a:r>
              <a:rPr lang="en-US" dirty="0"/>
              <a:t>where its </a:t>
            </a:r>
            <a:r>
              <a:rPr lang="en-US" b="1" dirty="0"/>
              <a:t>first byte</a:t>
            </a:r>
            <a:r>
              <a:rPr lang="en-US" dirty="0"/>
              <a:t> is</a:t>
            </a:r>
          </a:p>
          <a:p>
            <a:pPr lvl="1"/>
            <a:r>
              <a:rPr lang="en-US" dirty="0"/>
              <a:t>this applies to variables, functions, objects, arrays etc.</a:t>
            </a:r>
          </a:p>
          <a:p>
            <a:r>
              <a:rPr lang="en-US" dirty="0"/>
              <a:t>a super important concept:</a:t>
            </a:r>
          </a:p>
          <a:p>
            <a:pPr marL="258605" lvl="1" indent="0" algn="ctr">
              <a:buNone/>
            </a:pPr>
            <a:r>
              <a:rPr lang="en-US" sz="3200" dirty="0">
                <a:solidFill>
                  <a:srgbClr val="FF0000"/>
                </a:solidFill>
              </a:rPr>
              <a:t>every variable really has </a:t>
            </a:r>
            <a:r>
              <a:rPr lang="en-US" sz="3200" b="1" dirty="0">
                <a:solidFill>
                  <a:srgbClr val="FF0000"/>
                </a:solidFill>
              </a:rPr>
              <a:t>two parts:</a:t>
            </a:r>
            <a:br>
              <a:rPr lang="en-US" sz="3200" b="1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an </a:t>
            </a:r>
            <a:r>
              <a:rPr lang="en-US" sz="3200" b="1" dirty="0">
                <a:solidFill>
                  <a:srgbClr val="FF0000"/>
                </a:solidFill>
              </a:rPr>
              <a:t>address</a:t>
            </a:r>
            <a:r>
              <a:rPr lang="en-US" sz="3200" dirty="0">
                <a:solidFill>
                  <a:srgbClr val="FF0000"/>
                </a:solidFill>
              </a:rPr>
              <a:t> and a </a:t>
            </a:r>
            <a:r>
              <a:rPr lang="en-US" sz="3200" b="1" dirty="0">
                <a:solidFill>
                  <a:srgbClr val="FF0000"/>
                </a:solidFill>
              </a:rPr>
              <a:t>value</a:t>
            </a:r>
          </a:p>
          <a:p>
            <a:r>
              <a:rPr lang="en-US" dirty="0"/>
              <a:t>if you want to put a variable in memory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en-US" dirty="0"/>
              <a:t>first you need to figure out </a:t>
            </a:r>
            <a:r>
              <a:rPr lang="en-US" b="1" dirty="0"/>
              <a:t>what address to put it in</a:t>
            </a:r>
          </a:p>
          <a:p>
            <a:pPr lvl="1"/>
            <a:r>
              <a:rPr lang="en-US" dirty="0"/>
              <a:t>this </a:t>
            </a:r>
            <a:r>
              <a:rPr lang="en-US" i="1" dirty="0"/>
              <a:t>extremely tedious </a:t>
            </a:r>
            <a:r>
              <a:rPr lang="en-US" dirty="0"/>
              <a:t>task is handled by assemblers</a:t>
            </a:r>
          </a:p>
          <a:p>
            <a:pPr lvl="2"/>
            <a:r>
              <a:rPr lang="en-US" dirty="0"/>
              <a:t>whew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98693-A49A-44A7-A40F-6878F95B6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2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4F71-7D8B-4A68-9CBB-DA131FAF3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Global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DF15D-3141-47FF-BD04-8D6FD1BDE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5350"/>
            <a:ext cx="7886700" cy="4705880"/>
          </a:xfrm>
        </p:spPr>
        <p:txBody>
          <a:bodyPr>
            <a:normAutofit/>
          </a:bodyPr>
          <a:lstStyle/>
          <a:p>
            <a:r>
              <a:rPr lang="en-US" dirty="0"/>
              <a:t>we can declare a global variable like this (at the top of a file):</a:t>
            </a:r>
          </a:p>
          <a:p>
            <a:pPr marL="0" indent="0">
              <a:buNone/>
            </a:pPr>
            <a:r>
              <a:rPr lang="en-US" sz="32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2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.data</a:t>
            </a:r>
          </a:p>
          <a:p>
            <a:pPr marL="0" indent="0">
              <a:buNone/>
            </a:pPr>
            <a:r>
              <a:rPr lang="en-US" sz="3200" b="1" dirty="0">
                <a:latin typeface="Consolas" charset="0"/>
                <a:ea typeface="Consolas" charset="0"/>
                <a:cs typeface="Consolas" charset="0"/>
              </a:rPr>
              <a:t>		x: </a:t>
            </a:r>
            <a:r>
              <a:rPr lang="en-US" sz="32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.word</a:t>
            </a:r>
            <a:r>
              <a:rPr lang="en-US" sz="32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</a:p>
          <a:p>
            <a:pPr marL="0" indent="0">
              <a:buNone/>
            </a:pPr>
            <a:endParaRPr lang="en-US" sz="32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/>
              <a:t>the Java equivalent would be </a:t>
            </a:r>
            <a:r>
              <a:rPr lang="en-US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static int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x = 4;</a:t>
            </a:r>
          </a:p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.data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/>
              <a:t>says "I'm </a:t>
            </a:r>
            <a:r>
              <a:rPr lang="en-US" dirty="0" err="1"/>
              <a:t>gonna</a:t>
            </a:r>
            <a:r>
              <a:rPr lang="en-US" dirty="0"/>
              <a:t> declare variables"</a:t>
            </a:r>
          </a:p>
          <a:p>
            <a:pPr lvl="1"/>
            <a:r>
              <a:rPr lang="en-US" dirty="0"/>
              <a:t>you can declare as many as you want!</a:t>
            </a:r>
          </a:p>
          <a:p>
            <a:pPr lvl="1"/>
            <a:r>
              <a:rPr lang="en-US" dirty="0"/>
              <a:t>to go back to writing code, use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.text</a:t>
            </a:r>
          </a:p>
          <a:p>
            <a:r>
              <a:rPr lang="en-US" dirty="0"/>
              <a:t>if we assemble this little program and make sure </a:t>
            </a:r>
            <a:r>
              <a:rPr lang="en-US" b="1" dirty="0"/>
              <a:t>Tools &gt; Show Labels Window </a:t>
            </a:r>
            <a:r>
              <a:rPr lang="en-US" dirty="0"/>
              <a:t>is checked, what do you see?</a:t>
            </a:r>
          </a:p>
          <a:p>
            <a:pPr lvl="1"/>
            <a:r>
              <a:rPr lang="en-US" dirty="0"/>
              <a:t>the assembler </a:t>
            </a:r>
            <a:r>
              <a:rPr lang="en-US" i="1" dirty="0"/>
              <a:t>gave the variable</a:t>
            </a:r>
            <a:r>
              <a:rPr lang="en-US" dirty="0"/>
              <a:t> that address</a:t>
            </a:r>
          </a:p>
          <a:p>
            <a:pPr lvl="1"/>
            <a:r>
              <a:rPr lang="en-US" dirty="0"/>
              <a:t>it'll do that for every variable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424AA-6583-49EC-A5DA-237AE8E68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16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B0969-80E9-4FD3-A353-EDE69EEF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Load-Store Architectures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B246A-14A6-4EF3-B175-6AC38A3D4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EA6E67-DB76-4572-B695-5EE3CA012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875662"/>
            <a:ext cx="8763000" cy="1920093"/>
          </a:xfrm>
        </p:spPr>
        <p:txBody>
          <a:bodyPr/>
          <a:lstStyle/>
          <a:p>
            <a:r>
              <a:rPr lang="en-US" dirty="0"/>
              <a:t>in some architectures, </a:t>
            </a:r>
            <a:r>
              <a:rPr lang="en-US" i="1" dirty="0"/>
              <a:t>many</a:t>
            </a:r>
            <a:r>
              <a:rPr lang="en-US" dirty="0"/>
              <a:t> instructions can access memory</a:t>
            </a:r>
          </a:p>
          <a:p>
            <a:pPr lvl="1"/>
            <a:r>
              <a:rPr lang="en-US" dirty="0"/>
              <a:t>x86-64: </a:t>
            </a:r>
            <a:r>
              <a:rPr lang="en-US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add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[rsp-8],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rcx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pPr lvl="2"/>
            <a:r>
              <a:rPr lang="en-US" dirty="0"/>
              <a:t>adds the contents of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rcx</a:t>
            </a:r>
            <a:r>
              <a:rPr lang="en-US" dirty="0"/>
              <a:t> to the value at address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rsp-8</a:t>
            </a:r>
          </a:p>
          <a:p>
            <a:r>
              <a:rPr lang="en-US" dirty="0"/>
              <a:t>in a </a:t>
            </a:r>
            <a:r>
              <a:rPr lang="en-US" b="1" dirty="0"/>
              <a:t>load-store</a:t>
            </a:r>
            <a:r>
              <a:rPr lang="en-US" dirty="0"/>
              <a:t> architecture, </a:t>
            </a:r>
            <a:r>
              <a:rPr lang="en-US" b="1" dirty="0"/>
              <a:t>all </a:t>
            </a:r>
            <a:r>
              <a:rPr lang="en-US" dirty="0"/>
              <a:t>memory accesses are done with two kinds of instructions: loads and stores (like in MIPS)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8FE2B7F-7007-4879-AB5E-A2CC8196CA01}"/>
              </a:ext>
            </a:extLst>
          </p:cNvPr>
          <p:cNvGrpSpPr/>
          <p:nvPr/>
        </p:nvGrpSpPr>
        <p:grpSpPr>
          <a:xfrm>
            <a:off x="800100" y="3322725"/>
            <a:ext cx="3779847" cy="970746"/>
            <a:chOff x="581843" y="1409700"/>
            <a:chExt cx="4796621" cy="198120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B771299-7A2F-4538-9828-E6E32B9DFF9D}"/>
                </a:ext>
              </a:extLst>
            </p:cNvPr>
            <p:cNvSpPr/>
            <p:nvPr/>
          </p:nvSpPr>
          <p:spPr>
            <a:xfrm>
              <a:off x="581843" y="1409700"/>
              <a:ext cx="2089086" cy="19812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Registers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992008-0CF4-4581-AD20-9BF22BEC32E0}"/>
                </a:ext>
              </a:extLst>
            </p:cNvPr>
            <p:cNvSpPr/>
            <p:nvPr/>
          </p:nvSpPr>
          <p:spPr>
            <a:xfrm>
              <a:off x="3379365" y="1409700"/>
              <a:ext cx="1999099" cy="19812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Memory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86D489E-CF54-44C1-9A76-EA0BA7194761}"/>
              </a:ext>
            </a:extLst>
          </p:cNvPr>
          <p:cNvGrpSpPr/>
          <p:nvPr/>
        </p:nvGrpSpPr>
        <p:grpSpPr>
          <a:xfrm>
            <a:off x="1303347" y="2647291"/>
            <a:ext cx="7413671" cy="769441"/>
            <a:chOff x="1265247" y="1953466"/>
            <a:chExt cx="7413671" cy="76944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FB9AC7D-9EE6-40A5-9D44-801BE42D2094}"/>
                </a:ext>
              </a:extLst>
            </p:cNvPr>
            <p:cNvGrpSpPr/>
            <p:nvPr/>
          </p:nvGrpSpPr>
          <p:grpSpPr>
            <a:xfrm>
              <a:off x="1265247" y="2047474"/>
              <a:ext cx="2423324" cy="581426"/>
              <a:chOff x="1265247" y="2047474"/>
              <a:chExt cx="2423324" cy="581426"/>
            </a:xfrm>
          </p:grpSpPr>
          <p:sp>
            <p:nvSpPr>
              <p:cNvPr id="12" name="Curved Down Arrow 16">
                <a:extLst>
                  <a:ext uri="{FF2B5EF4-FFF2-40B4-BE49-F238E27FC236}">
                    <a16:creationId xmlns:a16="http://schemas.microsoft.com/office/drawing/2014/main" id="{A60F823A-0703-4DD9-BAA9-BA28709AB68D}"/>
                  </a:ext>
                </a:extLst>
              </p:cNvPr>
              <p:cNvSpPr/>
              <p:nvPr/>
            </p:nvSpPr>
            <p:spPr>
              <a:xfrm flipH="1">
                <a:off x="1265247" y="2047474"/>
                <a:ext cx="2423324" cy="581426"/>
              </a:xfrm>
              <a:prstGeom prst="curvedDownArrow">
                <a:avLst>
                  <a:gd name="adj1" fmla="val 25000"/>
                  <a:gd name="adj2" fmla="val 59532"/>
                  <a:gd name="adj3" fmla="val 28145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E2FE2E7-295A-4735-B4EC-ED141C825107}"/>
                  </a:ext>
                </a:extLst>
              </p:cNvPr>
              <p:cNvSpPr txBox="1"/>
              <p:nvPr/>
            </p:nvSpPr>
            <p:spPr>
              <a:xfrm>
                <a:off x="2255880" y="2105680"/>
                <a:ext cx="5790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err="1">
                    <a:solidFill>
                      <a:srgbClr val="C00000"/>
                    </a:solidFill>
                    <a:latin typeface="Consolas" charset="0"/>
                    <a:ea typeface="Consolas" charset="0"/>
                    <a:cs typeface="Consolas" charset="0"/>
                  </a:rPr>
                  <a:t>lw</a:t>
                </a:r>
                <a:endParaRPr lang="en-US" sz="2800" b="1" dirty="0">
                  <a:solidFill>
                    <a:srgbClr val="C00000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B280DB6-557C-4435-9FED-76A93C48E208}"/>
                </a:ext>
              </a:extLst>
            </p:cNvPr>
            <p:cNvSpPr txBox="1"/>
            <p:nvPr/>
          </p:nvSpPr>
          <p:spPr>
            <a:xfrm>
              <a:off x="4427482" y="1953466"/>
              <a:ext cx="425143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/>
                <a:t>loads </a:t>
              </a:r>
              <a:r>
                <a:rPr lang="en-US" sz="2200" dirty="0"/>
                <a:t>copy data </a:t>
              </a:r>
              <a:r>
                <a:rPr lang="en-US" sz="2200" b="1" dirty="0"/>
                <a:t>from</a:t>
              </a:r>
              <a:r>
                <a:rPr lang="en-US" sz="2200" dirty="0"/>
                <a:t> memory </a:t>
              </a:r>
              <a:r>
                <a:rPr lang="en-US" sz="2200" b="1" dirty="0"/>
                <a:t>into</a:t>
              </a:r>
              <a:r>
                <a:rPr lang="en-US" sz="2200" dirty="0"/>
                <a:t> CPU registers</a:t>
              </a:r>
              <a:endParaRPr lang="en-US" sz="2200" b="1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C274C7-BAA2-4282-9A82-7D9495A58D28}"/>
              </a:ext>
            </a:extLst>
          </p:cNvPr>
          <p:cNvGrpSpPr/>
          <p:nvPr/>
        </p:nvGrpSpPr>
        <p:grpSpPr>
          <a:xfrm>
            <a:off x="1387085" y="4293471"/>
            <a:ext cx="7261744" cy="773190"/>
            <a:chOff x="1348985" y="3599646"/>
            <a:chExt cx="7261744" cy="77319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D995013-A94E-4974-BB97-AD9DECDDF766}"/>
                </a:ext>
              </a:extLst>
            </p:cNvPr>
            <p:cNvGrpSpPr/>
            <p:nvPr/>
          </p:nvGrpSpPr>
          <p:grpSpPr>
            <a:xfrm>
              <a:off x="1348985" y="3599646"/>
              <a:ext cx="2423324" cy="581426"/>
              <a:chOff x="1348985" y="3599646"/>
              <a:chExt cx="2423324" cy="581426"/>
            </a:xfrm>
          </p:grpSpPr>
          <p:sp>
            <p:nvSpPr>
              <p:cNvPr id="17" name="Curved Down Arrow 18">
                <a:extLst>
                  <a:ext uri="{FF2B5EF4-FFF2-40B4-BE49-F238E27FC236}">
                    <a16:creationId xmlns:a16="http://schemas.microsoft.com/office/drawing/2014/main" id="{2759ECEF-58D4-4656-B3B8-F847372F2871}"/>
                  </a:ext>
                </a:extLst>
              </p:cNvPr>
              <p:cNvSpPr/>
              <p:nvPr/>
            </p:nvSpPr>
            <p:spPr>
              <a:xfrm rot="10800000" flipH="1">
                <a:off x="1348985" y="3599646"/>
                <a:ext cx="2423324" cy="581426"/>
              </a:xfrm>
              <a:prstGeom prst="curvedDownArrow">
                <a:avLst>
                  <a:gd name="adj1" fmla="val 25000"/>
                  <a:gd name="adj2" fmla="val 59532"/>
                  <a:gd name="adj3" fmla="val 28145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CDFDB58-B82B-438C-B583-FBC69CD2C4E1}"/>
                  </a:ext>
                </a:extLst>
              </p:cNvPr>
              <p:cNvSpPr txBox="1"/>
              <p:nvPr/>
            </p:nvSpPr>
            <p:spPr>
              <a:xfrm>
                <a:off x="2255880" y="3657852"/>
                <a:ext cx="5790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err="1">
                    <a:solidFill>
                      <a:srgbClr val="00B050"/>
                    </a:solidFill>
                    <a:latin typeface="Consolas" charset="0"/>
                    <a:ea typeface="Consolas" charset="0"/>
                    <a:cs typeface="Consolas" charset="0"/>
                  </a:rPr>
                  <a:t>sw</a:t>
                </a:r>
                <a:endParaRPr lang="en-US" sz="2800" b="1" dirty="0">
                  <a:solidFill>
                    <a:srgbClr val="00B050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AB59908-BF2D-45B5-AE6A-B342B075EB8C}"/>
                </a:ext>
              </a:extLst>
            </p:cNvPr>
            <p:cNvSpPr txBox="1"/>
            <p:nvPr/>
          </p:nvSpPr>
          <p:spPr>
            <a:xfrm>
              <a:off x="4359293" y="3603395"/>
              <a:ext cx="425143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/>
                <a:t>stores </a:t>
              </a:r>
              <a:r>
                <a:rPr lang="en-US" sz="2200" dirty="0"/>
                <a:t>copy data </a:t>
              </a:r>
              <a:r>
                <a:rPr lang="en-US" sz="2200" b="1" dirty="0"/>
                <a:t>from</a:t>
              </a:r>
              <a:r>
                <a:rPr lang="en-US" sz="2200" dirty="0"/>
                <a:t> CPU registers </a:t>
              </a:r>
              <a:r>
                <a:rPr lang="en-US" sz="2200" b="1" dirty="0"/>
                <a:t>into</a:t>
              </a:r>
              <a:r>
                <a:rPr lang="en-US" sz="2200" dirty="0"/>
                <a:t> memory</a:t>
              </a:r>
              <a:endParaRPr lang="en-US" sz="2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3022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4EEEF-0D56-47DE-9BDE-674BF5D1D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Operating On Variables in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CC760-0D2F-489E-A4D6-F825D3644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17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5202633-690F-4134-81B5-1A948AE78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78545"/>
            <a:ext cx="8991600" cy="4801659"/>
          </a:xfrm>
        </p:spPr>
        <p:txBody>
          <a:bodyPr/>
          <a:lstStyle/>
          <a:p>
            <a:r>
              <a:rPr lang="en-US" dirty="0"/>
              <a:t>we want to increment a variable that is </a:t>
            </a:r>
            <a:r>
              <a:rPr lang="en-US" b="1" dirty="0"/>
              <a:t>in memory</a:t>
            </a:r>
          </a:p>
          <a:p>
            <a:pPr lvl="1"/>
            <a:r>
              <a:rPr lang="en-US" dirty="0"/>
              <a:t>where do values </a:t>
            </a:r>
            <a:r>
              <a:rPr lang="en-US" b="1" dirty="0"/>
              <a:t>have to be for the CPU to operate on them?</a:t>
            </a:r>
          </a:p>
          <a:p>
            <a:pPr lvl="1"/>
            <a:r>
              <a:rPr lang="en-US" dirty="0"/>
              <a:t>what do we want the </a:t>
            </a:r>
            <a:r>
              <a:rPr lang="en-US" b="1" dirty="0"/>
              <a:t>overall outcome to be?</a:t>
            </a:r>
          </a:p>
          <a:p>
            <a:r>
              <a:rPr lang="en-US" dirty="0"/>
              <a:t>so, what </a:t>
            </a:r>
            <a:r>
              <a:rPr lang="en-US" b="1" dirty="0"/>
              <a:t>three steps</a:t>
            </a:r>
            <a:r>
              <a:rPr lang="en-US" dirty="0"/>
              <a:t> are needed to increment that variable?</a:t>
            </a:r>
          </a:p>
          <a:p>
            <a:pPr marL="715805" lvl="1" indent="-457200">
              <a:buFont typeface="+mj-lt"/>
              <a:buAutoNum type="arabicPeriod"/>
            </a:pPr>
            <a:r>
              <a:rPr lang="en-US" b="1" dirty="0"/>
              <a:t>load </a:t>
            </a:r>
            <a:r>
              <a:rPr lang="en-US" dirty="0"/>
              <a:t>the value from memory into a register</a:t>
            </a:r>
          </a:p>
          <a:p>
            <a:pPr marL="715805" lvl="1" indent="-457200">
              <a:buFont typeface="+mj-lt"/>
              <a:buAutoNum type="arabicPeriod"/>
            </a:pPr>
            <a:r>
              <a:rPr lang="en-US" b="1" dirty="0"/>
              <a:t>add 1 </a:t>
            </a:r>
            <a:r>
              <a:rPr lang="en-US" dirty="0"/>
              <a:t>to the value in the register</a:t>
            </a:r>
          </a:p>
          <a:p>
            <a:pPr marL="715805" lvl="1" indent="-457200">
              <a:buFont typeface="+mj-lt"/>
              <a:buAutoNum type="arabicPeriod"/>
            </a:pPr>
            <a:r>
              <a:rPr lang="en-US" b="1" dirty="0"/>
              <a:t>store </a:t>
            </a:r>
            <a:r>
              <a:rPr lang="en-US" dirty="0"/>
              <a:t>the value back into memory</a:t>
            </a:r>
          </a:p>
          <a:p>
            <a:r>
              <a:rPr lang="en-US" b="1" dirty="0"/>
              <a:t>every variable access </a:t>
            </a:r>
            <a:r>
              <a:rPr lang="en-US" dirty="0"/>
              <a:t>works like this!!!</a:t>
            </a:r>
          </a:p>
          <a:p>
            <a:pPr lvl="1"/>
            <a:r>
              <a:rPr lang="en-US" dirty="0"/>
              <a:t>High Level Languages (HLLs) just hide</a:t>
            </a:r>
            <a:br>
              <a:rPr lang="en-US" dirty="0"/>
            </a:br>
            <a:r>
              <a:rPr lang="en-US" dirty="0"/>
              <a:t>this from you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DF8478-BCC4-4EE5-B3F9-20EC5DD3C83C}"/>
              </a:ext>
            </a:extLst>
          </p:cNvPr>
          <p:cNvSpPr/>
          <p:nvPr/>
        </p:nvSpPr>
        <p:spPr>
          <a:xfrm>
            <a:off x="7848600" y="2935944"/>
            <a:ext cx="838200" cy="7620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endParaRPr lang="en-US" sz="2000" b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0F1C57-D40A-43EE-B818-A0F247D5B4B5}"/>
              </a:ext>
            </a:extLst>
          </p:cNvPr>
          <p:cNvSpPr/>
          <p:nvPr/>
        </p:nvSpPr>
        <p:spPr>
          <a:xfrm>
            <a:off x="6553200" y="2935944"/>
            <a:ext cx="838200" cy="7620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endParaRPr lang="en-US" sz="2000" b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257CD9-DB76-4474-B30A-99874A2246C2}"/>
              </a:ext>
            </a:extLst>
          </p:cNvPr>
          <p:cNvSpPr/>
          <p:nvPr/>
        </p:nvSpPr>
        <p:spPr>
          <a:xfrm>
            <a:off x="6553200" y="2935462"/>
            <a:ext cx="838200" cy="7620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  <a:endParaRPr lang="en-US" sz="2000" b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24AFA6-E224-4D35-A67D-9B68CF5B9118}"/>
              </a:ext>
            </a:extLst>
          </p:cNvPr>
          <p:cNvSpPr/>
          <p:nvPr/>
        </p:nvSpPr>
        <p:spPr>
          <a:xfrm>
            <a:off x="7848600" y="2935462"/>
            <a:ext cx="838200" cy="7620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  <a:endParaRPr lang="en-US" sz="2000" b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Curved Down Arrow 12">
            <a:extLst>
              <a:ext uri="{FF2B5EF4-FFF2-40B4-BE49-F238E27FC236}">
                <a16:creationId xmlns:a16="http://schemas.microsoft.com/office/drawing/2014/main" id="{E594A076-6F63-457C-8634-07EEF1ECA9EA}"/>
              </a:ext>
            </a:extLst>
          </p:cNvPr>
          <p:cNvSpPr/>
          <p:nvPr/>
        </p:nvSpPr>
        <p:spPr>
          <a:xfrm flipH="1">
            <a:off x="6781797" y="2402544"/>
            <a:ext cx="1600202" cy="533400"/>
          </a:xfrm>
          <a:prstGeom prst="curvedDownArrow">
            <a:avLst>
              <a:gd name="adj1" fmla="val 25000"/>
              <a:gd name="adj2" fmla="val 59532"/>
              <a:gd name="adj3" fmla="val 2814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urved Down Arrow 13">
            <a:extLst>
              <a:ext uri="{FF2B5EF4-FFF2-40B4-BE49-F238E27FC236}">
                <a16:creationId xmlns:a16="http://schemas.microsoft.com/office/drawing/2014/main" id="{226CAB2F-526F-4D4C-83B7-C0FF75AEB3FC}"/>
              </a:ext>
            </a:extLst>
          </p:cNvPr>
          <p:cNvSpPr/>
          <p:nvPr/>
        </p:nvSpPr>
        <p:spPr>
          <a:xfrm rot="10800000" flipH="1">
            <a:off x="6819899" y="3696980"/>
            <a:ext cx="1600202" cy="581426"/>
          </a:xfrm>
          <a:prstGeom prst="curvedDownArrow">
            <a:avLst>
              <a:gd name="adj1" fmla="val 25000"/>
              <a:gd name="adj2" fmla="val 59532"/>
              <a:gd name="adj3" fmla="val 28145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urved Down Arrow 14">
            <a:extLst>
              <a:ext uri="{FF2B5EF4-FFF2-40B4-BE49-F238E27FC236}">
                <a16:creationId xmlns:a16="http://schemas.microsoft.com/office/drawing/2014/main" id="{38F24FD8-9F37-4B1C-9767-E2B2B75F65A0}"/>
              </a:ext>
            </a:extLst>
          </p:cNvPr>
          <p:cNvSpPr/>
          <p:nvPr/>
        </p:nvSpPr>
        <p:spPr>
          <a:xfrm rot="16200000" flipH="1">
            <a:off x="5986693" y="3055237"/>
            <a:ext cx="599613" cy="533400"/>
          </a:xfrm>
          <a:prstGeom prst="curvedDownArrow">
            <a:avLst>
              <a:gd name="adj1" fmla="val 25000"/>
              <a:gd name="adj2" fmla="val 59532"/>
              <a:gd name="adj3" fmla="val 28145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E239D2-C3BF-4ADA-A334-C12186B9F65F}"/>
              </a:ext>
            </a:extLst>
          </p:cNvPr>
          <p:cNvSpPr txBox="1"/>
          <p:nvPr/>
        </p:nvSpPr>
        <p:spPr>
          <a:xfrm>
            <a:off x="8686800" y="303542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2050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bldLvl="5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B0C46F-3749-421E-924B-0A32F2E2C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Accessing Memory in MIPS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B219F11-6EFD-4BA3-928F-186374B462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3A035-F1F1-43C3-8D05-36C73201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816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4E0879-E36F-4B23-A9ED-5A5DAA753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 ISA: load/store words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C80FE-A5BC-47FA-AEEB-D22616399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19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A2DCCA-84ED-41FE-A70F-DC37C9833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38201"/>
            <a:ext cx="8991600" cy="3047999"/>
          </a:xfrm>
        </p:spPr>
        <p:txBody>
          <a:bodyPr/>
          <a:lstStyle/>
          <a:p>
            <a:r>
              <a:rPr lang="en-US" dirty="0"/>
              <a:t>You can load and store entire 32-bit words with </a:t>
            </a:r>
            <a:r>
              <a:rPr lang="en-US" b="1" dirty="0" err="1"/>
              <a:t>lw</a:t>
            </a:r>
            <a:r>
              <a:rPr lang="en-US" dirty="0"/>
              <a:t> and </a:t>
            </a:r>
            <a:r>
              <a:rPr lang="en-US" b="1" dirty="0" err="1"/>
              <a:t>sw</a:t>
            </a:r>
            <a:endParaRPr lang="en-US" b="1" dirty="0"/>
          </a:p>
          <a:p>
            <a:r>
              <a:rPr lang="en-US" dirty="0"/>
              <a:t>The instructions look like this (variable names not important):</a:t>
            </a:r>
          </a:p>
          <a:p>
            <a:pPr marL="0" indent="0">
              <a:buNone/>
            </a:pP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8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lw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t1, x 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# loads </a:t>
            </a:r>
            <a:r>
              <a:rPr lang="en-US" sz="2800" b="1" i="1" dirty="0">
                <a:solidFill>
                  <a:schemeClr val="accent3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from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variable x </a:t>
            </a:r>
            <a:r>
              <a:rPr lang="en-US" sz="2800" b="1" i="1" dirty="0">
                <a:solidFill>
                  <a:schemeClr val="accent3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into 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t1</a:t>
            </a:r>
          </a:p>
          <a:p>
            <a:pPr marL="0" indent="0">
              <a:buNone/>
            </a:pP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8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sw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t1, x 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# stores </a:t>
            </a:r>
            <a:r>
              <a:rPr lang="en-US" sz="2800" b="1" i="1" dirty="0">
                <a:solidFill>
                  <a:schemeClr val="accent3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from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t1 </a:t>
            </a:r>
            <a:r>
              <a:rPr lang="en-US" sz="2800" b="1" i="1" dirty="0">
                <a:solidFill>
                  <a:schemeClr val="accent3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into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variable x</a:t>
            </a:r>
          </a:p>
          <a:p>
            <a:r>
              <a:rPr lang="en-US" dirty="0"/>
              <a:t>In MIPS, </a:t>
            </a:r>
            <a:r>
              <a:rPr lang="en-US" b="1" dirty="0"/>
              <a:t>stores are written with the destination on the </a:t>
            </a:r>
            <a:r>
              <a:rPr lang="en-US" b="1" i="1" dirty="0"/>
              <a:t>right. !?</a:t>
            </a:r>
          </a:p>
          <a:p>
            <a:pPr lvl="1"/>
            <a:r>
              <a:rPr lang="en-US" dirty="0"/>
              <a:t>Well, you can remember it with this diagram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en-US" dirty="0"/>
              <a:t>The memory is "on the right" for both</a:t>
            </a:r>
            <a:br>
              <a:rPr lang="en-US" dirty="0"/>
            </a:br>
            <a:r>
              <a:rPr lang="en-US" dirty="0"/>
              <a:t>loads and stores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74442C0-8848-4FA8-8198-876AEB134742}"/>
              </a:ext>
            </a:extLst>
          </p:cNvPr>
          <p:cNvGrpSpPr/>
          <p:nvPr/>
        </p:nvGrpSpPr>
        <p:grpSpPr>
          <a:xfrm>
            <a:off x="5867400" y="3216092"/>
            <a:ext cx="3170247" cy="1812327"/>
            <a:chOff x="533400" y="2924565"/>
            <a:chExt cx="3779847" cy="216081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FE4FCE9-53FD-4F7E-9E80-F425D91CA15C}"/>
                </a:ext>
              </a:extLst>
            </p:cNvPr>
            <p:cNvSpPr/>
            <p:nvPr/>
          </p:nvSpPr>
          <p:spPr>
            <a:xfrm>
              <a:off x="533400" y="3505991"/>
              <a:ext cx="1646248" cy="9707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Registers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34CF30-5731-49CA-A9CF-5FCA7FCF86E6}"/>
                </a:ext>
              </a:extLst>
            </p:cNvPr>
            <p:cNvSpPr/>
            <p:nvPr/>
          </p:nvSpPr>
          <p:spPr>
            <a:xfrm>
              <a:off x="2737911" y="3505991"/>
              <a:ext cx="1575336" cy="9707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Memory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805B16A-EBF4-42C9-94EA-D1F98E059FEF}"/>
                </a:ext>
              </a:extLst>
            </p:cNvPr>
            <p:cNvGrpSpPr/>
            <p:nvPr/>
          </p:nvGrpSpPr>
          <p:grpSpPr>
            <a:xfrm>
              <a:off x="1036647" y="2924565"/>
              <a:ext cx="2423324" cy="608643"/>
              <a:chOff x="1265247" y="2047474"/>
              <a:chExt cx="2423324" cy="608643"/>
            </a:xfrm>
          </p:grpSpPr>
          <p:sp>
            <p:nvSpPr>
              <p:cNvPr id="15" name="Curved Down Arrow 26">
                <a:extLst>
                  <a:ext uri="{FF2B5EF4-FFF2-40B4-BE49-F238E27FC236}">
                    <a16:creationId xmlns:a16="http://schemas.microsoft.com/office/drawing/2014/main" id="{8D370B96-80AA-47C6-BB1E-A1E33D183FE9}"/>
                  </a:ext>
                </a:extLst>
              </p:cNvPr>
              <p:cNvSpPr/>
              <p:nvPr/>
            </p:nvSpPr>
            <p:spPr>
              <a:xfrm flipH="1">
                <a:off x="1265247" y="2047474"/>
                <a:ext cx="2423324" cy="581426"/>
              </a:xfrm>
              <a:prstGeom prst="curvedDownArrow">
                <a:avLst>
                  <a:gd name="adj1" fmla="val 25000"/>
                  <a:gd name="adj2" fmla="val 59532"/>
                  <a:gd name="adj3" fmla="val 28145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1282952-6972-4EAE-AA22-C97CA6D2C60E}"/>
                  </a:ext>
                </a:extLst>
              </p:cNvPr>
              <p:cNvSpPr txBox="1"/>
              <p:nvPr/>
            </p:nvSpPr>
            <p:spPr>
              <a:xfrm>
                <a:off x="2255880" y="2105680"/>
                <a:ext cx="625359" cy="5504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>
                    <a:solidFill>
                      <a:srgbClr val="C00000"/>
                    </a:solidFill>
                    <a:latin typeface="Consolas" charset="0"/>
                    <a:ea typeface="Consolas" charset="0"/>
                    <a:cs typeface="Consolas" charset="0"/>
                  </a:rPr>
                  <a:t>lw</a:t>
                </a:r>
                <a:endParaRPr lang="en-US" sz="2400" b="1" dirty="0">
                  <a:solidFill>
                    <a:srgbClr val="C00000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DCB4EAD-5600-4E19-9971-B0714638451E}"/>
                </a:ext>
              </a:extLst>
            </p:cNvPr>
            <p:cNvGrpSpPr/>
            <p:nvPr/>
          </p:nvGrpSpPr>
          <p:grpSpPr>
            <a:xfrm>
              <a:off x="1120385" y="4476737"/>
              <a:ext cx="2423324" cy="608643"/>
              <a:chOff x="1348985" y="3599646"/>
              <a:chExt cx="2423324" cy="608643"/>
            </a:xfrm>
          </p:grpSpPr>
          <p:sp>
            <p:nvSpPr>
              <p:cNvPr id="13" name="Curved Down Arrow 31">
                <a:extLst>
                  <a:ext uri="{FF2B5EF4-FFF2-40B4-BE49-F238E27FC236}">
                    <a16:creationId xmlns:a16="http://schemas.microsoft.com/office/drawing/2014/main" id="{9B183206-3BE9-4147-B671-527E288DC414}"/>
                  </a:ext>
                </a:extLst>
              </p:cNvPr>
              <p:cNvSpPr/>
              <p:nvPr/>
            </p:nvSpPr>
            <p:spPr>
              <a:xfrm rot="10800000" flipH="1">
                <a:off x="1348985" y="3599646"/>
                <a:ext cx="2423324" cy="581426"/>
              </a:xfrm>
              <a:prstGeom prst="curvedDownArrow">
                <a:avLst>
                  <a:gd name="adj1" fmla="val 25000"/>
                  <a:gd name="adj2" fmla="val 59532"/>
                  <a:gd name="adj3" fmla="val 28145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F842DA-BDB1-44A1-9FBE-072CCD7A272D}"/>
                  </a:ext>
                </a:extLst>
              </p:cNvPr>
              <p:cNvSpPr txBox="1"/>
              <p:nvPr/>
            </p:nvSpPr>
            <p:spPr>
              <a:xfrm>
                <a:off x="2255880" y="3657852"/>
                <a:ext cx="625359" cy="5504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>
                    <a:solidFill>
                      <a:srgbClr val="00B050"/>
                    </a:solidFill>
                    <a:latin typeface="Consolas" charset="0"/>
                    <a:ea typeface="Consolas" charset="0"/>
                    <a:cs typeface="Consolas" charset="0"/>
                  </a:rPr>
                  <a:t>sw</a:t>
                </a:r>
                <a:endParaRPr lang="en-US" sz="2400" b="1" dirty="0">
                  <a:solidFill>
                    <a:srgbClr val="00B050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128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5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2EFDA79-A6AD-4A5C-9BA7-A61ABAE00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Memory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954E7F-39EB-4CC2-9BD1-8FC504E303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data calls “home”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703EC2-EEC3-4654-B541-6265F4D1D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43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2D4C2-226D-4D69-8BEE-67BECFD33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Read, Modify, Write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6368D-FDE4-4854-B558-1A67CC871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8B4C14B-D408-40AA-B7E5-41EBB539F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58370"/>
            <a:ext cx="8991600" cy="4801659"/>
          </a:xfrm>
        </p:spPr>
        <p:txBody>
          <a:bodyPr>
            <a:normAutofit/>
          </a:bodyPr>
          <a:lstStyle/>
          <a:p>
            <a:r>
              <a:rPr lang="en-US" dirty="0"/>
              <a:t>you now know enough to increment x!</a:t>
            </a:r>
          </a:p>
          <a:p>
            <a:r>
              <a:rPr lang="en-US" dirty="0"/>
              <a:t>first we </a:t>
            </a:r>
            <a:r>
              <a:rPr lang="en-US" b="1" dirty="0"/>
              <a:t>load x into a register</a:t>
            </a:r>
          </a:p>
          <a:p>
            <a:r>
              <a:rPr lang="en-US" dirty="0"/>
              <a:t>then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and then</a:t>
            </a:r>
            <a:r>
              <a:rPr lang="mr-IN" dirty="0"/>
              <a:t>…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Let's see what values are in </a:t>
            </a:r>
            <a:r>
              <a:rPr lang="en-US" b="1" dirty="0"/>
              <a:t>t0</a:t>
            </a:r>
            <a:r>
              <a:rPr lang="en-US" dirty="0"/>
              <a:t> and memory after this program runs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0FEAB6-5470-419D-8744-44F7CA439891}"/>
              </a:ext>
            </a:extLst>
          </p:cNvPr>
          <p:cNvSpPr txBox="1"/>
          <p:nvPr/>
        </p:nvSpPr>
        <p:spPr>
          <a:xfrm>
            <a:off x="4343400" y="1163169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lw</a:t>
            </a:r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t0, x</a:t>
            </a:r>
            <a:endParaRPr 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25A05B-419F-42E1-848E-4B898690F19B}"/>
              </a:ext>
            </a:extLst>
          </p:cNvPr>
          <p:cNvSpPr txBox="1"/>
          <p:nvPr/>
        </p:nvSpPr>
        <p:spPr>
          <a:xfrm>
            <a:off x="4343400" y="1688199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add 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t0, t0, </a:t>
            </a:r>
            <a:r>
              <a:rPr lang="en-US" sz="3600" b="1" dirty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8D5630-D9B3-4B20-8948-D3D38E0A4B50}"/>
              </a:ext>
            </a:extLst>
          </p:cNvPr>
          <p:cNvSpPr txBox="1"/>
          <p:nvPr/>
        </p:nvSpPr>
        <p:spPr>
          <a:xfrm>
            <a:off x="4343400" y="2207798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sw</a:t>
            </a:r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t0, x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0606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A4A8F-52C0-47DF-BF7D-1ACD9C1E5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Variables: That’s really it.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04B88-6878-4477-84D3-4200CF876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in </a:t>
            </a:r>
            <a:r>
              <a:rPr lang="en-US" dirty="0" err="1"/>
              <a:t>asm</a:t>
            </a:r>
            <a:r>
              <a:rPr lang="en-US" dirty="0"/>
              <a:t> aren't </a:t>
            </a:r>
            <a:r>
              <a:rPr lang="en-US" i="1" dirty="0"/>
              <a:t>THAT</a:t>
            </a:r>
            <a:r>
              <a:rPr lang="en-US" dirty="0"/>
              <a:t> scary</a:t>
            </a:r>
          </a:p>
          <a:p>
            <a:r>
              <a:rPr lang="en-US" i="1" dirty="0"/>
              <a:t>Please</a:t>
            </a:r>
            <a:r>
              <a:rPr lang="en-US" dirty="0"/>
              <a:t> don't be afraid of them</a:t>
            </a:r>
          </a:p>
          <a:p>
            <a:r>
              <a:rPr lang="en-US" dirty="0"/>
              <a:t>You just </a:t>
            </a:r>
            <a:r>
              <a:rPr lang="en-US" dirty="0" err="1"/>
              <a:t>gotta</a:t>
            </a:r>
            <a:r>
              <a:rPr lang="en-US" dirty="0"/>
              <a:t> remember to store if you </a:t>
            </a:r>
            <a:r>
              <a:rPr lang="en-US" dirty="0" err="1"/>
              <a:t>wanna</a:t>
            </a:r>
            <a:r>
              <a:rPr lang="en-US" dirty="0"/>
              <a:t> change </a:t>
            </a:r>
            <a:r>
              <a:rPr lang="en-US" dirty="0" err="1"/>
              <a:t>em</a:t>
            </a:r>
            <a:endParaRPr lang="en-US" dirty="0"/>
          </a:p>
          <a:p>
            <a:endParaRPr lang="en-US" dirty="0"/>
          </a:p>
          <a:p>
            <a:r>
              <a:rPr lang="en-US" dirty="0"/>
              <a:t>And remember… you are the CPU:</a:t>
            </a:r>
          </a:p>
          <a:p>
            <a:pPr lvl="1"/>
            <a:r>
              <a:rPr lang="en-US" dirty="0"/>
              <a:t>Loads: Read from memory</a:t>
            </a:r>
          </a:p>
          <a:p>
            <a:pPr lvl="1"/>
            <a:r>
              <a:rPr lang="en-US" dirty="0"/>
              <a:t>Stores: Write to memory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F8408-B0DD-4386-8C7B-A625F738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919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D10E55-40B0-4D7D-BC40-A6678ABA5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Smaller Values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B56794-48AB-447D-9D40-9B0DAAB9CF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your 32-bit cup doth not </a:t>
            </a:r>
            <a:r>
              <a:rPr lang="en-US" dirty="0" err="1"/>
              <a:t>overfloweth</a:t>
            </a:r>
            <a:r>
              <a:rPr lang="en-US" dirty="0"/>
              <a:t>… wait, no, that’s not right.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F90C8-AA04-46F4-B6A4-9C09B3D3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259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394BDF0-0C80-4B3E-8D25-5C805075C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MIPS ISA: load/store bytes/half-words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6D9738-6890-4ADA-BC7F-9942DCEC9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values are </a:t>
            </a:r>
            <a:r>
              <a:rPr lang="en-US" sz="1400" dirty="0"/>
              <a:t>tiny</a:t>
            </a:r>
            <a:endParaRPr lang="en-US" dirty="0"/>
          </a:p>
          <a:p>
            <a:r>
              <a:rPr lang="en-US" dirty="0"/>
              <a:t>to load/store </a:t>
            </a:r>
            <a:r>
              <a:rPr lang="en-US" b="1" dirty="0"/>
              <a:t>bytes</a:t>
            </a:r>
            <a:r>
              <a:rPr lang="en-US" dirty="0"/>
              <a:t>, we use </a:t>
            </a:r>
            <a:r>
              <a:rPr lang="en-US" b="1" dirty="0" err="1"/>
              <a:t>lb</a:t>
            </a:r>
            <a:r>
              <a:rPr lang="en-US" b="1" dirty="0"/>
              <a:t>/sb</a:t>
            </a:r>
            <a:endParaRPr lang="en-US" dirty="0"/>
          </a:p>
          <a:p>
            <a:r>
              <a:rPr lang="en-US" dirty="0"/>
              <a:t>to load/store 16-bit (</a:t>
            </a:r>
            <a:r>
              <a:rPr lang="en-US" b="1" dirty="0"/>
              <a:t>half-word</a:t>
            </a:r>
            <a:r>
              <a:rPr lang="en-US" dirty="0"/>
              <a:t>) values, we use </a:t>
            </a:r>
            <a:r>
              <a:rPr lang="en-US" b="1" dirty="0" err="1"/>
              <a:t>lh</a:t>
            </a:r>
            <a:r>
              <a:rPr lang="en-US" b="1" dirty="0"/>
              <a:t>/</a:t>
            </a:r>
            <a:r>
              <a:rPr lang="en-US" b="1" dirty="0" err="1"/>
              <a:t>sh</a:t>
            </a:r>
            <a:endParaRPr lang="en-US" dirty="0"/>
          </a:p>
          <a:p>
            <a:r>
              <a:rPr lang="en-US" dirty="0"/>
              <a:t>These mostly look and work just like </a:t>
            </a:r>
            <a:r>
              <a:rPr lang="en-US" b="1" dirty="0" err="1"/>
              <a:t>lw</a:t>
            </a:r>
            <a:r>
              <a:rPr lang="en-US" b="1" dirty="0"/>
              <a:t>/</a:t>
            </a:r>
            <a:r>
              <a:rPr lang="en-US" b="1" dirty="0" err="1"/>
              <a:t>sw</a:t>
            </a:r>
            <a:r>
              <a:rPr lang="en-US" b="1" dirty="0"/>
              <a:t>, </a:t>
            </a:r>
            <a:r>
              <a:rPr lang="en-US" dirty="0"/>
              <a:t>like:</a:t>
            </a:r>
            <a:endParaRPr lang="en-US" b="1" dirty="0"/>
          </a:p>
          <a:p>
            <a:pPr marL="0" indent="0">
              <a:buNone/>
            </a:pP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8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lb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t0, tiny 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# loads a byte into t0</a:t>
            </a:r>
          </a:p>
          <a:p>
            <a:pPr marL="0" indent="0">
              <a:buNone/>
            </a:pP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sb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t0, tiny 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# stores a byte into tiny</a:t>
            </a:r>
            <a:endParaRPr lang="en-US" sz="2400" b="1" dirty="0"/>
          </a:p>
          <a:p>
            <a:r>
              <a:rPr lang="en-US" dirty="0"/>
              <a:t>I said mostly… recall: how big are registers?</a:t>
            </a:r>
          </a:p>
          <a:p>
            <a:pPr lvl="1"/>
            <a:r>
              <a:rPr lang="en-US" dirty="0"/>
              <a:t>So, what should go in those extra 16/24 bits then?</a:t>
            </a:r>
          </a:p>
          <a:p>
            <a:pPr lvl="2"/>
            <a:r>
              <a:rPr lang="en-US" dirty="0"/>
              <a:t>???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3D541-83A4-4F71-9B47-A50F81902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8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64A57-1FB7-4077-A84B-B9E5FFFDA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I Get an Extension?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4D3A0-2D8C-4DB7-81B7-B080230F6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5350"/>
            <a:ext cx="7886700" cy="4570879"/>
          </a:xfrm>
        </p:spPr>
        <p:txBody>
          <a:bodyPr>
            <a:normAutofit/>
          </a:bodyPr>
          <a:lstStyle/>
          <a:p>
            <a:r>
              <a:rPr lang="en-US" dirty="0"/>
              <a:t>Sometimes you need to </a:t>
            </a:r>
            <a:r>
              <a:rPr lang="en-US" i="1" dirty="0"/>
              <a:t>widen</a:t>
            </a:r>
            <a:r>
              <a:rPr lang="en-US" dirty="0"/>
              <a:t> a number with fewer bits to more</a:t>
            </a:r>
          </a:p>
          <a:p>
            <a:r>
              <a:rPr lang="en-US" b="1" dirty="0"/>
              <a:t>zero extension</a:t>
            </a:r>
            <a:r>
              <a:rPr lang="en-US" dirty="0"/>
              <a:t> is easy: </a:t>
            </a:r>
            <a:r>
              <a:rPr lang="en-US" b="1" dirty="0"/>
              <a:t>put 0s at the beginning.</a:t>
            </a:r>
            <a:endParaRPr lang="en-US" dirty="0"/>
          </a:p>
          <a:p>
            <a:pPr marL="0" indent="0" algn="ctr">
              <a:buNone/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1001</a:t>
            </a:r>
            <a:r>
              <a:rPr lang="en-US" sz="2800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 to 8 bits  </a:t>
            </a:r>
            <a:r>
              <a:rPr lang="en-US" sz="2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0000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  <a:sym typeface="Wingdings"/>
              </a:rPr>
              <a:t> 1001</a:t>
            </a:r>
            <a:r>
              <a:rPr lang="en-US" sz="2800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/>
              <a:t>But there are also </a:t>
            </a:r>
            <a:r>
              <a:rPr lang="en-US" b="1" dirty="0"/>
              <a:t>signed numbers</a:t>
            </a:r>
            <a:r>
              <a:rPr lang="en-US" dirty="0"/>
              <a:t> which we didn't talk about yet… hmm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BB006-D72B-4C68-BED4-97ED5A46E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132C-62C6-4315-9BF5-BB72ECFE1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Signed Numbers (sign-magnitude)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9BC32-0F8F-4F8F-B049-483CA3A08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895350"/>
            <a:ext cx="8219515" cy="4252119"/>
          </a:xfrm>
        </p:spPr>
        <p:txBody>
          <a:bodyPr/>
          <a:lstStyle/>
          <a:p>
            <a:r>
              <a:rPr lang="en-US" dirty="0"/>
              <a:t>Seems like a good time to think about “negative” values.</a:t>
            </a:r>
          </a:p>
          <a:p>
            <a:pPr lvl="1"/>
            <a:r>
              <a:rPr lang="en-US" dirty="0"/>
              <a:t>These are numbers that have nothing good to say.</a:t>
            </a:r>
          </a:p>
          <a:p>
            <a:pPr lvl="1"/>
            <a:endParaRPr lang="en-US" dirty="0"/>
          </a:p>
          <a:p>
            <a:r>
              <a:rPr lang="en-US" dirty="0"/>
              <a:t>Binary numbers have bits which are either 0 or 1.</a:t>
            </a:r>
          </a:p>
          <a:p>
            <a:pPr lvl="1"/>
            <a:r>
              <a:rPr lang="en-US" dirty="0"/>
              <a:t>Well, yeah…</a:t>
            </a:r>
          </a:p>
          <a:p>
            <a:pPr lvl="1"/>
            <a:endParaRPr lang="en-US" dirty="0"/>
          </a:p>
          <a:p>
            <a:r>
              <a:rPr lang="en-US" dirty="0"/>
              <a:t>So what if we used one bit to designate “positive” or “negative”</a:t>
            </a:r>
          </a:p>
          <a:p>
            <a:pPr lvl="1"/>
            <a:r>
              <a:rPr lang="en-US" dirty="0"/>
              <a:t>Called </a:t>
            </a:r>
            <a:r>
              <a:rPr lang="en-US" b="1" dirty="0"/>
              <a:t>sign-magnitude</a:t>
            </a:r>
            <a:r>
              <a:rPr lang="en-US" dirty="0"/>
              <a:t> encoding: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C4C16-AD16-411D-8B47-D4DB1BF4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</p:spPr>
        <p:txBody>
          <a:bodyPr/>
          <a:lstStyle/>
          <a:p>
            <a:fld id="{8228C0A2-10A0-40F7-BAE1-3BE620EEA294}" type="slidenum">
              <a:rPr lang="en-US" smtClean="0"/>
              <a:t>25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86D7A1-EF06-4B5C-BB36-AAC1CAF22380}"/>
              </a:ext>
            </a:extLst>
          </p:cNvPr>
          <p:cNvSpPr txBox="1"/>
          <p:nvPr/>
        </p:nvSpPr>
        <p:spPr>
          <a:xfrm>
            <a:off x="2316518" y="3622026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0100010 =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83C389-C8CB-48E5-8179-D0C1C62DD803}"/>
              </a:ext>
            </a:extLst>
          </p:cNvPr>
          <p:cNvSpPr txBox="1"/>
          <p:nvPr/>
        </p:nvSpPr>
        <p:spPr>
          <a:xfrm>
            <a:off x="5123909" y="3619784"/>
            <a:ext cx="4017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34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6BCAF144-03F0-4542-B31A-32AE0B3A7659}"/>
              </a:ext>
            </a:extLst>
          </p:cNvPr>
          <p:cNvSpPr/>
          <p:nvPr/>
        </p:nvSpPr>
        <p:spPr>
          <a:xfrm rot="16200000">
            <a:off x="3426967" y="3453279"/>
            <a:ext cx="221401" cy="1714500"/>
          </a:xfrm>
          <a:prstGeom prst="leftBrace">
            <a:avLst>
              <a:gd name="adj1" fmla="val 9061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33DE44C0-5848-4E31-8CFB-648DE43459C7}"/>
              </a:ext>
            </a:extLst>
          </p:cNvPr>
          <p:cNvSpPr/>
          <p:nvPr/>
        </p:nvSpPr>
        <p:spPr>
          <a:xfrm rot="16200000">
            <a:off x="5623008" y="4049118"/>
            <a:ext cx="152551" cy="497543"/>
          </a:xfrm>
          <a:prstGeom prst="leftBrace">
            <a:avLst>
              <a:gd name="adj1" fmla="val 9061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4568D2-02C3-46E1-A364-65418EE42E18}"/>
              </a:ext>
            </a:extLst>
          </p:cNvPr>
          <p:cNvSpPr txBox="1"/>
          <p:nvPr/>
        </p:nvSpPr>
        <p:spPr>
          <a:xfrm>
            <a:off x="2318791" y="4695651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0010110 =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F954CD-4AFC-47B0-A48C-B5997BEB7580}"/>
              </a:ext>
            </a:extLst>
          </p:cNvPr>
          <p:cNvSpPr txBox="1"/>
          <p:nvPr/>
        </p:nvSpPr>
        <p:spPr>
          <a:xfrm>
            <a:off x="5126182" y="4713881"/>
            <a:ext cx="4017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22 </a:t>
            </a:r>
            <a:r>
              <a:rPr lang="en-US" sz="3600" dirty="0">
                <a:latin typeface="Consolas" charset="0"/>
                <a:ea typeface="Consolas" charset="0"/>
                <a:cs typeface="Consolas" charset="0"/>
              </a:rPr>
              <a:t>(normal)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B1BADD35-5EC8-46FB-8AEC-742A0E164236}"/>
              </a:ext>
            </a:extLst>
          </p:cNvPr>
          <p:cNvSpPr/>
          <p:nvPr/>
        </p:nvSpPr>
        <p:spPr>
          <a:xfrm rot="16200000">
            <a:off x="3429240" y="4547376"/>
            <a:ext cx="221401" cy="1714500"/>
          </a:xfrm>
          <a:prstGeom prst="leftBrace">
            <a:avLst>
              <a:gd name="adj1" fmla="val 9061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21A709A6-B3BB-4C0D-AFF1-F803EE6D3E7C}"/>
              </a:ext>
            </a:extLst>
          </p:cNvPr>
          <p:cNvSpPr/>
          <p:nvPr/>
        </p:nvSpPr>
        <p:spPr>
          <a:xfrm rot="16200000">
            <a:off x="5625281" y="5143215"/>
            <a:ext cx="152551" cy="497543"/>
          </a:xfrm>
          <a:prstGeom prst="leftBrace">
            <a:avLst>
              <a:gd name="adj1" fmla="val 9061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5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/>
      <p:bldP spid="33" grpId="0"/>
      <p:bldP spid="35" grpId="0" animBg="1"/>
      <p:bldP spid="36" grpId="0" animBg="1"/>
      <p:bldP spid="37" grpId="0"/>
      <p:bldP spid="38" grpId="0"/>
      <p:bldP spid="39" grpId="0" animBg="1"/>
      <p:bldP spid="4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545A4-8906-4264-B9D6-CB3C50BC9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Numbers (problems)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AB42F-7361-4947-9818-6C2A78925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2767049"/>
            <a:ext cx="8246409" cy="252766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Waaaaait</a:t>
            </a:r>
            <a:r>
              <a:rPr lang="en-US" dirty="0"/>
              <a:t> a second.</a:t>
            </a:r>
          </a:p>
          <a:p>
            <a:pPr lvl="1"/>
            <a:r>
              <a:rPr lang="en-US" dirty="0"/>
              <a:t>What is negative zero???</a:t>
            </a:r>
          </a:p>
          <a:p>
            <a:pPr lvl="1"/>
            <a:endParaRPr lang="en-US" dirty="0"/>
          </a:p>
          <a:p>
            <a:r>
              <a:rPr lang="en-US" dirty="0"/>
              <a:t>This encoding allows two different zeros.</a:t>
            </a:r>
          </a:p>
          <a:p>
            <a:pPr lvl="1"/>
            <a:r>
              <a:rPr lang="en-US" dirty="0"/>
              <a:t>This means we can represent how many different values (8-bit)?</a:t>
            </a:r>
          </a:p>
          <a:p>
            <a:pPr lvl="2"/>
            <a:r>
              <a:rPr lang="en-US" dirty="0"/>
              <a:t>2^8 – 1 (minus the one redundant value) = 255 (-127 … 0 … 127)</a:t>
            </a:r>
          </a:p>
          <a:p>
            <a:pPr lvl="2"/>
            <a:endParaRPr lang="en-US" dirty="0"/>
          </a:p>
          <a:p>
            <a:r>
              <a:rPr lang="en-US" dirty="0"/>
              <a:t>Sign-magnitude is a little naïve… let’s try a different approach…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2510F2-78E6-483C-902F-4286B728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26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4198CF-A3E2-490C-85D2-DB2049E9F33B}"/>
              </a:ext>
            </a:extLst>
          </p:cNvPr>
          <p:cNvSpPr txBox="1"/>
          <p:nvPr/>
        </p:nvSpPr>
        <p:spPr>
          <a:xfrm>
            <a:off x="2148430" y="89535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0000000 =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34B996-5E89-4C7D-9E5A-FFB55A277B93}"/>
              </a:ext>
            </a:extLst>
          </p:cNvPr>
          <p:cNvSpPr txBox="1"/>
          <p:nvPr/>
        </p:nvSpPr>
        <p:spPr>
          <a:xfrm>
            <a:off x="4955821" y="893108"/>
            <a:ext cx="4017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0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94724D17-23A5-4B7C-8E62-BD2FC8A045EB}"/>
              </a:ext>
            </a:extLst>
          </p:cNvPr>
          <p:cNvSpPr/>
          <p:nvPr/>
        </p:nvSpPr>
        <p:spPr>
          <a:xfrm rot="16200000">
            <a:off x="3258879" y="726603"/>
            <a:ext cx="221401" cy="1714500"/>
          </a:xfrm>
          <a:prstGeom prst="leftBrace">
            <a:avLst>
              <a:gd name="adj1" fmla="val 9061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F7D9A83F-C0F3-46A3-89F2-FA763EFE93CB}"/>
              </a:ext>
            </a:extLst>
          </p:cNvPr>
          <p:cNvSpPr/>
          <p:nvPr/>
        </p:nvSpPr>
        <p:spPr>
          <a:xfrm rot="16200000">
            <a:off x="5324138" y="1431438"/>
            <a:ext cx="174337" cy="257764"/>
          </a:xfrm>
          <a:prstGeom prst="leftBrace">
            <a:avLst>
              <a:gd name="adj1" fmla="val 9061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E34DA3-746B-4232-A76D-C05569FA52DC}"/>
              </a:ext>
            </a:extLst>
          </p:cNvPr>
          <p:cNvSpPr txBox="1"/>
          <p:nvPr/>
        </p:nvSpPr>
        <p:spPr>
          <a:xfrm>
            <a:off x="2152910" y="1720101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0000000 =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3E1F64-CA17-419F-BAEA-03FF985CA355}"/>
              </a:ext>
            </a:extLst>
          </p:cNvPr>
          <p:cNvSpPr txBox="1"/>
          <p:nvPr/>
        </p:nvSpPr>
        <p:spPr>
          <a:xfrm>
            <a:off x="4960301" y="1717859"/>
            <a:ext cx="4017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0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95326FB9-5E8B-41EF-ABA0-59E7B4AAFC4C}"/>
              </a:ext>
            </a:extLst>
          </p:cNvPr>
          <p:cNvSpPr/>
          <p:nvPr/>
        </p:nvSpPr>
        <p:spPr>
          <a:xfrm rot="16200000">
            <a:off x="3263359" y="1551354"/>
            <a:ext cx="221401" cy="1714500"/>
          </a:xfrm>
          <a:prstGeom prst="leftBrace">
            <a:avLst>
              <a:gd name="adj1" fmla="val 9061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4FFA4E7F-B332-446E-98B8-8FD37A6D86B3}"/>
              </a:ext>
            </a:extLst>
          </p:cNvPr>
          <p:cNvSpPr/>
          <p:nvPr/>
        </p:nvSpPr>
        <p:spPr>
          <a:xfrm rot="16200000">
            <a:off x="5328618" y="2256189"/>
            <a:ext cx="174337" cy="257764"/>
          </a:xfrm>
          <a:prstGeom prst="leftBrace">
            <a:avLst>
              <a:gd name="adj1" fmla="val 9061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9" grpId="0"/>
      <p:bldP spid="10" grpId="0" animBg="1"/>
      <p:bldP spid="11" grpId="0" animBg="1"/>
      <p:bldP spid="12" grpId="0"/>
      <p:bldP spid="13" grpId="0"/>
      <p:bldP spid="14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34899-03B8-4921-8E3D-496AE3FF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Signed Numbers (1’s Complement)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BB964-EE9C-4256-8B60-E1A0BEAAE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84992"/>
            <a:ext cx="7886700" cy="4819650"/>
          </a:xfrm>
        </p:spPr>
        <p:txBody>
          <a:bodyPr>
            <a:normAutofit/>
          </a:bodyPr>
          <a:lstStyle/>
          <a:p>
            <a:r>
              <a:rPr lang="en-US" dirty="0"/>
              <a:t>Let’s borrow a technique from accounting and mechanical calculators: </a:t>
            </a:r>
            <a:r>
              <a:rPr lang="en-US" b="1" dirty="0"/>
              <a:t>flip the dang bits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OH COME ON (actually, this </a:t>
            </a:r>
            <a:r>
              <a:rPr lang="en-US" i="1" dirty="0"/>
              <a:t>is</a:t>
            </a:r>
            <a:r>
              <a:rPr lang="en-US" dirty="0"/>
              <a:t> better because math is easier)</a:t>
            </a:r>
          </a:p>
          <a:p>
            <a:pPr lvl="1"/>
            <a:r>
              <a:rPr lang="en-US" dirty="0"/>
              <a:t>But this is really </a:t>
            </a:r>
            <a:r>
              <a:rPr lang="en-US" i="1" dirty="0"/>
              <a:t>isn’t</a:t>
            </a:r>
            <a:r>
              <a:rPr lang="en-US" dirty="0"/>
              <a:t> used that much.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0EF76-4D3A-43EF-A016-A3416B43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D31FD9-6440-468B-A8DE-42A2D792CDE3}"/>
              </a:ext>
            </a:extLst>
          </p:cNvPr>
          <p:cNvSpPr txBox="1"/>
          <p:nvPr/>
        </p:nvSpPr>
        <p:spPr>
          <a:xfrm>
            <a:off x="1260923" y="1407203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11010100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 =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769672-A36A-48CF-B59D-FD588ECE7EB1}"/>
              </a:ext>
            </a:extLst>
          </p:cNvPr>
          <p:cNvSpPr txBox="1"/>
          <p:nvPr/>
        </p:nvSpPr>
        <p:spPr>
          <a:xfrm>
            <a:off x="4068314" y="1404961"/>
            <a:ext cx="4017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00101011 = </a:t>
            </a:r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43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151C41C3-C1B1-4162-BEB3-4A67C23A5FC7}"/>
              </a:ext>
            </a:extLst>
          </p:cNvPr>
          <p:cNvSpPr/>
          <p:nvPr/>
        </p:nvSpPr>
        <p:spPr>
          <a:xfrm rot="16200000">
            <a:off x="7595509" y="1861178"/>
            <a:ext cx="141957" cy="433179"/>
          </a:xfrm>
          <a:prstGeom prst="leftBrace">
            <a:avLst>
              <a:gd name="adj1" fmla="val 9061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6821A817-3C11-4A57-9A53-6D826BB83B4D}"/>
              </a:ext>
            </a:extLst>
          </p:cNvPr>
          <p:cNvSpPr/>
          <p:nvPr/>
        </p:nvSpPr>
        <p:spPr>
          <a:xfrm rot="16200000">
            <a:off x="5355455" y="1046252"/>
            <a:ext cx="141957" cy="2063033"/>
          </a:xfrm>
          <a:prstGeom prst="leftBrace">
            <a:avLst>
              <a:gd name="adj1" fmla="val 9061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939FC8-AEF6-4A9B-8A83-E9C5657DF448}"/>
              </a:ext>
            </a:extLst>
          </p:cNvPr>
          <p:cNvSpPr txBox="1"/>
          <p:nvPr/>
        </p:nvSpPr>
        <p:spPr>
          <a:xfrm>
            <a:off x="1260923" y="2829258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00000000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 =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6D26F5-82BA-4701-AFF9-D5016422448D}"/>
              </a:ext>
            </a:extLst>
          </p:cNvPr>
          <p:cNvSpPr txBox="1"/>
          <p:nvPr/>
        </p:nvSpPr>
        <p:spPr>
          <a:xfrm>
            <a:off x="4068314" y="2827016"/>
            <a:ext cx="4017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00000000 = </a:t>
            </a:r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0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632051E-F7A7-46AF-AECD-1E0A64765313}"/>
              </a:ext>
            </a:extLst>
          </p:cNvPr>
          <p:cNvSpPr/>
          <p:nvPr/>
        </p:nvSpPr>
        <p:spPr>
          <a:xfrm rot="16200000">
            <a:off x="5355455" y="2468307"/>
            <a:ext cx="141957" cy="2063033"/>
          </a:xfrm>
          <a:prstGeom prst="leftBrace">
            <a:avLst>
              <a:gd name="adj1" fmla="val 9061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3AB68C-F685-41BF-8900-32A49E2AE7C1}"/>
              </a:ext>
            </a:extLst>
          </p:cNvPr>
          <p:cNvSpPr txBox="1"/>
          <p:nvPr/>
        </p:nvSpPr>
        <p:spPr>
          <a:xfrm>
            <a:off x="1260923" y="3563291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11111111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 =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532EBB-DCE4-488C-959F-3B6BFA0ED6C3}"/>
              </a:ext>
            </a:extLst>
          </p:cNvPr>
          <p:cNvSpPr txBox="1"/>
          <p:nvPr/>
        </p:nvSpPr>
        <p:spPr>
          <a:xfrm>
            <a:off x="4068314" y="3561049"/>
            <a:ext cx="4017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00000000 = </a:t>
            </a:r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0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2171763-4A37-4EC5-BDBD-3F49FC5F4F5D}"/>
              </a:ext>
            </a:extLst>
          </p:cNvPr>
          <p:cNvSpPr/>
          <p:nvPr/>
        </p:nvSpPr>
        <p:spPr>
          <a:xfrm rot="16200000">
            <a:off x="7514656" y="4142622"/>
            <a:ext cx="97454" cy="226968"/>
          </a:xfrm>
          <a:prstGeom prst="leftBrace">
            <a:avLst>
              <a:gd name="adj1" fmla="val 9061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E5D6D29C-8C66-4F73-88A7-504A3BCCF9F9}"/>
              </a:ext>
            </a:extLst>
          </p:cNvPr>
          <p:cNvSpPr/>
          <p:nvPr/>
        </p:nvSpPr>
        <p:spPr>
          <a:xfrm rot="16200000">
            <a:off x="5355455" y="3202340"/>
            <a:ext cx="141957" cy="2063033"/>
          </a:xfrm>
          <a:prstGeom prst="leftBrace">
            <a:avLst>
              <a:gd name="adj1" fmla="val 9061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24E349-3A5E-4345-A343-A337D51E0589}"/>
              </a:ext>
            </a:extLst>
          </p:cNvPr>
          <p:cNvSpPr txBox="1"/>
          <p:nvPr/>
        </p:nvSpPr>
        <p:spPr>
          <a:xfrm>
            <a:off x="1260923" y="2096589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00100110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 =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3263BF-8E86-43FD-BE2A-28ED178B23BE}"/>
              </a:ext>
            </a:extLst>
          </p:cNvPr>
          <p:cNvSpPr txBox="1"/>
          <p:nvPr/>
        </p:nvSpPr>
        <p:spPr>
          <a:xfrm>
            <a:off x="4068314" y="2094347"/>
            <a:ext cx="4017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00100110 = </a:t>
            </a:r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38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5030ABC1-9203-4889-913E-C96D96375810}"/>
              </a:ext>
            </a:extLst>
          </p:cNvPr>
          <p:cNvSpPr/>
          <p:nvPr/>
        </p:nvSpPr>
        <p:spPr>
          <a:xfrm rot="16200000">
            <a:off x="5355455" y="1735638"/>
            <a:ext cx="141957" cy="2063033"/>
          </a:xfrm>
          <a:prstGeom prst="leftBrace">
            <a:avLst>
              <a:gd name="adj1" fmla="val 9061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5F53A8BF-31C4-40EB-8720-DFFF44F10DF1}"/>
              </a:ext>
            </a:extLst>
          </p:cNvPr>
          <p:cNvSpPr/>
          <p:nvPr/>
        </p:nvSpPr>
        <p:spPr>
          <a:xfrm rot="16200000">
            <a:off x="2266538" y="1784832"/>
            <a:ext cx="141957" cy="2063033"/>
          </a:xfrm>
          <a:prstGeom prst="leftBrace">
            <a:avLst>
              <a:gd name="adj1" fmla="val 9061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70A4287E-C245-41DF-AE99-8672625F8C21}"/>
              </a:ext>
            </a:extLst>
          </p:cNvPr>
          <p:cNvSpPr/>
          <p:nvPr/>
        </p:nvSpPr>
        <p:spPr>
          <a:xfrm rot="16200000">
            <a:off x="2277504" y="2468307"/>
            <a:ext cx="141957" cy="2063033"/>
          </a:xfrm>
          <a:prstGeom prst="leftBrace">
            <a:avLst>
              <a:gd name="adj1" fmla="val 9061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43E533-1A05-42EE-A385-98418535C905}"/>
              </a:ext>
            </a:extLst>
          </p:cNvPr>
          <p:cNvSpPr/>
          <p:nvPr/>
        </p:nvSpPr>
        <p:spPr>
          <a:xfrm>
            <a:off x="7676867" y="3610979"/>
            <a:ext cx="6783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2800" dirty="0">
                <a:solidFill>
                  <a:srgbClr val="FF0000"/>
                </a:solidFill>
                <a:latin typeface="apple color emoji"/>
              </a:rPr>
              <a:t>😡</a:t>
            </a:r>
            <a:endParaRPr lang="en-US" sz="2800" b="1" i="0" dirty="0">
              <a:solidFill>
                <a:srgbClr val="FF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5250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9" grpId="0"/>
      <p:bldP spid="10" grpId="0"/>
      <p:bldP spid="12" grpId="0" animBg="1"/>
      <p:bldP spid="13" grpId="0"/>
      <p:bldP spid="14" grpId="0"/>
      <p:bldP spid="15" grpId="0" animBg="1"/>
      <p:bldP spid="16" grpId="0" animBg="1"/>
      <p:bldP spid="17" grpId="0"/>
      <p:bldP spid="18" grpId="0"/>
      <p:bldP spid="20" grpId="0" animBg="1"/>
      <p:bldP spid="21" grpId="0" animBg="1"/>
      <p:bldP spid="22" grpId="0" animBg="1"/>
      <p:bldP spid="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6B619-C205-49E1-9DF7-D3994551D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Signed Numbers (2’s Complement)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5953D-9F4E-434B-9536-6494A16AA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99256"/>
            <a:ext cx="7886700" cy="4955232"/>
          </a:xfrm>
        </p:spPr>
        <p:txBody>
          <a:bodyPr>
            <a:normAutofit/>
          </a:bodyPr>
          <a:lstStyle/>
          <a:p>
            <a:r>
              <a:rPr lang="en-US" dirty="0"/>
              <a:t>This one, I promise, is </a:t>
            </a:r>
            <a:r>
              <a:rPr lang="en-US" dirty="0" err="1"/>
              <a:t>juuuuust</a:t>
            </a:r>
            <a:r>
              <a:rPr lang="en-US" dirty="0"/>
              <a:t> right.</a:t>
            </a:r>
          </a:p>
          <a:p>
            <a:pPr lvl="1"/>
            <a:r>
              <a:rPr lang="en-US" dirty="0"/>
              <a:t>But it’s a little strange!</a:t>
            </a:r>
          </a:p>
          <a:p>
            <a:r>
              <a:rPr lang="en-US" dirty="0"/>
              <a:t>We’ll just make SURE there is only one zero: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So, we flip the bits… (1’s complement) and add one.</a:t>
            </a:r>
          </a:p>
          <a:p>
            <a:pPr lvl="1"/>
            <a:r>
              <a:rPr lang="en-US" dirty="0"/>
              <a:t>Adding one makes sure our -0 is used for -1 instead!</a:t>
            </a:r>
          </a:p>
          <a:p>
            <a:r>
              <a:rPr lang="en-US" dirty="0"/>
              <a:t>Sure, it’s a little lopsided, but, hey, we get an extra number.</a:t>
            </a:r>
          </a:p>
          <a:p>
            <a:pPr lvl="1"/>
            <a:r>
              <a:rPr lang="en-US" dirty="0"/>
              <a:t>But, hmm, but -4 </a:t>
            </a:r>
            <a:r>
              <a:rPr lang="en-US" b="1" dirty="0"/>
              <a:t>doesn’t have a valid positive number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That’s the trade-off, but it’s for the best.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7976F-1AB7-4231-BFCE-CFAC1BBC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28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2F8BE94-5E8C-4695-B1A5-A1E0A80E25FE}"/>
              </a:ext>
            </a:extLst>
          </p:cNvPr>
          <p:cNvGrpSpPr/>
          <p:nvPr/>
        </p:nvGrpSpPr>
        <p:grpSpPr>
          <a:xfrm>
            <a:off x="5468982" y="1992620"/>
            <a:ext cx="1066800" cy="1371409"/>
            <a:chOff x="5240382" y="2324100"/>
            <a:chExt cx="1066800" cy="1371409"/>
          </a:xfrm>
        </p:grpSpPr>
        <p:sp>
          <p:nvSpPr>
            <p:cNvPr id="32" name="TextBox 27">
              <a:extLst>
                <a:ext uri="{FF2B5EF4-FFF2-40B4-BE49-F238E27FC236}">
                  <a16:creationId xmlns:a16="http://schemas.microsoft.com/office/drawing/2014/main" id="{2F0327A2-2452-4DF2-91B8-A908981FEDC1}"/>
                </a:ext>
              </a:extLst>
            </p:cNvPr>
            <p:cNvSpPr txBox="1"/>
            <p:nvPr/>
          </p:nvSpPr>
          <p:spPr>
            <a:xfrm>
              <a:off x="5240382" y="2324100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1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10</a:t>
              </a:r>
            </a:p>
          </p:txBody>
        </p:sp>
        <p:sp>
          <p:nvSpPr>
            <p:cNvPr id="33" name="TextBox 28">
              <a:extLst>
                <a:ext uri="{FF2B5EF4-FFF2-40B4-BE49-F238E27FC236}">
                  <a16:creationId xmlns:a16="http://schemas.microsoft.com/office/drawing/2014/main" id="{A6242EEA-F787-4B0B-802B-59626161358C}"/>
                </a:ext>
              </a:extLst>
            </p:cNvPr>
            <p:cNvSpPr txBox="1"/>
            <p:nvPr/>
          </p:nvSpPr>
          <p:spPr>
            <a:xfrm>
              <a:off x="5369558" y="3172289"/>
              <a:ext cx="6204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-2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7C07024-A498-4A00-A61F-183743A348F2}"/>
              </a:ext>
            </a:extLst>
          </p:cNvPr>
          <p:cNvGrpSpPr/>
          <p:nvPr/>
        </p:nvGrpSpPr>
        <p:grpSpPr>
          <a:xfrm>
            <a:off x="4887684" y="2292955"/>
            <a:ext cx="1066800" cy="1071074"/>
            <a:chOff x="4659084" y="2624435"/>
            <a:chExt cx="1066800" cy="1071074"/>
          </a:xfrm>
        </p:grpSpPr>
        <p:sp>
          <p:nvSpPr>
            <p:cNvPr id="30" name="TextBox 30">
              <a:extLst>
                <a:ext uri="{FF2B5EF4-FFF2-40B4-BE49-F238E27FC236}">
                  <a16:creationId xmlns:a16="http://schemas.microsoft.com/office/drawing/2014/main" id="{4AB4AD06-C3CA-4C82-ABDF-7FAABB742EB3}"/>
                </a:ext>
              </a:extLst>
            </p:cNvPr>
            <p:cNvSpPr txBox="1"/>
            <p:nvPr/>
          </p:nvSpPr>
          <p:spPr>
            <a:xfrm>
              <a:off x="4659084" y="2624435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1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01</a:t>
              </a:r>
            </a:p>
          </p:txBody>
        </p:sp>
        <p:sp>
          <p:nvSpPr>
            <p:cNvPr id="31" name="TextBox 31">
              <a:extLst>
                <a:ext uri="{FF2B5EF4-FFF2-40B4-BE49-F238E27FC236}">
                  <a16:creationId xmlns:a16="http://schemas.microsoft.com/office/drawing/2014/main" id="{0A39316B-CF87-43BF-A1B1-504B206DDFC7}"/>
                </a:ext>
              </a:extLst>
            </p:cNvPr>
            <p:cNvSpPr txBox="1"/>
            <p:nvPr/>
          </p:nvSpPr>
          <p:spPr>
            <a:xfrm>
              <a:off x="4814025" y="3172289"/>
              <a:ext cx="6204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-3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9EA793C-04E0-4310-8699-C34D79131FEB}"/>
              </a:ext>
            </a:extLst>
          </p:cNvPr>
          <p:cNvGrpSpPr/>
          <p:nvPr/>
        </p:nvGrpSpPr>
        <p:grpSpPr>
          <a:xfrm>
            <a:off x="4953000" y="2450879"/>
            <a:ext cx="3657600" cy="457200"/>
            <a:chOff x="4724400" y="2782359"/>
            <a:chExt cx="3657600" cy="45720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BC733CC-B123-4C04-A643-128B052D5A15}"/>
                </a:ext>
              </a:extLst>
            </p:cNvPr>
            <p:cNvCxnSpPr/>
            <p:nvPr/>
          </p:nvCxnSpPr>
          <p:spPr>
            <a:xfrm>
              <a:off x="4724400" y="3010959"/>
              <a:ext cx="3657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FCB7AB2-AC55-4D1B-86DF-C714E5CC372B}"/>
                </a:ext>
              </a:extLst>
            </p:cNvPr>
            <p:cNvCxnSpPr/>
            <p:nvPr/>
          </p:nvCxnSpPr>
          <p:spPr>
            <a:xfrm>
              <a:off x="4724400" y="3005487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6E8346F-9E95-4DD7-A7FF-F7AD26037A15}"/>
                </a:ext>
              </a:extLst>
            </p:cNvPr>
            <p:cNvCxnSpPr/>
            <p:nvPr/>
          </p:nvCxnSpPr>
          <p:spPr>
            <a:xfrm>
              <a:off x="8382000" y="3005487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615E17-0E14-4889-A8C3-3C2FEBED1E7A}"/>
                </a:ext>
              </a:extLst>
            </p:cNvPr>
            <p:cNvCxnSpPr/>
            <p:nvPr/>
          </p:nvCxnSpPr>
          <p:spPr>
            <a:xfrm>
              <a:off x="6768737" y="2782359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30081A5-FC6F-446B-BA95-11A45A89E0F1}"/>
              </a:ext>
            </a:extLst>
          </p:cNvPr>
          <p:cNvGrpSpPr/>
          <p:nvPr/>
        </p:nvGrpSpPr>
        <p:grpSpPr>
          <a:xfrm>
            <a:off x="6487885" y="1992620"/>
            <a:ext cx="1066800" cy="1371409"/>
            <a:chOff x="6259285" y="2324100"/>
            <a:chExt cx="1066800" cy="1371409"/>
          </a:xfrm>
        </p:grpSpPr>
        <p:sp>
          <p:nvSpPr>
            <p:cNvPr id="24" name="TextBox 12">
              <a:extLst>
                <a:ext uri="{FF2B5EF4-FFF2-40B4-BE49-F238E27FC236}">
                  <a16:creationId xmlns:a16="http://schemas.microsoft.com/office/drawing/2014/main" id="{E863DF15-74A1-48C6-B76C-958FA207CB78}"/>
                </a:ext>
              </a:extLst>
            </p:cNvPr>
            <p:cNvSpPr txBox="1"/>
            <p:nvPr/>
          </p:nvSpPr>
          <p:spPr>
            <a:xfrm>
              <a:off x="6609081" y="3172289"/>
              <a:ext cx="3309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0</a:t>
              </a:r>
            </a:p>
          </p:txBody>
        </p:sp>
        <p:sp>
          <p:nvSpPr>
            <p:cNvPr id="25" name="TextBox 13">
              <a:extLst>
                <a:ext uri="{FF2B5EF4-FFF2-40B4-BE49-F238E27FC236}">
                  <a16:creationId xmlns:a16="http://schemas.microsoft.com/office/drawing/2014/main" id="{6ED96417-D390-4C75-B535-76593FDA7283}"/>
                </a:ext>
              </a:extLst>
            </p:cNvPr>
            <p:cNvSpPr txBox="1"/>
            <p:nvPr/>
          </p:nvSpPr>
          <p:spPr>
            <a:xfrm>
              <a:off x="6259285" y="2324100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0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00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6669DF4-C571-4DCD-90D7-D0DF68EF07E4}"/>
              </a:ext>
            </a:extLst>
          </p:cNvPr>
          <p:cNvGrpSpPr/>
          <p:nvPr/>
        </p:nvGrpSpPr>
        <p:grpSpPr>
          <a:xfrm>
            <a:off x="6977740" y="2292955"/>
            <a:ext cx="1066800" cy="1071074"/>
            <a:chOff x="6749140" y="2624435"/>
            <a:chExt cx="1066800" cy="1071074"/>
          </a:xfrm>
        </p:grpSpPr>
        <p:sp>
          <p:nvSpPr>
            <p:cNvPr id="22" name="TextBox 15">
              <a:extLst>
                <a:ext uri="{FF2B5EF4-FFF2-40B4-BE49-F238E27FC236}">
                  <a16:creationId xmlns:a16="http://schemas.microsoft.com/office/drawing/2014/main" id="{B78331E8-E384-4B1C-B3CE-1616F63B3064}"/>
                </a:ext>
              </a:extLst>
            </p:cNvPr>
            <p:cNvSpPr txBox="1"/>
            <p:nvPr/>
          </p:nvSpPr>
          <p:spPr>
            <a:xfrm>
              <a:off x="6749140" y="2624435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0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01</a:t>
              </a:r>
            </a:p>
          </p:txBody>
        </p:sp>
        <p:sp>
          <p:nvSpPr>
            <p:cNvPr id="23" name="TextBox 16">
              <a:extLst>
                <a:ext uri="{FF2B5EF4-FFF2-40B4-BE49-F238E27FC236}">
                  <a16:creationId xmlns:a16="http://schemas.microsoft.com/office/drawing/2014/main" id="{499C8F26-AF06-44CC-9445-BD14FFEAB1B9}"/>
                </a:ext>
              </a:extLst>
            </p:cNvPr>
            <p:cNvSpPr txBox="1"/>
            <p:nvPr/>
          </p:nvSpPr>
          <p:spPr>
            <a:xfrm>
              <a:off x="6923314" y="3172289"/>
              <a:ext cx="6204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+1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B46F52B-B102-4A8D-B31F-760427CB6939}"/>
              </a:ext>
            </a:extLst>
          </p:cNvPr>
          <p:cNvGrpSpPr/>
          <p:nvPr/>
        </p:nvGrpSpPr>
        <p:grpSpPr>
          <a:xfrm>
            <a:off x="7511140" y="1992620"/>
            <a:ext cx="1066800" cy="1371409"/>
            <a:chOff x="7282540" y="2324100"/>
            <a:chExt cx="1066800" cy="1371409"/>
          </a:xfrm>
        </p:grpSpPr>
        <p:sp>
          <p:nvSpPr>
            <p:cNvPr id="20" name="TextBox 18">
              <a:extLst>
                <a:ext uri="{FF2B5EF4-FFF2-40B4-BE49-F238E27FC236}">
                  <a16:creationId xmlns:a16="http://schemas.microsoft.com/office/drawing/2014/main" id="{E1EDA177-0276-4665-BE99-E8B3D2BD4556}"/>
                </a:ext>
              </a:extLst>
            </p:cNvPr>
            <p:cNvSpPr txBox="1"/>
            <p:nvPr/>
          </p:nvSpPr>
          <p:spPr>
            <a:xfrm>
              <a:off x="7282540" y="2324100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0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10</a:t>
              </a:r>
            </a:p>
          </p:txBody>
        </p:sp>
        <p:sp>
          <p:nvSpPr>
            <p:cNvPr id="21" name="TextBox 19">
              <a:extLst>
                <a:ext uri="{FF2B5EF4-FFF2-40B4-BE49-F238E27FC236}">
                  <a16:creationId xmlns:a16="http://schemas.microsoft.com/office/drawing/2014/main" id="{F3E804F9-7F30-4B7B-9B56-D36A31E7BD10}"/>
                </a:ext>
              </a:extLst>
            </p:cNvPr>
            <p:cNvSpPr txBox="1"/>
            <p:nvPr/>
          </p:nvSpPr>
          <p:spPr>
            <a:xfrm>
              <a:off x="7473406" y="3172289"/>
              <a:ext cx="6204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+2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EB3E69-8314-44D7-ABE0-CED6484C250D}"/>
              </a:ext>
            </a:extLst>
          </p:cNvPr>
          <p:cNvGrpSpPr/>
          <p:nvPr/>
        </p:nvGrpSpPr>
        <p:grpSpPr>
          <a:xfrm>
            <a:off x="8077200" y="2292955"/>
            <a:ext cx="1066800" cy="1071074"/>
            <a:chOff x="7848600" y="2624435"/>
            <a:chExt cx="1066800" cy="1071074"/>
          </a:xfrm>
        </p:grpSpPr>
        <p:sp>
          <p:nvSpPr>
            <p:cNvPr id="18" name="TextBox 21">
              <a:extLst>
                <a:ext uri="{FF2B5EF4-FFF2-40B4-BE49-F238E27FC236}">
                  <a16:creationId xmlns:a16="http://schemas.microsoft.com/office/drawing/2014/main" id="{E84E92BD-2DC1-4730-AFAB-62551EFC329E}"/>
                </a:ext>
              </a:extLst>
            </p:cNvPr>
            <p:cNvSpPr txBox="1"/>
            <p:nvPr/>
          </p:nvSpPr>
          <p:spPr>
            <a:xfrm>
              <a:off x="7848600" y="2624435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0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11</a:t>
              </a:r>
            </a:p>
          </p:txBody>
        </p:sp>
        <p:sp>
          <p:nvSpPr>
            <p:cNvPr id="19" name="TextBox 22">
              <a:extLst>
                <a:ext uri="{FF2B5EF4-FFF2-40B4-BE49-F238E27FC236}">
                  <a16:creationId xmlns:a16="http://schemas.microsoft.com/office/drawing/2014/main" id="{E7E4D3EC-3ACF-439E-BACA-84B8EBBC6A14}"/>
                </a:ext>
              </a:extLst>
            </p:cNvPr>
            <p:cNvSpPr txBox="1"/>
            <p:nvPr/>
          </p:nvSpPr>
          <p:spPr>
            <a:xfrm>
              <a:off x="8071757" y="3172289"/>
              <a:ext cx="6204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+3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0175F4-A9F5-407C-875A-A78BB51633C7}"/>
              </a:ext>
            </a:extLst>
          </p:cNvPr>
          <p:cNvGrpSpPr/>
          <p:nvPr/>
        </p:nvGrpSpPr>
        <p:grpSpPr>
          <a:xfrm>
            <a:off x="6002383" y="2292955"/>
            <a:ext cx="1066800" cy="1071074"/>
            <a:chOff x="5773783" y="2624435"/>
            <a:chExt cx="1066800" cy="1071074"/>
          </a:xfrm>
        </p:grpSpPr>
        <p:sp>
          <p:nvSpPr>
            <p:cNvPr id="16" name="TextBox 24">
              <a:extLst>
                <a:ext uri="{FF2B5EF4-FFF2-40B4-BE49-F238E27FC236}">
                  <a16:creationId xmlns:a16="http://schemas.microsoft.com/office/drawing/2014/main" id="{C37A3C09-118F-44FF-8DD0-435AFCE8E66A}"/>
                </a:ext>
              </a:extLst>
            </p:cNvPr>
            <p:cNvSpPr txBox="1"/>
            <p:nvPr/>
          </p:nvSpPr>
          <p:spPr>
            <a:xfrm>
              <a:off x="5773783" y="2624435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1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11</a:t>
              </a:r>
            </a:p>
          </p:txBody>
        </p:sp>
        <p:sp>
          <p:nvSpPr>
            <p:cNvPr id="17" name="TextBox 25">
              <a:extLst>
                <a:ext uri="{FF2B5EF4-FFF2-40B4-BE49-F238E27FC236}">
                  <a16:creationId xmlns:a16="http://schemas.microsoft.com/office/drawing/2014/main" id="{E230BA27-7F34-46D0-BC5E-CA54D496A5A7}"/>
                </a:ext>
              </a:extLst>
            </p:cNvPr>
            <p:cNvSpPr txBox="1"/>
            <p:nvPr/>
          </p:nvSpPr>
          <p:spPr>
            <a:xfrm>
              <a:off x="5967910" y="3172289"/>
              <a:ext cx="6204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-1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FBA56A9-34F3-4812-9E44-4116294EF71A}"/>
              </a:ext>
            </a:extLst>
          </p:cNvPr>
          <p:cNvGrpSpPr/>
          <p:nvPr/>
        </p:nvGrpSpPr>
        <p:grpSpPr>
          <a:xfrm>
            <a:off x="4360089" y="1992619"/>
            <a:ext cx="1066800" cy="1366798"/>
            <a:chOff x="4659084" y="2328711"/>
            <a:chExt cx="1066800" cy="1366798"/>
          </a:xfrm>
        </p:grpSpPr>
        <p:sp>
          <p:nvSpPr>
            <p:cNvPr id="14" name="TextBox 34">
              <a:extLst>
                <a:ext uri="{FF2B5EF4-FFF2-40B4-BE49-F238E27FC236}">
                  <a16:creationId xmlns:a16="http://schemas.microsoft.com/office/drawing/2014/main" id="{928B411E-6E20-47D3-AB99-85567D1C4A1F}"/>
                </a:ext>
              </a:extLst>
            </p:cNvPr>
            <p:cNvSpPr txBox="1"/>
            <p:nvPr/>
          </p:nvSpPr>
          <p:spPr>
            <a:xfrm>
              <a:off x="4659084" y="2328711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1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00</a:t>
              </a:r>
            </a:p>
          </p:txBody>
        </p:sp>
        <p:sp>
          <p:nvSpPr>
            <p:cNvPr id="15" name="TextBox 35">
              <a:extLst>
                <a:ext uri="{FF2B5EF4-FFF2-40B4-BE49-F238E27FC236}">
                  <a16:creationId xmlns:a16="http://schemas.microsoft.com/office/drawing/2014/main" id="{D5345F49-46A4-4072-8EA9-B88DC187A580}"/>
                </a:ext>
              </a:extLst>
            </p:cNvPr>
            <p:cNvSpPr txBox="1"/>
            <p:nvPr/>
          </p:nvSpPr>
          <p:spPr>
            <a:xfrm>
              <a:off x="4814025" y="3172289"/>
              <a:ext cx="6204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-4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76C2B29-0CD4-4BC4-A71F-B909832CAB58}"/>
              </a:ext>
            </a:extLst>
          </p:cNvPr>
          <p:cNvGrpSpPr/>
          <p:nvPr/>
        </p:nvGrpSpPr>
        <p:grpSpPr>
          <a:xfrm>
            <a:off x="746216" y="2446267"/>
            <a:ext cx="3189516" cy="457200"/>
            <a:chOff x="5192484" y="2782359"/>
            <a:chExt cx="3189516" cy="457200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3A64D8F-137B-4B47-A026-C01F014DF303}"/>
                </a:ext>
              </a:extLst>
            </p:cNvPr>
            <p:cNvCxnSpPr/>
            <p:nvPr/>
          </p:nvCxnSpPr>
          <p:spPr>
            <a:xfrm>
              <a:off x="5192484" y="3010959"/>
              <a:ext cx="318951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7B3E3AF-B82D-4C28-B012-378DA735C12F}"/>
                </a:ext>
              </a:extLst>
            </p:cNvPr>
            <p:cNvCxnSpPr/>
            <p:nvPr/>
          </p:nvCxnSpPr>
          <p:spPr>
            <a:xfrm>
              <a:off x="5201193" y="3005487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DAB02FA-9785-431F-ACD7-A015CF147350}"/>
                </a:ext>
              </a:extLst>
            </p:cNvPr>
            <p:cNvCxnSpPr/>
            <p:nvPr/>
          </p:nvCxnSpPr>
          <p:spPr>
            <a:xfrm>
              <a:off x="8382000" y="3005487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ACCCDD7-DB6C-4244-90FA-1EFE7D81E17B}"/>
                </a:ext>
              </a:extLst>
            </p:cNvPr>
            <p:cNvCxnSpPr/>
            <p:nvPr/>
          </p:nvCxnSpPr>
          <p:spPr>
            <a:xfrm>
              <a:off x="6768737" y="2782359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4CE52CD-300F-440D-A28F-78BC4786822A}"/>
              </a:ext>
            </a:extLst>
          </p:cNvPr>
          <p:cNvGrpSpPr/>
          <p:nvPr/>
        </p:nvGrpSpPr>
        <p:grpSpPr>
          <a:xfrm>
            <a:off x="1813017" y="1988008"/>
            <a:ext cx="1066800" cy="1371409"/>
            <a:chOff x="6259285" y="2324100"/>
            <a:chExt cx="1066800" cy="1371409"/>
          </a:xfrm>
        </p:grpSpPr>
        <p:sp>
          <p:nvSpPr>
            <p:cNvPr id="55" name="TextBox 16">
              <a:extLst>
                <a:ext uri="{FF2B5EF4-FFF2-40B4-BE49-F238E27FC236}">
                  <a16:creationId xmlns:a16="http://schemas.microsoft.com/office/drawing/2014/main" id="{28D91C83-466F-4EC0-BB65-0ACCED313C05}"/>
                </a:ext>
              </a:extLst>
            </p:cNvPr>
            <p:cNvSpPr txBox="1"/>
            <p:nvPr/>
          </p:nvSpPr>
          <p:spPr>
            <a:xfrm>
              <a:off x="6609081" y="3172289"/>
              <a:ext cx="3309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0</a:t>
              </a:r>
            </a:p>
          </p:txBody>
        </p:sp>
        <p:sp>
          <p:nvSpPr>
            <p:cNvPr id="56" name="TextBox 19">
              <a:extLst>
                <a:ext uri="{FF2B5EF4-FFF2-40B4-BE49-F238E27FC236}">
                  <a16:creationId xmlns:a16="http://schemas.microsoft.com/office/drawing/2014/main" id="{8B40401E-FB54-4B05-97EB-A5506CCA0CC6}"/>
                </a:ext>
              </a:extLst>
            </p:cNvPr>
            <p:cNvSpPr txBox="1"/>
            <p:nvPr/>
          </p:nvSpPr>
          <p:spPr>
            <a:xfrm>
              <a:off x="6259285" y="2324100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0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00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B273486-FE19-4414-8463-ED4A6D79BFB8}"/>
              </a:ext>
            </a:extLst>
          </p:cNvPr>
          <p:cNvGrpSpPr/>
          <p:nvPr/>
        </p:nvGrpSpPr>
        <p:grpSpPr>
          <a:xfrm>
            <a:off x="2302872" y="2288343"/>
            <a:ext cx="1066800" cy="1071074"/>
            <a:chOff x="6749140" y="2624435"/>
            <a:chExt cx="1066800" cy="1071074"/>
          </a:xfrm>
        </p:grpSpPr>
        <p:sp>
          <p:nvSpPr>
            <p:cNvPr id="53" name="TextBox 29">
              <a:extLst>
                <a:ext uri="{FF2B5EF4-FFF2-40B4-BE49-F238E27FC236}">
                  <a16:creationId xmlns:a16="http://schemas.microsoft.com/office/drawing/2014/main" id="{053CDF55-8F10-4FB0-92A2-5CC8806D10C6}"/>
                </a:ext>
              </a:extLst>
            </p:cNvPr>
            <p:cNvSpPr txBox="1"/>
            <p:nvPr/>
          </p:nvSpPr>
          <p:spPr>
            <a:xfrm>
              <a:off x="6749140" y="2624435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0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01</a:t>
              </a:r>
            </a:p>
          </p:txBody>
        </p:sp>
        <p:sp>
          <p:nvSpPr>
            <p:cNvPr id="54" name="TextBox 38">
              <a:extLst>
                <a:ext uri="{FF2B5EF4-FFF2-40B4-BE49-F238E27FC236}">
                  <a16:creationId xmlns:a16="http://schemas.microsoft.com/office/drawing/2014/main" id="{F3D10B02-EBEC-4021-96C5-5D9F3ED83E21}"/>
                </a:ext>
              </a:extLst>
            </p:cNvPr>
            <p:cNvSpPr txBox="1"/>
            <p:nvPr/>
          </p:nvSpPr>
          <p:spPr>
            <a:xfrm>
              <a:off x="6923314" y="3172289"/>
              <a:ext cx="6204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+1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F62CFDD-1ED6-47E8-BA03-A66787AE9A4E}"/>
              </a:ext>
            </a:extLst>
          </p:cNvPr>
          <p:cNvGrpSpPr/>
          <p:nvPr/>
        </p:nvGrpSpPr>
        <p:grpSpPr>
          <a:xfrm>
            <a:off x="2836272" y="1988008"/>
            <a:ext cx="1066800" cy="1371409"/>
            <a:chOff x="7282540" y="2324100"/>
            <a:chExt cx="1066800" cy="1371409"/>
          </a:xfrm>
        </p:grpSpPr>
        <p:sp>
          <p:nvSpPr>
            <p:cNvPr id="51" name="TextBox 30">
              <a:extLst>
                <a:ext uri="{FF2B5EF4-FFF2-40B4-BE49-F238E27FC236}">
                  <a16:creationId xmlns:a16="http://schemas.microsoft.com/office/drawing/2014/main" id="{5FE6010A-EC5B-4A89-AE44-45D17B955BB7}"/>
                </a:ext>
              </a:extLst>
            </p:cNvPr>
            <p:cNvSpPr txBox="1"/>
            <p:nvPr/>
          </p:nvSpPr>
          <p:spPr>
            <a:xfrm>
              <a:off x="7282540" y="2324100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0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10</a:t>
              </a:r>
            </a:p>
          </p:txBody>
        </p:sp>
        <p:sp>
          <p:nvSpPr>
            <p:cNvPr id="52" name="TextBox 39">
              <a:extLst>
                <a:ext uri="{FF2B5EF4-FFF2-40B4-BE49-F238E27FC236}">
                  <a16:creationId xmlns:a16="http://schemas.microsoft.com/office/drawing/2014/main" id="{45BD3E10-6276-4BB5-9929-50E0D55A45C7}"/>
                </a:ext>
              </a:extLst>
            </p:cNvPr>
            <p:cNvSpPr txBox="1"/>
            <p:nvPr/>
          </p:nvSpPr>
          <p:spPr>
            <a:xfrm>
              <a:off x="7473406" y="3172289"/>
              <a:ext cx="6204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+2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74268B-E786-406F-90C3-181E2B369D9C}"/>
              </a:ext>
            </a:extLst>
          </p:cNvPr>
          <p:cNvGrpSpPr/>
          <p:nvPr/>
        </p:nvGrpSpPr>
        <p:grpSpPr>
          <a:xfrm>
            <a:off x="3402332" y="2288343"/>
            <a:ext cx="1066800" cy="1071074"/>
            <a:chOff x="7848600" y="2624435"/>
            <a:chExt cx="1066800" cy="1071074"/>
          </a:xfrm>
        </p:grpSpPr>
        <p:sp>
          <p:nvSpPr>
            <p:cNvPr id="49" name="TextBox 31">
              <a:extLst>
                <a:ext uri="{FF2B5EF4-FFF2-40B4-BE49-F238E27FC236}">
                  <a16:creationId xmlns:a16="http://schemas.microsoft.com/office/drawing/2014/main" id="{CA9C76A5-8388-45F3-8270-3D09B07C68C5}"/>
                </a:ext>
              </a:extLst>
            </p:cNvPr>
            <p:cNvSpPr txBox="1"/>
            <p:nvPr/>
          </p:nvSpPr>
          <p:spPr>
            <a:xfrm>
              <a:off x="7848600" y="2624435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0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11</a:t>
              </a:r>
            </a:p>
          </p:txBody>
        </p:sp>
        <p:sp>
          <p:nvSpPr>
            <p:cNvPr id="50" name="TextBox 40">
              <a:extLst>
                <a:ext uri="{FF2B5EF4-FFF2-40B4-BE49-F238E27FC236}">
                  <a16:creationId xmlns:a16="http://schemas.microsoft.com/office/drawing/2014/main" id="{363201EA-1553-4659-A66D-F70F7F80555A}"/>
                </a:ext>
              </a:extLst>
            </p:cNvPr>
            <p:cNvSpPr txBox="1"/>
            <p:nvPr/>
          </p:nvSpPr>
          <p:spPr>
            <a:xfrm>
              <a:off x="8071757" y="3172289"/>
              <a:ext cx="6204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+3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04D5FDC-0240-4BD0-969E-A0C620C6B641}"/>
              </a:ext>
            </a:extLst>
          </p:cNvPr>
          <p:cNvGrpSpPr/>
          <p:nvPr/>
        </p:nvGrpSpPr>
        <p:grpSpPr>
          <a:xfrm>
            <a:off x="1327515" y="2288343"/>
            <a:ext cx="1066800" cy="1071074"/>
            <a:chOff x="5773783" y="2624435"/>
            <a:chExt cx="1066800" cy="1071074"/>
          </a:xfrm>
        </p:grpSpPr>
        <p:sp>
          <p:nvSpPr>
            <p:cNvPr id="47" name="TextBox 20">
              <a:extLst>
                <a:ext uri="{FF2B5EF4-FFF2-40B4-BE49-F238E27FC236}">
                  <a16:creationId xmlns:a16="http://schemas.microsoft.com/office/drawing/2014/main" id="{E633FE7D-53A8-47C6-B44B-2F662C04CEB7}"/>
                </a:ext>
              </a:extLst>
            </p:cNvPr>
            <p:cNvSpPr txBox="1"/>
            <p:nvPr/>
          </p:nvSpPr>
          <p:spPr>
            <a:xfrm>
              <a:off x="5773783" y="2624435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1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10</a:t>
              </a:r>
            </a:p>
          </p:txBody>
        </p:sp>
        <p:sp>
          <p:nvSpPr>
            <p:cNvPr id="48" name="TextBox 41">
              <a:extLst>
                <a:ext uri="{FF2B5EF4-FFF2-40B4-BE49-F238E27FC236}">
                  <a16:creationId xmlns:a16="http://schemas.microsoft.com/office/drawing/2014/main" id="{47435E58-0C3E-49E3-8391-2ADFD4C6A6B0}"/>
                </a:ext>
              </a:extLst>
            </p:cNvPr>
            <p:cNvSpPr txBox="1"/>
            <p:nvPr/>
          </p:nvSpPr>
          <p:spPr>
            <a:xfrm>
              <a:off x="5967910" y="3172289"/>
              <a:ext cx="6204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-1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D3BFF6F-18CC-4EC8-91D7-09BD126F90C7}"/>
              </a:ext>
            </a:extLst>
          </p:cNvPr>
          <p:cNvGrpSpPr/>
          <p:nvPr/>
        </p:nvGrpSpPr>
        <p:grpSpPr>
          <a:xfrm>
            <a:off x="794114" y="1988008"/>
            <a:ext cx="1066800" cy="1371409"/>
            <a:chOff x="5240382" y="2324100"/>
            <a:chExt cx="1066800" cy="1371409"/>
          </a:xfrm>
        </p:grpSpPr>
        <p:sp>
          <p:nvSpPr>
            <p:cNvPr id="45" name="TextBox 21">
              <a:extLst>
                <a:ext uri="{FF2B5EF4-FFF2-40B4-BE49-F238E27FC236}">
                  <a16:creationId xmlns:a16="http://schemas.microsoft.com/office/drawing/2014/main" id="{F11A9A4D-9A8B-4007-A09B-8322A43C8F76}"/>
                </a:ext>
              </a:extLst>
            </p:cNvPr>
            <p:cNvSpPr txBox="1"/>
            <p:nvPr/>
          </p:nvSpPr>
          <p:spPr>
            <a:xfrm>
              <a:off x="5240382" y="2324100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1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01</a:t>
              </a:r>
            </a:p>
          </p:txBody>
        </p:sp>
        <p:sp>
          <p:nvSpPr>
            <p:cNvPr id="46" name="TextBox 42">
              <a:extLst>
                <a:ext uri="{FF2B5EF4-FFF2-40B4-BE49-F238E27FC236}">
                  <a16:creationId xmlns:a16="http://schemas.microsoft.com/office/drawing/2014/main" id="{3FFCDDB4-58F7-41CB-8208-87BC603B1B9D}"/>
                </a:ext>
              </a:extLst>
            </p:cNvPr>
            <p:cNvSpPr txBox="1"/>
            <p:nvPr/>
          </p:nvSpPr>
          <p:spPr>
            <a:xfrm>
              <a:off x="5369558" y="3172289"/>
              <a:ext cx="6204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-2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749A9E8-4235-470E-A1D2-99CC5366576B}"/>
              </a:ext>
            </a:extLst>
          </p:cNvPr>
          <p:cNvGrpSpPr/>
          <p:nvPr/>
        </p:nvGrpSpPr>
        <p:grpSpPr>
          <a:xfrm>
            <a:off x="212816" y="2288343"/>
            <a:ext cx="1066800" cy="1071074"/>
            <a:chOff x="4659084" y="2624435"/>
            <a:chExt cx="1066800" cy="1071074"/>
          </a:xfrm>
        </p:grpSpPr>
        <p:sp>
          <p:nvSpPr>
            <p:cNvPr id="43" name="TextBox 22">
              <a:extLst>
                <a:ext uri="{FF2B5EF4-FFF2-40B4-BE49-F238E27FC236}">
                  <a16:creationId xmlns:a16="http://schemas.microsoft.com/office/drawing/2014/main" id="{A23EDDAB-5569-4B67-87C2-86235E7C84EA}"/>
                </a:ext>
              </a:extLst>
            </p:cNvPr>
            <p:cNvSpPr txBox="1"/>
            <p:nvPr/>
          </p:nvSpPr>
          <p:spPr>
            <a:xfrm>
              <a:off x="4659084" y="2624435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1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00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837E338-EADA-4D47-A38A-4184544CBF37}"/>
                </a:ext>
              </a:extLst>
            </p:cNvPr>
            <p:cNvSpPr txBox="1"/>
            <p:nvPr/>
          </p:nvSpPr>
          <p:spPr>
            <a:xfrm>
              <a:off x="4814025" y="3172289"/>
              <a:ext cx="6204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-3</a:t>
              </a:r>
            </a:p>
          </p:txBody>
        </p:sp>
      </p:grpSp>
      <p:sp>
        <p:nvSpPr>
          <p:cNvPr id="42" name="TextBox 51">
            <a:extLst>
              <a:ext uri="{FF2B5EF4-FFF2-40B4-BE49-F238E27FC236}">
                <a16:creationId xmlns:a16="http://schemas.microsoft.com/office/drawing/2014/main" id="{7A26BC1A-DB2A-48A3-BBCD-54C0C643F90B}"/>
              </a:ext>
            </a:extLst>
          </p:cNvPr>
          <p:cNvSpPr txBox="1"/>
          <p:nvPr/>
        </p:nvSpPr>
        <p:spPr>
          <a:xfrm>
            <a:off x="1807847" y="1714081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11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5F9A8CC-2305-46CE-B388-5CBFC65F7D87}"/>
              </a:ext>
            </a:extLst>
          </p:cNvPr>
          <p:cNvSpPr txBox="1"/>
          <p:nvPr/>
        </p:nvSpPr>
        <p:spPr>
          <a:xfrm>
            <a:off x="1573517" y="3319568"/>
            <a:ext cx="1533818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1’s Complement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DBD99EB-CBB4-42C3-BCA3-E243782E4FB1}"/>
              </a:ext>
            </a:extLst>
          </p:cNvPr>
          <p:cNvSpPr txBox="1"/>
          <p:nvPr/>
        </p:nvSpPr>
        <p:spPr>
          <a:xfrm>
            <a:off x="6185307" y="3319568"/>
            <a:ext cx="1613968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8399D"/>
                </a:solidFill>
              </a:rPr>
              <a:t>2’s Complement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FDA765B-5171-49ED-9FDB-D604F5BA823D}"/>
              </a:ext>
            </a:extLst>
          </p:cNvPr>
          <p:cNvSpPr/>
          <p:nvPr/>
        </p:nvSpPr>
        <p:spPr>
          <a:xfrm>
            <a:off x="6634047" y="1519843"/>
            <a:ext cx="7489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B07FD8"/>
                </a:solidFill>
              </a:rPr>
              <a:t>😘</a:t>
            </a:r>
          </a:p>
        </p:txBody>
      </p:sp>
    </p:spTree>
    <p:extLst>
      <p:ext uri="{BB962C8B-B14F-4D97-AF65-F5344CB8AC3E}">
        <p14:creationId xmlns:p14="http://schemas.microsoft.com/office/powerpoint/2010/main" val="106907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61" grpId="0"/>
      <p:bldP spid="62" grpId="0"/>
      <p:bldP spid="6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95DDF-00E2-4782-BC61-6BE42E4D8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Signed Numbers (2’s Complement)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857E-87FD-424B-BDC1-AFBB6F6CE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5350"/>
            <a:ext cx="7886700" cy="4705880"/>
          </a:xfrm>
        </p:spPr>
        <p:txBody>
          <a:bodyPr>
            <a:normAutofit/>
          </a:bodyPr>
          <a:lstStyle/>
          <a:p>
            <a:r>
              <a:rPr lang="en-US" dirty="0"/>
              <a:t>Let’s look at the </a:t>
            </a:r>
            <a:r>
              <a:rPr lang="en-US" b="1" dirty="0"/>
              <a:t>same bit patterns</a:t>
            </a:r>
            <a:r>
              <a:rPr lang="en-US" dirty="0"/>
              <a:t> as before: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If the MSB is 1</a:t>
            </a:r>
            <a:r>
              <a:rPr lang="en-US" dirty="0"/>
              <a:t>: Flip! Add one!</a:t>
            </a:r>
          </a:p>
          <a:p>
            <a:r>
              <a:rPr lang="en-US" b="1" dirty="0"/>
              <a:t>Otherwise</a:t>
            </a:r>
            <a:r>
              <a:rPr lang="en-US" dirty="0"/>
              <a:t>: Do nothing! It’s the same!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1B05EC-095B-47AE-BE7D-999837811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DB1916-7B1A-483D-8FD9-123225C66FD9}"/>
              </a:ext>
            </a:extLst>
          </p:cNvPr>
          <p:cNvSpPr txBox="1"/>
          <p:nvPr/>
        </p:nvSpPr>
        <p:spPr>
          <a:xfrm>
            <a:off x="669255" y="1608909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11010100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=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F387B9-E5BF-466A-9031-6636CFD5A293}"/>
              </a:ext>
            </a:extLst>
          </p:cNvPr>
          <p:cNvSpPr txBox="1"/>
          <p:nvPr/>
        </p:nvSpPr>
        <p:spPr>
          <a:xfrm>
            <a:off x="2958026" y="1606667"/>
            <a:ext cx="5737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00101011=</a:t>
            </a:r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(43+1)=</a:t>
            </a:r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44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47F04CBA-5554-42B1-AAEC-CBF34238C914}"/>
              </a:ext>
            </a:extLst>
          </p:cNvPr>
          <p:cNvSpPr/>
          <p:nvPr/>
        </p:nvSpPr>
        <p:spPr>
          <a:xfrm rot="16200000">
            <a:off x="6258759" y="2062884"/>
            <a:ext cx="141957" cy="433179"/>
          </a:xfrm>
          <a:prstGeom prst="leftBrace">
            <a:avLst>
              <a:gd name="adj1" fmla="val 9061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2207D1A9-A985-46D3-96CC-5FBB2F74254F}"/>
              </a:ext>
            </a:extLst>
          </p:cNvPr>
          <p:cNvSpPr/>
          <p:nvPr/>
        </p:nvSpPr>
        <p:spPr>
          <a:xfrm rot="16200000">
            <a:off x="4245168" y="1247958"/>
            <a:ext cx="141957" cy="2063033"/>
          </a:xfrm>
          <a:prstGeom prst="leftBrace">
            <a:avLst>
              <a:gd name="adj1" fmla="val 9061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7E220-BD00-45EA-8881-75F9DE410410}"/>
              </a:ext>
            </a:extLst>
          </p:cNvPr>
          <p:cNvSpPr txBox="1"/>
          <p:nvPr/>
        </p:nvSpPr>
        <p:spPr>
          <a:xfrm>
            <a:off x="669255" y="3030964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00000000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=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6E0D7D-C66F-4A7A-B810-8BD205CB71BA}"/>
              </a:ext>
            </a:extLst>
          </p:cNvPr>
          <p:cNvSpPr txBox="1"/>
          <p:nvPr/>
        </p:nvSpPr>
        <p:spPr>
          <a:xfrm>
            <a:off x="2958027" y="3028722"/>
            <a:ext cx="5613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00000000=</a:t>
            </a:r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0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DEC50B15-862C-415E-90B2-2F76F157248A}"/>
              </a:ext>
            </a:extLst>
          </p:cNvPr>
          <p:cNvSpPr/>
          <p:nvPr/>
        </p:nvSpPr>
        <p:spPr>
          <a:xfrm rot="16200000">
            <a:off x="4245168" y="2670013"/>
            <a:ext cx="141957" cy="2063033"/>
          </a:xfrm>
          <a:prstGeom prst="leftBrace">
            <a:avLst>
              <a:gd name="adj1" fmla="val 9061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52986C-7D6E-4CAD-B831-C9E0CF5A383C}"/>
              </a:ext>
            </a:extLst>
          </p:cNvPr>
          <p:cNvSpPr txBox="1"/>
          <p:nvPr/>
        </p:nvSpPr>
        <p:spPr>
          <a:xfrm>
            <a:off x="669255" y="3764997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11111111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=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2F440E-6DA5-4603-B611-6FECF21186DE}"/>
              </a:ext>
            </a:extLst>
          </p:cNvPr>
          <p:cNvSpPr txBox="1"/>
          <p:nvPr/>
        </p:nvSpPr>
        <p:spPr>
          <a:xfrm>
            <a:off x="2958027" y="3762755"/>
            <a:ext cx="5892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00000000=</a:t>
            </a:r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(0+1) =</a:t>
            </a:r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1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F16A682B-3B78-49F4-8E94-6B3156DB40F2}"/>
              </a:ext>
            </a:extLst>
          </p:cNvPr>
          <p:cNvSpPr/>
          <p:nvPr/>
        </p:nvSpPr>
        <p:spPr>
          <a:xfrm rot="16200000">
            <a:off x="6165231" y="4314803"/>
            <a:ext cx="97454" cy="226968"/>
          </a:xfrm>
          <a:prstGeom prst="leftBrace">
            <a:avLst>
              <a:gd name="adj1" fmla="val 9061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B4ED6B31-FA20-43D9-87C2-1A34BE828A35}"/>
              </a:ext>
            </a:extLst>
          </p:cNvPr>
          <p:cNvSpPr/>
          <p:nvPr/>
        </p:nvSpPr>
        <p:spPr>
          <a:xfrm rot="16200000">
            <a:off x="4245168" y="3404046"/>
            <a:ext cx="141957" cy="2063033"/>
          </a:xfrm>
          <a:prstGeom prst="leftBrace">
            <a:avLst>
              <a:gd name="adj1" fmla="val 9061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5DDA56-DD13-4504-9512-C33FD73A5EC8}"/>
              </a:ext>
            </a:extLst>
          </p:cNvPr>
          <p:cNvSpPr txBox="1"/>
          <p:nvPr/>
        </p:nvSpPr>
        <p:spPr>
          <a:xfrm>
            <a:off x="669255" y="2298295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00100110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=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57E944-7C8D-433E-A5E8-B2394636BD72}"/>
              </a:ext>
            </a:extLst>
          </p:cNvPr>
          <p:cNvSpPr txBox="1"/>
          <p:nvPr/>
        </p:nvSpPr>
        <p:spPr>
          <a:xfrm>
            <a:off x="2958026" y="2296053"/>
            <a:ext cx="5737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 00100110= 38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17AB4E1C-7CE0-4404-A411-D3B0115C2415}"/>
              </a:ext>
            </a:extLst>
          </p:cNvPr>
          <p:cNvSpPr/>
          <p:nvPr/>
        </p:nvSpPr>
        <p:spPr>
          <a:xfrm rot="16200000">
            <a:off x="4245168" y="1937344"/>
            <a:ext cx="141957" cy="2063033"/>
          </a:xfrm>
          <a:prstGeom prst="leftBrace">
            <a:avLst>
              <a:gd name="adj1" fmla="val 9061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B7B1965D-50F4-421D-8A65-01F28FD6515C}"/>
              </a:ext>
            </a:extLst>
          </p:cNvPr>
          <p:cNvSpPr/>
          <p:nvPr/>
        </p:nvSpPr>
        <p:spPr>
          <a:xfrm rot="16200000">
            <a:off x="1674870" y="1986538"/>
            <a:ext cx="141957" cy="2063033"/>
          </a:xfrm>
          <a:prstGeom prst="leftBrace">
            <a:avLst>
              <a:gd name="adj1" fmla="val 9061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CB9810B9-DB33-4611-9452-81BCE32CA148}"/>
              </a:ext>
            </a:extLst>
          </p:cNvPr>
          <p:cNvSpPr/>
          <p:nvPr/>
        </p:nvSpPr>
        <p:spPr>
          <a:xfrm rot="16200000">
            <a:off x="1685836" y="2670013"/>
            <a:ext cx="141957" cy="2063033"/>
          </a:xfrm>
          <a:prstGeom prst="leftBrace">
            <a:avLst>
              <a:gd name="adj1" fmla="val 9061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9" grpId="0"/>
      <p:bldP spid="10" grpId="0"/>
      <p:bldP spid="11" grpId="0" animBg="1"/>
      <p:bldP spid="12" grpId="0"/>
      <p:bldP spid="13" grpId="0"/>
      <p:bldP spid="14" grpId="0" animBg="1"/>
      <p:bldP spid="15" grpId="0" animBg="1"/>
      <p:bldP spid="16" grpId="0"/>
      <p:bldP spid="17" grpId="0"/>
      <p:bldP spid="18" grpId="0" animBg="1"/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DE314-EB25-412A-AC56-EF1F9BBF2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memory?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FECBC-D996-42D1-8302-3E03C6984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system memory</a:t>
            </a:r>
            <a:r>
              <a:rPr lang="en-US" dirty="0"/>
              <a:t> is a piece of </a:t>
            </a:r>
            <a:r>
              <a:rPr lang="en-US" i="1" dirty="0"/>
              <a:t>temporary</a:t>
            </a:r>
            <a:r>
              <a:rPr lang="en-US" dirty="0"/>
              <a:t> storage hardware</a:t>
            </a:r>
          </a:p>
          <a:p>
            <a:pPr lvl="1"/>
            <a:r>
              <a:rPr lang="en-US" dirty="0"/>
              <a:t>it's smaller and faster than the </a:t>
            </a:r>
            <a:r>
              <a:rPr lang="en-US" i="1" dirty="0"/>
              <a:t>persistent</a:t>
            </a:r>
            <a:r>
              <a:rPr lang="en-US" dirty="0"/>
              <a:t> storage. (disk,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2"/>
            <a:r>
              <a:rPr lang="en-US" sz="1200" dirty="0"/>
              <a:t>maybe in the future it won't be temporary, or the line between system memory and persistent storage will go away</a:t>
            </a:r>
            <a:r>
              <a:rPr lang="mr-IN" sz="1200" dirty="0"/>
              <a:t>…</a:t>
            </a:r>
            <a:endParaRPr lang="en-US" sz="1200" dirty="0"/>
          </a:p>
          <a:p>
            <a:pPr marL="685800" lvl="2" indent="0">
              <a:buNone/>
            </a:pPr>
            <a:endParaRPr lang="en-US" sz="1200" dirty="0"/>
          </a:p>
          <a:p>
            <a:r>
              <a:rPr lang="en-US" dirty="0"/>
              <a:t>it's where the </a:t>
            </a:r>
            <a:r>
              <a:rPr lang="en-US" b="1" dirty="0"/>
              <a:t>programs and data</a:t>
            </a:r>
            <a:r>
              <a:rPr lang="en-US" dirty="0"/>
              <a:t> that the computer is currently executing and using reside</a:t>
            </a:r>
          </a:p>
          <a:p>
            <a:pPr lvl="1"/>
            <a:r>
              <a:rPr lang="en-US" dirty="0"/>
              <a:t>all the variables, all the functions, all the open files etc.</a:t>
            </a:r>
          </a:p>
          <a:p>
            <a:pPr lvl="1"/>
            <a:r>
              <a:rPr lang="en-US" dirty="0"/>
              <a:t>the CPU </a:t>
            </a:r>
            <a:r>
              <a:rPr lang="en-US" b="1" dirty="0"/>
              <a:t>can only run programs from system memory!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840A1-620D-49C7-85A5-C5746185F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32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B970-22D1-49FA-8801-A03188F7D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Signed Numbers (2’s Complement)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CFB20-A622-4742-A993-A3539EECD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when we add zeros to a positive number: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happens when we add ones to a negative number: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6E3A9-B808-47CC-8ADE-62A787D6A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07647F-444E-4DF1-A0CD-11E1A8C4D011}"/>
              </a:ext>
            </a:extLst>
          </p:cNvPr>
          <p:cNvSpPr txBox="1"/>
          <p:nvPr/>
        </p:nvSpPr>
        <p:spPr>
          <a:xfrm>
            <a:off x="3081577" y="1582556"/>
            <a:ext cx="4017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00100110 = 38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98B9B3-E739-48D2-A563-13EAFBC8085E}"/>
              </a:ext>
            </a:extLst>
          </p:cNvPr>
          <p:cNvSpPr txBox="1"/>
          <p:nvPr/>
        </p:nvSpPr>
        <p:spPr>
          <a:xfrm>
            <a:off x="1078173" y="2155707"/>
            <a:ext cx="6021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00000000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00100110 =  ? 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F26AC6-C4BE-46CA-810C-D6C7DCE7D742}"/>
              </a:ext>
            </a:extLst>
          </p:cNvPr>
          <p:cNvSpPr txBox="1"/>
          <p:nvPr/>
        </p:nvSpPr>
        <p:spPr>
          <a:xfrm>
            <a:off x="3081577" y="4034265"/>
            <a:ext cx="4017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10100110 =  ?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9E9398-6F70-47FA-A9A2-34C8D0954142}"/>
              </a:ext>
            </a:extLst>
          </p:cNvPr>
          <p:cNvSpPr txBox="1"/>
          <p:nvPr/>
        </p:nvSpPr>
        <p:spPr>
          <a:xfrm>
            <a:off x="840441" y="4607416"/>
            <a:ext cx="6258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111111111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10100110 =</a:t>
            </a:r>
          </a:p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00000000001011001 =  ? 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4297C8-43BF-44D1-83AD-70D66BAC8B93}"/>
              </a:ext>
            </a:extLst>
          </p:cNvPr>
          <p:cNvSpPr txBox="1"/>
          <p:nvPr/>
        </p:nvSpPr>
        <p:spPr>
          <a:xfrm>
            <a:off x="6099425" y="4034265"/>
            <a:ext cx="133860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-90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BBF433-79DD-4251-8B72-EB8C90D155B4}"/>
              </a:ext>
            </a:extLst>
          </p:cNvPr>
          <p:cNvSpPr txBox="1"/>
          <p:nvPr/>
        </p:nvSpPr>
        <p:spPr>
          <a:xfrm>
            <a:off x="6099425" y="2150873"/>
            <a:ext cx="71705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38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9ECDCC-64FC-48E4-85C5-A3F0EB27115B}"/>
              </a:ext>
            </a:extLst>
          </p:cNvPr>
          <p:cNvSpPr txBox="1"/>
          <p:nvPr/>
        </p:nvSpPr>
        <p:spPr>
          <a:xfrm>
            <a:off x="6099424" y="5126469"/>
            <a:ext cx="133860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-90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BF1D6D-7E6B-4AAE-B3B2-84A46A417FC3}"/>
              </a:ext>
            </a:extLst>
          </p:cNvPr>
          <p:cNvSpPr txBox="1"/>
          <p:nvPr/>
        </p:nvSpPr>
        <p:spPr>
          <a:xfrm rot="18965013">
            <a:off x="6638003" y="4372075"/>
            <a:ext cx="2727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98389D"/>
                </a:solidFill>
              </a:rPr>
              <a:t>Dang that’s cool!</a:t>
            </a:r>
          </a:p>
        </p:txBody>
      </p:sp>
    </p:spTree>
    <p:extLst>
      <p:ext uri="{BB962C8B-B14F-4D97-AF65-F5344CB8AC3E}">
        <p14:creationId xmlns:p14="http://schemas.microsoft.com/office/powerpoint/2010/main" val="346499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 animBg="1"/>
      <p:bldP spid="11" grpId="0" animBg="1"/>
      <p:bldP spid="12" grpId="0" animBg="1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64A57-1FB7-4077-A84B-B9E5FFFDA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I Get an Extension? (Reprise)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4D3A0-2D8C-4DB7-81B7-B080230F6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5350"/>
            <a:ext cx="7886700" cy="45708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Sometimes you need to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widen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 number with fewer bits to more</a:t>
            </a: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zero extension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easy: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put 0s at the beginning.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1001</a:t>
            </a:r>
            <a:r>
              <a:rPr lang="en-US" sz="28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 to 8 bits 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0000 1001</a:t>
            </a:r>
            <a:r>
              <a:rPr lang="en-US" sz="28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But there are also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signed numbers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which we didn't talk about yet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top bit (MSB) </a:t>
            </a:r>
            <a:r>
              <a:rPr lang="en-US" dirty="0"/>
              <a:t>of signed numbers determines </a:t>
            </a:r>
            <a:r>
              <a:rPr lang="en-US" b="1" dirty="0"/>
              <a:t>the sign (+/-)</a:t>
            </a:r>
            <a:endParaRPr lang="en-US" dirty="0"/>
          </a:p>
          <a:p>
            <a:r>
              <a:rPr lang="en-US" b="1" dirty="0"/>
              <a:t>sign extension</a:t>
            </a:r>
            <a:r>
              <a:rPr lang="en-US" dirty="0"/>
              <a:t> puts </a:t>
            </a:r>
            <a:r>
              <a:rPr lang="en-US" b="1" i="1" dirty="0"/>
              <a:t>copies of the sign bit </a:t>
            </a:r>
            <a:r>
              <a:rPr lang="en-US" dirty="0"/>
              <a:t>at the beginning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001</a:t>
            </a:r>
            <a:r>
              <a:rPr lang="en-US" sz="2800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 to 8 bits  </a:t>
            </a:r>
            <a:r>
              <a:rPr lang="en-US" sz="2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1111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  <a:sym typeface="Wingdings"/>
              </a:rPr>
              <a:t> 1001</a:t>
            </a:r>
            <a:r>
              <a:rPr lang="en-US" sz="2800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endParaRPr lang="en-US" sz="2800" dirty="0">
              <a:latin typeface="Consolas" charset="0"/>
              <a:ea typeface="Consolas" charset="0"/>
              <a:cs typeface="Consolas" charset="0"/>
              <a:sym typeface="Wingdings"/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010</a:t>
            </a:r>
            <a:r>
              <a:rPr lang="en-US" sz="2800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 to 8 bits  </a:t>
            </a:r>
            <a:r>
              <a:rPr lang="en-US" sz="2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0000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  <a:sym typeface="Wingdings"/>
              </a:rPr>
              <a:t>0010</a:t>
            </a:r>
            <a:r>
              <a:rPr lang="en-US" sz="2800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endParaRPr lang="en-US" sz="2800" dirty="0">
              <a:latin typeface="Consolas" charset="0"/>
              <a:ea typeface="Consolas" charset="0"/>
              <a:cs typeface="Consolas" charset="0"/>
              <a:sym typeface="Wingdings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BB006-D72B-4C68-BED4-97ED5A46E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34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632D6-7C9F-4CFA-958D-BAFA791AF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 X P  A   N     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B3BCB-BF4C-45C8-9DA7-FB2C808B5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4031E50-1D39-4750-88A2-2B71A4118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53" y="870988"/>
            <a:ext cx="8763000" cy="457198"/>
          </a:xfrm>
        </p:spPr>
        <p:txBody>
          <a:bodyPr/>
          <a:lstStyle/>
          <a:p>
            <a:r>
              <a:rPr lang="en-US" dirty="0"/>
              <a:t>If you load a </a:t>
            </a:r>
            <a:r>
              <a:rPr lang="en-US" b="1" dirty="0"/>
              <a:t>byte</a:t>
            </a:r>
            <a:r>
              <a:rPr lang="mr-IN" b="1" dirty="0"/>
              <a:t>…</a:t>
            </a:r>
            <a:endParaRPr lang="en-US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C2B3199-7176-4CD7-A02F-B6B7A24A6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023923"/>
              </p:ext>
            </p:extLst>
          </p:nvPr>
        </p:nvGraphicFramePr>
        <p:xfrm>
          <a:off x="138953" y="1434842"/>
          <a:ext cx="6423660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05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5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5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5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369">
                <a:tc>
                  <a:txBody>
                    <a:bodyPr/>
                    <a:lstStyle/>
                    <a:p>
                      <a:r>
                        <a:rPr lang="en-US" sz="2400" dirty="0"/>
                        <a:t>31</a:t>
                      </a:r>
                      <a:endParaRPr lang="en-US" sz="2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45720" marR="4572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</a:t>
                      </a:r>
                      <a:endParaRPr lang="en-US" sz="2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sz="2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6273" marR="136273" marT="68136" marB="68136"/>
                </a:tc>
                <a:tc hMerge="1">
                  <a:txBody>
                    <a:bodyPr/>
                    <a:lstStyle/>
                    <a:p>
                      <a:pPr algn="r"/>
                      <a:endParaRPr lang="en-US" sz="2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3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00000000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00000000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00000000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00000000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16C2A73-EB04-4514-ADDE-6D4323DA0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483236"/>
              </p:ext>
            </p:extLst>
          </p:nvPr>
        </p:nvGraphicFramePr>
        <p:xfrm>
          <a:off x="6792283" y="1434841"/>
          <a:ext cx="2109670" cy="53340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2109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1">
                <a:tc>
                  <a:txBody>
                    <a:bodyPr/>
                    <a:lstStyle/>
                    <a:p>
                      <a:pPr algn="ctr"/>
                      <a:r>
                        <a:rPr lang="en-US" sz="29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10010000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Curved Down Arrow 8">
            <a:extLst>
              <a:ext uri="{FF2B5EF4-FFF2-40B4-BE49-F238E27FC236}">
                <a16:creationId xmlns:a16="http://schemas.microsoft.com/office/drawing/2014/main" id="{B08A9048-5804-45DA-9960-35295C28A688}"/>
              </a:ext>
            </a:extLst>
          </p:cNvPr>
          <p:cNvSpPr/>
          <p:nvPr/>
        </p:nvSpPr>
        <p:spPr>
          <a:xfrm flipH="1">
            <a:off x="5827196" y="947186"/>
            <a:ext cx="2032499" cy="487655"/>
          </a:xfrm>
          <a:prstGeom prst="curvedDownArrow">
            <a:avLst>
              <a:gd name="adj1" fmla="val 25000"/>
              <a:gd name="adj2" fmla="val 59532"/>
              <a:gd name="adj3" fmla="val 2814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7066407-6E2C-4B7E-A05C-0B9EBC5DF2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085421"/>
              </p:ext>
            </p:extLst>
          </p:nvPr>
        </p:nvGraphicFramePr>
        <p:xfrm>
          <a:off x="138953" y="2806441"/>
          <a:ext cx="6423660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05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5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5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5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369">
                <a:tc>
                  <a:txBody>
                    <a:bodyPr/>
                    <a:lstStyle/>
                    <a:p>
                      <a:r>
                        <a:rPr lang="en-US" sz="2400" dirty="0"/>
                        <a:t>31</a:t>
                      </a:r>
                      <a:endParaRPr lang="en-US" sz="2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45720" marR="4572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</a:t>
                      </a:r>
                      <a:endParaRPr lang="en-US" sz="2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sz="2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6273" marR="136273" marT="68136" marB="68136"/>
                </a:tc>
                <a:tc hMerge="1">
                  <a:txBody>
                    <a:bodyPr/>
                    <a:lstStyle/>
                    <a:p>
                      <a:pPr algn="r"/>
                      <a:endParaRPr lang="en-US" sz="2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3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11111111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11111111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11111111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10010000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F3652DD-5571-4540-BB4A-AD4887D09D5C}"/>
              </a:ext>
            </a:extLst>
          </p:cNvPr>
          <p:cNvSpPr txBox="1"/>
          <p:nvPr/>
        </p:nvSpPr>
        <p:spPr>
          <a:xfrm>
            <a:off x="443753" y="2386855"/>
            <a:ext cx="59716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If the byte is </a:t>
            </a:r>
            <a:r>
              <a:rPr lang="en-US" sz="2200" b="1" dirty="0"/>
              <a:t>signed</a:t>
            </a:r>
            <a:r>
              <a:rPr lang="mr-IN" sz="2200" b="1" dirty="0"/>
              <a:t>…</a:t>
            </a:r>
            <a:r>
              <a:rPr lang="en-US" sz="2200" b="1" dirty="0"/>
              <a:t> </a:t>
            </a:r>
            <a:r>
              <a:rPr lang="en-US" sz="2200" dirty="0"/>
              <a:t>what </a:t>
            </a:r>
            <a:r>
              <a:rPr lang="en-US" sz="2200" i="1" dirty="0"/>
              <a:t>should</a:t>
            </a:r>
            <a:r>
              <a:rPr lang="en-US" sz="2200" dirty="0"/>
              <a:t> it become?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B2E963C-ABAE-4556-88AD-C02EE59FD0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515467"/>
              </p:ext>
            </p:extLst>
          </p:nvPr>
        </p:nvGraphicFramePr>
        <p:xfrm>
          <a:off x="138953" y="4178040"/>
          <a:ext cx="6423660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05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5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5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5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369">
                <a:tc>
                  <a:txBody>
                    <a:bodyPr/>
                    <a:lstStyle/>
                    <a:p>
                      <a:r>
                        <a:rPr lang="en-US" sz="2400" dirty="0"/>
                        <a:t>31</a:t>
                      </a:r>
                      <a:endParaRPr lang="en-US" sz="2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45720" marR="4572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</a:t>
                      </a:r>
                      <a:endParaRPr lang="en-US" sz="2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sz="2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6273" marR="136273" marT="68136" marB="68136"/>
                </a:tc>
                <a:tc hMerge="1">
                  <a:txBody>
                    <a:bodyPr/>
                    <a:lstStyle/>
                    <a:p>
                      <a:pPr algn="r"/>
                      <a:endParaRPr lang="en-US" sz="2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3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00000000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00000000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00000000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10010000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8789DA5-F0FD-45AC-AD86-858CADE47F73}"/>
              </a:ext>
            </a:extLst>
          </p:cNvPr>
          <p:cNvSpPr txBox="1"/>
          <p:nvPr/>
        </p:nvSpPr>
        <p:spPr>
          <a:xfrm>
            <a:off x="283452" y="3747153"/>
            <a:ext cx="62923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If the byte is </a:t>
            </a:r>
            <a:r>
              <a:rPr lang="en-US" sz="2200" b="1" dirty="0"/>
              <a:t>unsigned</a:t>
            </a:r>
            <a:r>
              <a:rPr lang="mr-IN" sz="2200" b="1" dirty="0"/>
              <a:t>…</a:t>
            </a:r>
            <a:r>
              <a:rPr lang="en-US" sz="2200" b="1" dirty="0"/>
              <a:t> </a:t>
            </a:r>
            <a:r>
              <a:rPr lang="en-US" sz="2200" dirty="0"/>
              <a:t>what </a:t>
            </a:r>
            <a:r>
              <a:rPr lang="en-US" sz="2200" i="1" dirty="0"/>
              <a:t>should</a:t>
            </a:r>
            <a:r>
              <a:rPr lang="en-US" sz="2200" dirty="0"/>
              <a:t> it become?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A33052-BA5E-4B0B-A404-45FA7772471D}"/>
              </a:ext>
            </a:extLst>
          </p:cNvPr>
          <p:cNvSpPr txBox="1"/>
          <p:nvPr/>
        </p:nvSpPr>
        <p:spPr>
          <a:xfrm>
            <a:off x="6690671" y="2771198"/>
            <a:ext cx="21336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lb</a:t>
            </a:r>
            <a:r>
              <a:rPr lang="en-US" dirty="0"/>
              <a:t> </a:t>
            </a:r>
            <a:r>
              <a:rPr lang="en-US" sz="2200" dirty="0"/>
              <a:t>does</a:t>
            </a:r>
            <a:br>
              <a:rPr lang="en-US" sz="2200" dirty="0"/>
            </a:br>
            <a:r>
              <a:rPr lang="en-US" sz="2200" dirty="0"/>
              <a:t>sign extension.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A07AE0-FB53-4BA3-870B-12E99042B7FB}"/>
              </a:ext>
            </a:extLst>
          </p:cNvPr>
          <p:cNvSpPr txBox="1"/>
          <p:nvPr/>
        </p:nvSpPr>
        <p:spPr>
          <a:xfrm>
            <a:off x="6690671" y="4142797"/>
            <a:ext cx="231289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lbu</a:t>
            </a:r>
            <a:r>
              <a:rPr lang="en-US" sz="2200" dirty="0"/>
              <a:t> does zero extension.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5B5D51-5B50-4C09-A9F0-805477A6C899}"/>
              </a:ext>
            </a:extLst>
          </p:cNvPr>
          <p:cNvSpPr txBox="1"/>
          <p:nvPr/>
        </p:nvSpPr>
        <p:spPr>
          <a:xfrm>
            <a:off x="138953" y="5195317"/>
            <a:ext cx="696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/>
              <a:t>lbu</a:t>
            </a:r>
            <a:r>
              <a:rPr lang="en-US" sz="1800" b="1" dirty="0"/>
              <a:t> (load byte unsigned) is USUALLY what you want to use!</a:t>
            </a:r>
          </a:p>
        </p:txBody>
      </p:sp>
    </p:spTree>
    <p:extLst>
      <p:ext uri="{BB962C8B-B14F-4D97-AF65-F5344CB8AC3E}">
        <p14:creationId xmlns:p14="http://schemas.microsoft.com/office/powerpoint/2010/main" val="119928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2" grpId="0"/>
      <p:bldP spid="13" grpId="0"/>
      <p:bldP spid="14" grpId="0"/>
      <p:bldP spid="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67AAA-601D-4DC4-81FB-16D7430B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Truncation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1A19D-645F-4B3C-B25F-66402E446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33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D6BA4A-E756-4C28-997C-59DE071DE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941782"/>
              </p:ext>
            </p:extLst>
          </p:nvPr>
        </p:nvGraphicFramePr>
        <p:xfrm>
          <a:off x="152400" y="1820626"/>
          <a:ext cx="6423660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05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5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5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5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369">
                <a:tc>
                  <a:txBody>
                    <a:bodyPr/>
                    <a:lstStyle/>
                    <a:p>
                      <a:r>
                        <a:rPr lang="en-US" sz="2400" dirty="0"/>
                        <a:t>31</a:t>
                      </a:r>
                      <a:endParaRPr lang="en-US" sz="2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45720" marR="4572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</a:t>
                      </a:r>
                      <a:endParaRPr lang="en-US" sz="2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sz="2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6273" marR="136273" marT="68136" marB="68136"/>
                </a:tc>
                <a:tc hMerge="1">
                  <a:txBody>
                    <a:bodyPr/>
                    <a:lstStyle/>
                    <a:p>
                      <a:pPr algn="r"/>
                      <a:endParaRPr lang="en-US" sz="2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3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10100010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00001110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11111111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00000100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9F6EDC-361A-4F27-BF1C-95798B958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99571"/>
            <a:ext cx="8991600" cy="4801659"/>
          </a:xfrm>
        </p:spPr>
        <p:txBody>
          <a:bodyPr/>
          <a:lstStyle/>
          <a:p>
            <a:r>
              <a:rPr lang="en-US" dirty="0"/>
              <a:t>if we go the other way, </a:t>
            </a:r>
            <a:r>
              <a:rPr lang="en-US" b="1" dirty="0"/>
              <a:t>the upper part of the value is cut off.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the sign issue doesn't exist when storing, cause we're going from a </a:t>
            </a:r>
            <a:r>
              <a:rPr lang="en-US" i="1" dirty="0"/>
              <a:t>larger</a:t>
            </a:r>
            <a:r>
              <a:rPr lang="en-US" dirty="0"/>
              <a:t> number of bits to a </a:t>
            </a:r>
            <a:r>
              <a:rPr lang="en-US" i="1" dirty="0"/>
              <a:t>smaller</a:t>
            </a:r>
            <a:r>
              <a:rPr lang="en-US" dirty="0"/>
              <a:t> number</a:t>
            </a:r>
          </a:p>
          <a:p>
            <a:pPr lvl="1"/>
            <a:r>
              <a:rPr lang="en-US" dirty="0"/>
              <a:t>therefore, </a:t>
            </a:r>
            <a:r>
              <a:rPr lang="en-US" b="1" dirty="0"/>
              <a:t>there are no </a:t>
            </a:r>
            <a:r>
              <a:rPr lang="en-US" b="1" dirty="0" err="1">
                <a:solidFill>
                  <a:srgbClr val="FF0000"/>
                </a:solidFill>
              </a:rPr>
              <a:t>sbu</a:t>
            </a:r>
            <a:r>
              <a:rPr lang="en-US" b="1" dirty="0"/>
              <a:t>/</a:t>
            </a:r>
            <a:r>
              <a:rPr lang="en-US" b="1" dirty="0" err="1">
                <a:solidFill>
                  <a:srgbClr val="FF0000"/>
                </a:solidFill>
              </a:rPr>
              <a:t>shu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/>
              <a:t>instructions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5A9B54C-08FE-46DE-B386-1129352A4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229167"/>
              </p:ext>
            </p:extLst>
          </p:nvPr>
        </p:nvGraphicFramePr>
        <p:xfrm>
          <a:off x="152400" y="1820628"/>
          <a:ext cx="6423660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05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5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5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5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369">
                <a:tc>
                  <a:txBody>
                    <a:bodyPr/>
                    <a:lstStyle/>
                    <a:p>
                      <a:r>
                        <a:rPr lang="en-US" sz="2400" dirty="0"/>
                        <a:t>31</a:t>
                      </a:r>
                      <a:endParaRPr lang="en-US" sz="2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45720" marR="4572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</a:t>
                      </a:r>
                      <a:endParaRPr lang="en-US" sz="2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sz="2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6273" marR="136273" marT="68136" marB="68136"/>
                </a:tc>
                <a:tc hMerge="1">
                  <a:txBody>
                    <a:bodyPr/>
                    <a:lstStyle/>
                    <a:p>
                      <a:pPr algn="r"/>
                      <a:endParaRPr lang="en-US" sz="2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3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10100010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00001110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11111111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00000100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478F5C7-D825-4BD0-B6FC-528230C14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905454"/>
              </p:ext>
            </p:extLst>
          </p:nvPr>
        </p:nvGraphicFramePr>
        <p:xfrm>
          <a:off x="6626437" y="1820627"/>
          <a:ext cx="2461268" cy="426743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230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743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11111111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00000100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Curved Down Arrow 8">
            <a:extLst>
              <a:ext uri="{FF2B5EF4-FFF2-40B4-BE49-F238E27FC236}">
                <a16:creationId xmlns:a16="http://schemas.microsoft.com/office/drawing/2014/main" id="{2B027326-4B4E-4175-A69B-21CE2AE9EF1E}"/>
              </a:ext>
            </a:extLst>
          </p:cNvPr>
          <p:cNvSpPr/>
          <p:nvPr/>
        </p:nvSpPr>
        <p:spPr>
          <a:xfrm rot="10800000" flipH="1" flipV="1">
            <a:off x="5713230" y="1332971"/>
            <a:ext cx="2032499" cy="487655"/>
          </a:xfrm>
          <a:prstGeom prst="curvedDownArrow">
            <a:avLst>
              <a:gd name="adj1" fmla="val 25000"/>
              <a:gd name="adj2" fmla="val 59532"/>
              <a:gd name="adj3" fmla="val 28145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F6398-631A-4F6F-ABEB-72EFB0315848}"/>
              </a:ext>
            </a:extLst>
          </p:cNvPr>
          <p:cNvSpPr txBox="1"/>
          <p:nvPr/>
        </p:nvSpPr>
        <p:spPr>
          <a:xfrm>
            <a:off x="6402586" y="1358962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sh</a:t>
            </a:r>
            <a:endParaRPr lang="en-US" sz="2400" b="1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0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89C9E-95AB-41A8-AF78-BD7DA6FF8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Memory: Looking at Bytes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6A336-AE0E-4D8B-878A-68352B63F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5350"/>
            <a:ext cx="7148511" cy="4705880"/>
          </a:xfrm>
        </p:spPr>
        <p:txBody>
          <a:bodyPr>
            <a:normAutofit/>
          </a:bodyPr>
          <a:lstStyle/>
          <a:p>
            <a:r>
              <a:rPr lang="en-US" dirty="0"/>
              <a:t>the memory is </a:t>
            </a:r>
            <a:r>
              <a:rPr lang="en-US" b="1" dirty="0"/>
              <a:t>a big one-dimensional array of bytes</a:t>
            </a:r>
          </a:p>
          <a:p>
            <a:r>
              <a:rPr lang="en-US" dirty="0"/>
              <a:t>what do these bytes mean?</a:t>
            </a:r>
          </a:p>
          <a:p>
            <a:pPr lvl="1"/>
            <a:r>
              <a:rPr lang="mr-IN" dirty="0"/>
              <a:t>¯\_(ツ)_/¯</a:t>
            </a:r>
            <a:endParaRPr lang="en-US" dirty="0"/>
          </a:p>
          <a:p>
            <a:r>
              <a:rPr lang="en-US" dirty="0"/>
              <a:t>every byte value has an </a:t>
            </a:r>
            <a:r>
              <a:rPr lang="en-US" b="1" dirty="0"/>
              <a:t>address</a:t>
            </a:r>
            <a:endParaRPr lang="en-US" dirty="0"/>
          </a:p>
          <a:p>
            <a:pPr lvl="1"/>
            <a:r>
              <a:rPr lang="en-US" dirty="0"/>
              <a:t>this is its "array index"</a:t>
            </a:r>
          </a:p>
          <a:p>
            <a:pPr lvl="1"/>
            <a:r>
              <a:rPr lang="en-US" dirty="0"/>
              <a:t>addresses start at 0, like arrays in C/Java</a:t>
            </a:r>
          </a:p>
          <a:p>
            <a:pPr lvl="2"/>
            <a:r>
              <a:rPr lang="en-US" dirty="0"/>
              <a:t>gee wonder where they got the idea</a:t>
            </a:r>
          </a:p>
          <a:p>
            <a:r>
              <a:rPr lang="en-US" dirty="0"/>
              <a:t>when each byte has its own address, we call it a </a:t>
            </a:r>
            <a:r>
              <a:rPr lang="en-US" b="1" dirty="0"/>
              <a:t>byte-addressable machine</a:t>
            </a:r>
            <a:endParaRPr lang="en-US" dirty="0"/>
          </a:p>
          <a:p>
            <a:pPr lvl="1"/>
            <a:r>
              <a:rPr lang="en-US" dirty="0"/>
              <a:t>not many </a:t>
            </a:r>
            <a:r>
              <a:rPr lang="en-US" i="1" dirty="0"/>
              <a:t>non-</a:t>
            </a:r>
            <a:r>
              <a:rPr lang="en-US" dirty="0"/>
              <a:t>byte-addressable machines these days</a:t>
            </a:r>
          </a:p>
          <a:p>
            <a:pPr lvl="1"/>
            <a:r>
              <a:rPr lang="en-US" dirty="0"/>
              <a:t>A non-byte-addressable machine would have addresses that refer to </a:t>
            </a:r>
            <a:r>
              <a:rPr lang="en-US" b="1" dirty="0"/>
              <a:t>words</a:t>
            </a:r>
            <a:r>
              <a:rPr lang="en-US" dirty="0"/>
              <a:t>, etc. (Getting data in-between words may be difficult… it is called misaligned data. It’s a yuck problem.)</a:t>
            </a:r>
          </a:p>
          <a:p>
            <a:pPr lvl="1"/>
            <a:r>
              <a:rPr lang="en-US" dirty="0"/>
              <a:t>Thankfully, we are using a byte-addressable architecture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01A7A-9DB3-4663-BAAC-4056B5EE2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table">
            <a:extLst>
              <a:ext uri="{FF2B5EF4-FFF2-40B4-BE49-F238E27FC236}">
                <a16:creationId xmlns:a16="http://schemas.microsoft.com/office/drawing/2014/main" id="{2CBDFCA7-EF94-4FFC-BF5C-1DC1EDB49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7161" y="645364"/>
            <a:ext cx="1371600" cy="583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02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7D254-C14E-499F-AB2E-6EE6DD966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Memory: It’s Finite (but how much?)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7870D-56DD-4930-8135-B9AC65A4F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769" y="895350"/>
            <a:ext cx="8141581" cy="45443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each address refers to </a:t>
            </a:r>
            <a:r>
              <a:rPr lang="en-US" i="1" dirty="0"/>
              <a:t>one</a:t>
            </a:r>
            <a:r>
              <a:rPr lang="en-US" dirty="0"/>
              <a:t> byte. if your addresses are </a:t>
            </a:r>
            <a:r>
              <a:rPr lang="en-US" i="1" dirty="0"/>
              <a:t>n</a:t>
            </a:r>
            <a:r>
              <a:rPr lang="en-US" dirty="0"/>
              <a:t> bits long</a:t>
            </a:r>
            <a:r>
              <a:rPr lang="mr-IN" dirty="0"/>
              <a:t>…</a:t>
            </a:r>
            <a:r>
              <a:rPr lang="en-US" dirty="0"/>
              <a:t> </a:t>
            </a:r>
            <a:r>
              <a:rPr lang="en-US" b="1" dirty="0"/>
              <a:t>how many bytes </a:t>
            </a:r>
            <a:r>
              <a:rPr lang="en-US" dirty="0"/>
              <a:t>can your memory have?</a:t>
            </a:r>
          </a:p>
          <a:p>
            <a:pPr lvl="1"/>
            <a:r>
              <a:rPr lang="en-US" b="1" dirty="0"/>
              <a:t>2</a:t>
            </a:r>
            <a:r>
              <a:rPr lang="en-US" b="1" i="1" baseline="30000" dirty="0"/>
              <a:t>n </a:t>
            </a:r>
            <a:r>
              <a:rPr lang="en-US" b="1" dirty="0"/>
              <a:t>B</a:t>
            </a:r>
            <a:endParaRPr lang="en-US" b="1" i="1" baseline="30000" dirty="0"/>
          </a:p>
          <a:p>
            <a:r>
              <a:rPr lang="en-US" dirty="0"/>
              <a:t>machines with 32-bit addresses can access 2</a:t>
            </a:r>
            <a:r>
              <a:rPr lang="en-US" baseline="30000" dirty="0"/>
              <a:t>32 </a:t>
            </a:r>
            <a:r>
              <a:rPr lang="en-US" dirty="0"/>
              <a:t>B = </a:t>
            </a:r>
            <a:r>
              <a:rPr lang="en-US" b="1" dirty="0"/>
              <a:t>4GiB</a:t>
            </a:r>
            <a:r>
              <a:rPr lang="en-US" dirty="0"/>
              <a:t> of memory</a:t>
            </a:r>
          </a:p>
          <a:p>
            <a:pPr lvl="1"/>
            <a:r>
              <a:rPr lang="en-US" dirty="0"/>
              <a:t>with 64-bit addresses</a:t>
            </a:r>
            <a:r>
              <a:rPr lang="mr-IN" dirty="0"/>
              <a:t>…</a:t>
            </a:r>
            <a:r>
              <a:rPr lang="en-US" dirty="0"/>
              <a:t> </a:t>
            </a:r>
            <a:r>
              <a:rPr lang="en-US" b="1" dirty="0"/>
              <a:t>16EiB</a:t>
            </a:r>
            <a:r>
              <a:rPr lang="en-US" dirty="0"/>
              <a:t> lol</a:t>
            </a:r>
          </a:p>
          <a:p>
            <a:r>
              <a:rPr lang="en-US" dirty="0" err="1"/>
              <a:t>kibi</a:t>
            </a:r>
            <a:r>
              <a:rPr lang="en-US" dirty="0"/>
              <a:t>, </a:t>
            </a:r>
            <a:r>
              <a:rPr lang="en-US" dirty="0" err="1"/>
              <a:t>mebi</a:t>
            </a:r>
            <a:r>
              <a:rPr lang="en-US" dirty="0"/>
              <a:t>, </a:t>
            </a:r>
            <a:r>
              <a:rPr lang="en-US" dirty="0" err="1"/>
              <a:t>gibi</a:t>
            </a:r>
            <a:r>
              <a:rPr lang="en-US" dirty="0"/>
              <a:t>, </a:t>
            </a:r>
            <a:r>
              <a:rPr lang="en-US" dirty="0" err="1"/>
              <a:t>tebi</a:t>
            </a:r>
            <a:r>
              <a:rPr lang="en-US" dirty="0"/>
              <a:t>, </a:t>
            </a:r>
            <a:r>
              <a:rPr lang="en-US" dirty="0" err="1"/>
              <a:t>pebi</a:t>
            </a:r>
            <a:r>
              <a:rPr lang="en-US" dirty="0"/>
              <a:t>, </a:t>
            </a:r>
            <a:r>
              <a:rPr lang="en-US" dirty="0" err="1"/>
              <a:t>exbi</a:t>
            </a:r>
            <a:r>
              <a:rPr lang="en-US" dirty="0"/>
              <a:t> are powers of 2</a:t>
            </a:r>
          </a:p>
          <a:p>
            <a:pPr lvl="1"/>
            <a:r>
              <a:rPr lang="en-US" b="1" dirty="0" err="1"/>
              <a:t>kiB</a:t>
            </a:r>
            <a:r>
              <a:rPr lang="en-US" dirty="0"/>
              <a:t> = 2</a:t>
            </a:r>
            <a:r>
              <a:rPr lang="en-US" baseline="30000" dirty="0"/>
              <a:t>10,</a:t>
            </a:r>
            <a:r>
              <a:rPr lang="en-US" dirty="0"/>
              <a:t> </a:t>
            </a:r>
            <a:r>
              <a:rPr lang="en-US" b="1" dirty="0" err="1"/>
              <a:t>MiB</a:t>
            </a:r>
            <a:r>
              <a:rPr lang="en-US" dirty="0"/>
              <a:t> = 2</a:t>
            </a:r>
            <a:r>
              <a:rPr lang="en-US" baseline="30000" dirty="0"/>
              <a:t>20</a:t>
            </a:r>
            <a:r>
              <a:rPr lang="en-US" dirty="0"/>
              <a:t>, </a:t>
            </a:r>
            <a:r>
              <a:rPr lang="en-US" b="1" dirty="0" err="1"/>
              <a:t>GiB</a:t>
            </a:r>
            <a:r>
              <a:rPr lang="en-US" dirty="0"/>
              <a:t> = 2</a:t>
            </a:r>
            <a:r>
              <a:rPr lang="en-US" baseline="30000" dirty="0"/>
              <a:t>30</a:t>
            </a:r>
            <a:r>
              <a:rPr lang="en-US" dirty="0"/>
              <a:t> etc.</a:t>
            </a:r>
          </a:p>
          <a:p>
            <a:r>
              <a:rPr lang="en-US" dirty="0"/>
              <a:t>kilo, mega, giga, tera, peta, </a:t>
            </a:r>
            <a:r>
              <a:rPr lang="en-US" dirty="0" err="1"/>
              <a:t>exa</a:t>
            </a:r>
            <a:r>
              <a:rPr lang="en-US" dirty="0"/>
              <a:t> are </a:t>
            </a:r>
            <a:r>
              <a:rPr lang="en-US" i="1" dirty="0"/>
              <a:t>ostensibly </a:t>
            </a:r>
            <a:r>
              <a:rPr lang="en-US" dirty="0"/>
              <a:t>powers of 10</a:t>
            </a:r>
            <a:endParaRPr lang="en-US" b="1" i="1" dirty="0"/>
          </a:p>
          <a:p>
            <a:pPr lvl="1"/>
            <a:r>
              <a:rPr lang="en-US" b="1" dirty="0"/>
              <a:t>kB</a:t>
            </a:r>
            <a:r>
              <a:rPr lang="en-US" dirty="0"/>
              <a:t> = 10</a:t>
            </a:r>
            <a:r>
              <a:rPr lang="en-US" baseline="30000" dirty="0"/>
              <a:t>3</a:t>
            </a:r>
            <a:r>
              <a:rPr lang="en-US" dirty="0"/>
              <a:t>, </a:t>
            </a:r>
            <a:r>
              <a:rPr lang="en-US" b="1" dirty="0"/>
              <a:t>MB</a:t>
            </a:r>
            <a:r>
              <a:rPr lang="en-US" dirty="0"/>
              <a:t> = 10</a:t>
            </a:r>
            <a:r>
              <a:rPr lang="en-US" baseline="30000" dirty="0"/>
              <a:t>6</a:t>
            </a:r>
            <a:r>
              <a:rPr lang="en-US" dirty="0"/>
              <a:t>, </a:t>
            </a:r>
            <a:r>
              <a:rPr lang="en-US" b="1" dirty="0"/>
              <a:t>GB</a:t>
            </a:r>
            <a:r>
              <a:rPr lang="en-US" dirty="0"/>
              <a:t> = 10</a:t>
            </a:r>
            <a:r>
              <a:rPr lang="en-US" baseline="30000" dirty="0"/>
              <a:t>9</a:t>
            </a:r>
            <a:r>
              <a:rPr lang="en-US" dirty="0"/>
              <a:t> etc.</a:t>
            </a:r>
          </a:p>
          <a:p>
            <a:r>
              <a:rPr lang="en-US" b="1" dirty="0"/>
              <a:t>but most people still say "kilo, mega" to mean the powers of 2</a:t>
            </a:r>
          </a:p>
          <a:p>
            <a:pPr lvl="1"/>
            <a:r>
              <a:rPr lang="en-US" dirty="0"/>
              <a:t>really only hard drive manufacturers use the "power of 10"</a:t>
            </a:r>
          </a:p>
          <a:p>
            <a:pPr lvl="2"/>
            <a:r>
              <a:rPr lang="en-US" dirty="0"/>
              <a:t>1TB hard drive is 10</a:t>
            </a:r>
            <a:r>
              <a:rPr lang="en-US" baseline="30000" dirty="0"/>
              <a:t>12</a:t>
            </a:r>
            <a:r>
              <a:rPr lang="en-US" dirty="0"/>
              <a:t>B</a:t>
            </a:r>
            <a:r>
              <a:rPr lang="mr-IN" dirty="0"/>
              <a:t>…</a:t>
            </a:r>
            <a:r>
              <a:rPr lang="en-US" dirty="0"/>
              <a:t> 10</a:t>
            </a:r>
            <a:r>
              <a:rPr lang="en-US" baseline="30000" dirty="0"/>
              <a:t>12 </a:t>
            </a:r>
            <a:r>
              <a:rPr lang="en-US" dirty="0"/>
              <a:t>÷ 2</a:t>
            </a:r>
            <a:r>
              <a:rPr lang="en-US" baseline="30000" dirty="0"/>
              <a:t>40</a:t>
            </a:r>
            <a:r>
              <a:rPr lang="en-US" dirty="0"/>
              <a:t> = </a:t>
            </a:r>
            <a:r>
              <a:rPr lang="en-US" b="1" dirty="0"/>
              <a:t>909 </a:t>
            </a:r>
            <a:r>
              <a:rPr lang="en-US" b="1" dirty="0" err="1"/>
              <a:t>GiB</a:t>
            </a:r>
            <a:endParaRPr lang="en-US" b="1" dirty="0"/>
          </a:p>
          <a:p>
            <a:pPr lvl="3"/>
            <a:r>
              <a:rPr lang="en-US" dirty="0"/>
              <a:t>now you know why it's like that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F97AC-5528-44C6-8908-D7A88712B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03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6618F-A9B7-4706-8993-3DB6D589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Memory: Looking at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9AE65-57D0-4DCC-AE3D-FD8871882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most things, we want to use </a:t>
            </a:r>
            <a:r>
              <a:rPr lang="en-US" b="1" dirty="0"/>
              <a:t>words</a:t>
            </a:r>
          </a:p>
          <a:p>
            <a:pPr lvl="1"/>
            <a:r>
              <a:rPr lang="en-US" dirty="0"/>
              <a:t>the "comfortable" integer size for the CPU</a:t>
            </a:r>
          </a:p>
          <a:p>
            <a:pPr lvl="1"/>
            <a:r>
              <a:rPr lang="en-US" dirty="0"/>
              <a:t>on this version of MIPS, it's </a:t>
            </a:r>
            <a:r>
              <a:rPr lang="en-US" b="1" dirty="0"/>
              <a:t>32b</a:t>
            </a:r>
            <a:r>
              <a:rPr lang="en-US" dirty="0"/>
              <a:t> (</a:t>
            </a:r>
            <a:r>
              <a:rPr lang="en-US" b="1" dirty="0"/>
              <a:t>4B</a:t>
            </a:r>
            <a:r>
              <a:rPr lang="en-US" dirty="0"/>
              <a:t>)</a:t>
            </a:r>
          </a:p>
          <a:p>
            <a:r>
              <a:rPr lang="en-US" dirty="0"/>
              <a:t>but our memory only holds bytes</a:t>
            </a:r>
            <a:r>
              <a:rPr lang="mr-IN" dirty="0"/>
              <a:t>…</a:t>
            </a:r>
            <a:r>
              <a:rPr lang="en-US" dirty="0"/>
              <a:t> wat do</a:t>
            </a:r>
          </a:p>
          <a:p>
            <a:r>
              <a:rPr lang="en-US" b="1" dirty="0"/>
              <a:t>combine multiple bytes into larger values</a:t>
            </a:r>
          </a:p>
          <a:p>
            <a:pPr lvl="1"/>
            <a:r>
              <a:rPr lang="en-US" dirty="0"/>
              <a:t>the CPU can handle this for us</a:t>
            </a:r>
          </a:p>
          <a:p>
            <a:pPr lvl="1"/>
            <a:r>
              <a:rPr lang="en-US" dirty="0"/>
              <a:t>but importantly, </a:t>
            </a:r>
            <a:r>
              <a:rPr lang="en-US" i="1" dirty="0"/>
              <a:t>the data is still just bytes</a:t>
            </a:r>
          </a:p>
          <a:p>
            <a:r>
              <a:rPr lang="en-US" dirty="0"/>
              <a:t>when we talk about values bigger than a byte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b="1" dirty="0"/>
              <a:t>address</a:t>
            </a:r>
            <a:r>
              <a:rPr lang="en-US" dirty="0"/>
              <a:t> is </a:t>
            </a:r>
            <a:r>
              <a:rPr lang="en-US" b="1" dirty="0"/>
              <a:t>the address of their first byte</a:t>
            </a:r>
          </a:p>
          <a:p>
            <a:pPr lvl="2"/>
            <a:r>
              <a:rPr lang="en-US" dirty="0"/>
              <a:t>the byte at the </a:t>
            </a:r>
            <a:r>
              <a:rPr lang="en-US" i="1" dirty="0"/>
              <a:t>smallest</a:t>
            </a:r>
            <a:r>
              <a:rPr lang="en-US" dirty="0"/>
              <a:t> address</a:t>
            </a:r>
          </a:p>
          <a:p>
            <a:pPr lvl="1"/>
            <a:r>
              <a:rPr lang="en-US" dirty="0"/>
              <a:t>so what are the addresses of the three words here?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86F36-07DA-42FA-977E-D9F0C7DAD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43C4AB-0417-4675-BEC5-EC0E59D571D5}"/>
              </a:ext>
            </a:extLst>
          </p:cNvPr>
          <p:cNvSpPr>
            <a:spLocks noGrp="1"/>
          </p:cNvSpPr>
          <p:nvPr/>
        </p:nvSpPr>
        <p:spPr>
          <a:xfrm>
            <a:off x="8608886" y="5370824"/>
            <a:ext cx="6858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713232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52B95B-556F-44BD-91A5-D80C1B9E2BB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table">
            <a:extLst>
              <a:ext uri="{FF2B5EF4-FFF2-40B4-BE49-F238E27FC236}">
                <a16:creationId xmlns:a16="http://schemas.microsoft.com/office/drawing/2014/main" id="{C20FF041-FFF5-4799-B445-F35CC841F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638" y="645364"/>
            <a:ext cx="1371600" cy="5562600"/>
          </a:xfrm>
          <a:prstGeom prst="rect">
            <a:avLst/>
          </a:prstGeom>
        </p:spPr>
      </p:pic>
      <p:sp>
        <p:nvSpPr>
          <p:cNvPr id="7" name="Left Bracket 6">
            <a:extLst>
              <a:ext uri="{FF2B5EF4-FFF2-40B4-BE49-F238E27FC236}">
                <a16:creationId xmlns:a16="http://schemas.microsoft.com/office/drawing/2014/main" id="{F243261E-8802-4484-A15C-F0DD86C03DEA}"/>
              </a:ext>
            </a:extLst>
          </p:cNvPr>
          <p:cNvSpPr/>
          <p:nvPr/>
        </p:nvSpPr>
        <p:spPr>
          <a:xfrm>
            <a:off x="7539038" y="1026364"/>
            <a:ext cx="228600" cy="1447800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F94A5E24-2CE8-405D-9C98-10489020C993}"/>
              </a:ext>
            </a:extLst>
          </p:cNvPr>
          <p:cNvSpPr/>
          <p:nvPr/>
        </p:nvSpPr>
        <p:spPr>
          <a:xfrm>
            <a:off x="7539038" y="2504644"/>
            <a:ext cx="228600" cy="1447800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270D1D6E-2C91-47A8-8924-8223385A2518}"/>
              </a:ext>
            </a:extLst>
          </p:cNvPr>
          <p:cNvSpPr/>
          <p:nvPr/>
        </p:nvSpPr>
        <p:spPr>
          <a:xfrm>
            <a:off x="7539038" y="3982924"/>
            <a:ext cx="228600" cy="1447800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2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D28C57-196D-4720-A4EC-4F470B1A5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Endianness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EB3720-E690-4B9F-95C6-EB058432BA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We Like to Make Numbers More Confusing, Honestly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2D3A5-09F2-40E6-B48C-AAC537B70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361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F19F308-1336-40E1-B6B4-9EBC13115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Matter of Perspective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BC7B9-9CA6-4A3C-A1B8-0B912289E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8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B0B967A-1E04-436C-BA29-EF5A84078981}"/>
              </a:ext>
            </a:extLst>
          </p:cNvPr>
          <p:cNvSpPr>
            <a:spLocks noGrp="1"/>
          </p:cNvSpPr>
          <p:nvPr/>
        </p:nvSpPr>
        <p:spPr>
          <a:xfrm>
            <a:off x="155448" y="696329"/>
            <a:ext cx="8686800" cy="838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822960" rtl="0" eaLnBrk="1" latinLnBrk="0" hangingPunct="1">
              <a:spcBef>
                <a:spcPts val="0"/>
              </a:spcBef>
              <a:buSzPct val="100000"/>
              <a:buFont typeface="Trebuchet MS" pitchFamily="34" charset="0"/>
              <a:buChar char="●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780" indent="-257175" algn="l" defTabSz="822960" rtl="0" eaLnBrk="1" latinLnBrk="0" hangingPunct="1">
              <a:spcBef>
                <a:spcPts val="0"/>
              </a:spcBef>
              <a:buFont typeface="Courier New" pitchFamily="49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2955" indent="-250032" algn="l" defTabSz="822960" rtl="0" eaLnBrk="1" latinLnBrk="0" hangingPunct="1">
              <a:spcBef>
                <a:spcPts val="0"/>
              </a:spcBef>
              <a:buFont typeface="Wingdings" pitchFamily="2" charset="2"/>
              <a:buChar char="§"/>
              <a:tabLst/>
              <a:defRPr sz="2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1558" indent="-257175" algn="l" defTabSz="822960" rtl="0" eaLnBrk="1" latinLnBrk="0" hangingPunct="1">
              <a:spcBef>
                <a:spcPts val="0"/>
              </a:spcBef>
              <a:buFont typeface="Arial" pitchFamily="34" charset="0"/>
              <a:buChar char="–"/>
              <a:tabLst/>
              <a:defRPr sz="2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5875" indent="-254318" algn="l" defTabSz="822960" rtl="0" eaLnBrk="1" latinLnBrk="0" hangingPunct="1">
              <a:spcBef>
                <a:spcPts val="0"/>
              </a:spcBef>
              <a:buFont typeface="Arial" pitchFamily="34" charset="0"/>
              <a:buChar char="»"/>
              <a:defRPr sz="2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63140" indent="-205740" algn="l" defTabSz="8229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4620" indent="-205740" algn="l" defTabSz="8229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6100" indent="-205740" algn="l" defTabSz="8229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7580" indent="-205740" algn="l" defTabSz="8229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Let's say there's a word at address 4</a:t>
            </a:r>
            <a:r>
              <a:rPr lang="mr-IN" dirty="0"/>
              <a:t>…</a:t>
            </a:r>
            <a:r>
              <a:rPr lang="en-US" dirty="0"/>
              <a:t> made of 4 bytes (32-bits)</a:t>
            </a:r>
          </a:p>
          <a:p>
            <a:r>
              <a:rPr lang="en-US" i="1" dirty="0" err="1"/>
              <a:t>Wh</a:t>
            </a:r>
            <a:r>
              <a:rPr lang="mr-IN" i="1" dirty="0"/>
              <a:t>…</a:t>
            </a:r>
            <a:r>
              <a:rPr lang="en-US" i="1" dirty="0"/>
              <a:t>what word do those 4 bytes represent?</a:t>
            </a:r>
          </a:p>
        </p:txBody>
      </p:sp>
      <p:pic>
        <p:nvPicPr>
          <p:cNvPr id="8" name="table">
            <a:extLst>
              <a:ext uri="{FF2B5EF4-FFF2-40B4-BE49-F238E27FC236}">
                <a16:creationId xmlns:a16="http://schemas.microsoft.com/office/drawing/2014/main" id="{A8783F95-85B9-4F80-8FB8-CDDC8E9B8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360" y="1786517"/>
            <a:ext cx="1827904" cy="3459477"/>
          </a:xfrm>
          <a:prstGeom prst="rect">
            <a:avLst/>
          </a:prstGeom>
        </p:spPr>
      </p:pic>
      <p:pic>
        <p:nvPicPr>
          <p:cNvPr id="9" name="table">
            <a:extLst>
              <a:ext uri="{FF2B5EF4-FFF2-40B4-BE49-F238E27FC236}">
                <a16:creationId xmlns:a16="http://schemas.microsoft.com/office/drawing/2014/main" id="{35CCF491-ADCE-41B7-9FD4-014FE6073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576" y="1786517"/>
            <a:ext cx="1827904" cy="3459477"/>
          </a:xfrm>
          <a:prstGeom prst="rect">
            <a:avLst/>
          </a:prstGeom>
        </p:spPr>
      </p:pic>
      <p:sp>
        <p:nvSpPr>
          <p:cNvPr id="10" name="TextBox 11">
            <a:extLst>
              <a:ext uri="{FF2B5EF4-FFF2-40B4-BE49-F238E27FC236}">
                <a16:creationId xmlns:a16="http://schemas.microsoft.com/office/drawing/2014/main" id="{44D4CD8B-11AE-410B-BD73-F74E10BEDCBF}"/>
              </a:ext>
            </a:extLst>
          </p:cNvPr>
          <p:cNvSpPr txBox="1"/>
          <p:nvPr/>
        </p:nvSpPr>
        <p:spPr>
          <a:xfrm>
            <a:off x="286512" y="3210928"/>
            <a:ext cx="2012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sz="2400" dirty="0"/>
              <a:t>…</a:t>
            </a:r>
            <a:r>
              <a:rPr lang="en-US" sz="2400" dirty="0"/>
              <a:t>is it 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0xDEC0EFBE</a:t>
            </a:r>
            <a:r>
              <a:rPr lang="en-US" sz="2400" dirty="0"/>
              <a:t>?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E9FB0284-3C37-4204-B361-032B3081A596}"/>
              </a:ext>
            </a:extLst>
          </p:cNvPr>
          <p:cNvSpPr txBox="1"/>
          <p:nvPr/>
        </p:nvSpPr>
        <p:spPr>
          <a:xfrm>
            <a:off x="6806184" y="3209404"/>
            <a:ext cx="2012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sz="2400" dirty="0"/>
              <a:t>…</a:t>
            </a:r>
            <a:r>
              <a:rPr lang="en-US" sz="2400" dirty="0"/>
              <a:t>is it 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0xBEEFC0DE</a:t>
            </a:r>
            <a:r>
              <a:rPr lang="en-US" sz="2400" dirty="0"/>
              <a:t>?</a:t>
            </a:r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DE809ABD-952C-4C76-9E1A-B47DF05BD869}"/>
              </a:ext>
            </a:extLst>
          </p:cNvPr>
          <p:cNvSpPr txBox="1"/>
          <p:nvPr/>
        </p:nvSpPr>
        <p:spPr>
          <a:xfrm>
            <a:off x="286512" y="1790262"/>
            <a:ext cx="20124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If we think of addresses </a:t>
            </a:r>
            <a:r>
              <a:rPr lang="en-US" sz="2400" i="1" dirty="0"/>
              <a:t>increasing downward</a:t>
            </a:r>
            <a:r>
              <a:rPr lang="mr-IN" sz="2400" i="1" dirty="0"/>
              <a:t>…</a:t>
            </a:r>
            <a:endParaRPr lang="en-US" sz="2400" i="1" dirty="0"/>
          </a:p>
        </p:txBody>
      </p:sp>
      <p:sp>
        <p:nvSpPr>
          <p:cNvPr id="13" name="TextBox 14">
            <a:extLst>
              <a:ext uri="{FF2B5EF4-FFF2-40B4-BE49-F238E27FC236}">
                <a16:creationId xmlns:a16="http://schemas.microsoft.com/office/drawing/2014/main" id="{16302C08-E0E7-45A2-BB74-DEF1DAA6818E}"/>
              </a:ext>
            </a:extLst>
          </p:cNvPr>
          <p:cNvSpPr txBox="1"/>
          <p:nvPr/>
        </p:nvSpPr>
        <p:spPr>
          <a:xfrm>
            <a:off x="6708648" y="1793846"/>
            <a:ext cx="2279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if we think of addresses </a:t>
            </a:r>
            <a:r>
              <a:rPr lang="en-US" sz="2400" i="1" dirty="0"/>
              <a:t>increasing upward</a:t>
            </a:r>
            <a:r>
              <a:rPr lang="mr-IN" sz="2400" i="1" dirty="0"/>
              <a:t>…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01654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65837-B677-4E11-88D8-2BED58F81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Two </a:t>
            </a:r>
            <a:r>
              <a:rPr lang="en-US" dirty="0" err="1"/>
              <a:t>Endians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6EC37-EEC2-4DB4-900C-628E713CA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9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E64D4DC-7BB1-4197-9698-5B9940B5A759}"/>
              </a:ext>
            </a:extLst>
          </p:cNvPr>
          <p:cNvSpPr>
            <a:spLocks noGrp="1"/>
          </p:cNvSpPr>
          <p:nvPr/>
        </p:nvSpPr>
        <p:spPr>
          <a:xfrm>
            <a:off x="118299" y="789584"/>
            <a:ext cx="8686800" cy="8381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57175" indent="-257175" algn="l" defTabSz="822960" rtl="0" eaLnBrk="1" latinLnBrk="0" hangingPunct="1">
              <a:spcBef>
                <a:spcPts val="0"/>
              </a:spcBef>
              <a:buSzPct val="100000"/>
              <a:buFont typeface="Trebuchet MS" pitchFamily="34" charset="0"/>
              <a:buChar char="●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780" indent="-257175" algn="l" defTabSz="822960" rtl="0" eaLnBrk="1" latinLnBrk="0" hangingPunct="1">
              <a:spcBef>
                <a:spcPts val="0"/>
              </a:spcBef>
              <a:buFont typeface="Courier New" pitchFamily="49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2955" indent="-250032" algn="l" defTabSz="822960" rtl="0" eaLnBrk="1" latinLnBrk="0" hangingPunct="1">
              <a:spcBef>
                <a:spcPts val="0"/>
              </a:spcBef>
              <a:buFont typeface="Wingdings" pitchFamily="2" charset="2"/>
              <a:buChar char="§"/>
              <a:tabLst/>
              <a:defRPr sz="2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1558" indent="-257175" algn="l" defTabSz="822960" rtl="0" eaLnBrk="1" latinLnBrk="0" hangingPunct="1">
              <a:spcBef>
                <a:spcPts val="0"/>
              </a:spcBef>
              <a:buFont typeface="Arial" pitchFamily="34" charset="0"/>
              <a:buChar char="–"/>
              <a:tabLst/>
              <a:defRPr sz="2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5875" indent="-254318" algn="l" defTabSz="822960" rtl="0" eaLnBrk="1" latinLnBrk="0" hangingPunct="1">
              <a:spcBef>
                <a:spcPts val="0"/>
              </a:spcBef>
              <a:buFont typeface="Arial" pitchFamily="34" charset="0"/>
              <a:buChar char="»"/>
              <a:defRPr sz="2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63140" indent="-205740" algn="l" defTabSz="8229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4620" indent="-205740" algn="l" defTabSz="8229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6100" indent="-205740" algn="l" defTabSz="8229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7580" indent="-205740" algn="l" defTabSz="8229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interpreting a </a:t>
            </a:r>
            <a:r>
              <a:rPr lang="en-US" i="1" dirty="0"/>
              <a:t>sequence of bytes</a:t>
            </a:r>
            <a:r>
              <a:rPr lang="en-US" dirty="0"/>
              <a:t> as larger values, </a:t>
            </a:r>
            <a:r>
              <a:rPr lang="en-US" b="1" dirty="0"/>
              <a:t>endianness</a:t>
            </a:r>
            <a:r>
              <a:rPr lang="en-US" dirty="0"/>
              <a:t> is the rule used to decide </a:t>
            </a:r>
            <a:r>
              <a:rPr lang="en-US" b="1" dirty="0"/>
              <a:t>what order to put the bytes in</a:t>
            </a:r>
          </a:p>
        </p:txBody>
      </p:sp>
      <p:sp>
        <p:nvSpPr>
          <p:cNvPr id="17" name="TextBox 11">
            <a:extLst>
              <a:ext uri="{FF2B5EF4-FFF2-40B4-BE49-F238E27FC236}">
                <a16:creationId xmlns:a16="http://schemas.microsoft.com/office/drawing/2014/main" id="{BBEA6636-A49F-4ABF-997E-E156BF117368}"/>
              </a:ext>
            </a:extLst>
          </p:cNvPr>
          <p:cNvSpPr txBox="1"/>
          <p:nvPr/>
        </p:nvSpPr>
        <p:spPr>
          <a:xfrm>
            <a:off x="1063931" y="3419852"/>
            <a:ext cx="2711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0x</a:t>
            </a:r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DE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C0EFBE</a:t>
            </a:r>
            <a:endParaRPr lang="en-US" sz="3600" dirty="0"/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04D4780A-572F-462D-8DD2-C9EA5A0DEF94}"/>
              </a:ext>
            </a:extLst>
          </p:cNvPr>
          <p:cNvSpPr txBox="1"/>
          <p:nvPr/>
        </p:nvSpPr>
        <p:spPr>
          <a:xfrm>
            <a:off x="4558183" y="3405281"/>
            <a:ext cx="2711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0xBEEFC0</a:t>
            </a:r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DE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3D995862-E328-414C-A113-90D58345A142}"/>
              </a:ext>
            </a:extLst>
          </p:cNvPr>
          <p:cNvSpPr txBox="1"/>
          <p:nvPr/>
        </p:nvSpPr>
        <p:spPr>
          <a:xfrm>
            <a:off x="118298" y="1599863"/>
            <a:ext cx="28508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/>
              <a:t>big-endian</a:t>
            </a:r>
            <a:r>
              <a:rPr lang="en-US" sz="2400" dirty="0"/>
              <a:t> means the </a:t>
            </a:r>
            <a:r>
              <a:rPr lang="en-US" sz="2400" b="1" dirty="0"/>
              <a:t>first</a:t>
            </a:r>
            <a:r>
              <a:rPr lang="en-US" sz="2400" dirty="0"/>
              <a:t> </a:t>
            </a:r>
            <a:r>
              <a:rPr lang="en-US" sz="2400" b="1" dirty="0"/>
              <a:t>byte</a:t>
            </a:r>
            <a:r>
              <a:rPr lang="en-US" sz="2400" dirty="0"/>
              <a:t> is the "big end:" the </a:t>
            </a:r>
            <a:r>
              <a:rPr lang="en-US" sz="2400" b="1" dirty="0"/>
              <a:t>most significant</a:t>
            </a:r>
            <a:r>
              <a:rPr lang="en-US" sz="2400" dirty="0"/>
              <a:t> byte</a:t>
            </a:r>
          </a:p>
        </p:txBody>
      </p:sp>
      <p:sp>
        <p:nvSpPr>
          <p:cNvPr id="20" name="TextBox 14">
            <a:extLst>
              <a:ext uri="{FF2B5EF4-FFF2-40B4-BE49-F238E27FC236}">
                <a16:creationId xmlns:a16="http://schemas.microsoft.com/office/drawing/2014/main" id="{9FF028DA-51C4-4DBB-8D42-79A8CBF6C776}"/>
              </a:ext>
            </a:extLst>
          </p:cNvPr>
          <p:cNvSpPr txBox="1"/>
          <p:nvPr/>
        </p:nvSpPr>
        <p:spPr>
          <a:xfrm>
            <a:off x="5716998" y="1627783"/>
            <a:ext cx="33087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/>
              <a:t>little-endian</a:t>
            </a:r>
            <a:r>
              <a:rPr lang="en-US" sz="2400" dirty="0"/>
              <a:t> means the </a:t>
            </a:r>
            <a:r>
              <a:rPr lang="en-US" sz="2400" b="1" dirty="0"/>
              <a:t>first byte </a:t>
            </a:r>
            <a:r>
              <a:rPr lang="en-US" sz="2400" dirty="0"/>
              <a:t>is the "little end:" the </a:t>
            </a:r>
            <a:r>
              <a:rPr lang="en-US" sz="2400" b="1" dirty="0"/>
              <a:t>least significant</a:t>
            </a:r>
            <a:r>
              <a:rPr lang="en-US" sz="2400" dirty="0"/>
              <a:t> byte</a:t>
            </a:r>
          </a:p>
        </p:txBody>
      </p:sp>
      <p:sp>
        <p:nvSpPr>
          <p:cNvPr id="21" name="TextBox 16">
            <a:extLst>
              <a:ext uri="{FF2B5EF4-FFF2-40B4-BE49-F238E27FC236}">
                <a16:creationId xmlns:a16="http://schemas.microsoft.com/office/drawing/2014/main" id="{E69F9D77-67F2-49FD-A62F-15FC040D1CBD}"/>
              </a:ext>
            </a:extLst>
          </p:cNvPr>
          <p:cNvSpPr txBox="1"/>
          <p:nvPr/>
        </p:nvSpPr>
        <p:spPr>
          <a:xfrm>
            <a:off x="3090099" y="2032189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DE </a:t>
            </a:r>
            <a:r>
              <a:rPr lang="en-US" sz="3200" b="1" dirty="0">
                <a:latin typeface="Consolas" charset="0"/>
                <a:ea typeface="Consolas" charset="0"/>
                <a:cs typeface="Consolas" charset="0"/>
              </a:rPr>
              <a:t>C0 EF BE</a:t>
            </a:r>
          </a:p>
        </p:txBody>
      </p:sp>
      <p:sp>
        <p:nvSpPr>
          <p:cNvPr id="22" name="TextBox 17">
            <a:extLst>
              <a:ext uri="{FF2B5EF4-FFF2-40B4-BE49-F238E27FC236}">
                <a16:creationId xmlns:a16="http://schemas.microsoft.com/office/drawing/2014/main" id="{CF714A95-C55A-4B88-9EE4-DC2E7CE32E40}"/>
              </a:ext>
            </a:extLst>
          </p:cNvPr>
          <p:cNvSpPr txBox="1"/>
          <p:nvPr/>
        </p:nvSpPr>
        <p:spPr>
          <a:xfrm>
            <a:off x="3166299" y="1652608"/>
            <a:ext cx="2444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i="1" dirty="0">
                <a:latin typeface="Consolas" charset="0"/>
                <a:ea typeface="Consolas" charset="0"/>
                <a:cs typeface="Consolas" charset="0"/>
              </a:rPr>
              <a:t>0  1  2  3</a:t>
            </a:r>
          </a:p>
        </p:txBody>
      </p:sp>
      <p:cxnSp>
        <p:nvCxnSpPr>
          <p:cNvPr id="23" name="Curved Connector 8">
            <a:extLst>
              <a:ext uri="{FF2B5EF4-FFF2-40B4-BE49-F238E27FC236}">
                <a16:creationId xmlns:a16="http://schemas.microsoft.com/office/drawing/2014/main" id="{7FBD417C-A753-4A0C-9438-C39E9DDBDE82}"/>
              </a:ext>
            </a:extLst>
          </p:cNvPr>
          <p:cNvCxnSpPr/>
          <p:nvPr/>
        </p:nvCxnSpPr>
        <p:spPr>
          <a:xfrm rot="5400000">
            <a:off x="2175699" y="2389783"/>
            <a:ext cx="914400" cy="1371600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18">
            <a:extLst>
              <a:ext uri="{FF2B5EF4-FFF2-40B4-BE49-F238E27FC236}">
                <a16:creationId xmlns:a16="http://schemas.microsoft.com/office/drawing/2014/main" id="{4F7703F3-ED18-4B90-AC79-290BE7C2DD9E}"/>
              </a:ext>
            </a:extLst>
          </p:cNvPr>
          <p:cNvCxnSpPr/>
          <p:nvPr/>
        </p:nvCxnSpPr>
        <p:spPr>
          <a:xfrm rot="16200000" flipH="1">
            <a:off x="4704648" y="1382524"/>
            <a:ext cx="914400" cy="3383280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5">
            <a:extLst>
              <a:ext uri="{FF2B5EF4-FFF2-40B4-BE49-F238E27FC236}">
                <a16:creationId xmlns:a16="http://schemas.microsoft.com/office/drawing/2014/main" id="{2134DFF4-23AE-495E-AB37-E7778A995071}"/>
              </a:ext>
            </a:extLst>
          </p:cNvPr>
          <p:cNvSpPr txBox="1"/>
          <p:nvPr/>
        </p:nvSpPr>
        <p:spPr>
          <a:xfrm>
            <a:off x="1507347" y="4071108"/>
            <a:ext cx="5762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first byte = </a:t>
            </a:r>
            <a:r>
              <a:rPr lang="en-US" sz="2400" b="1" dirty="0"/>
              <a:t>byte at smallest address</a:t>
            </a:r>
          </a:p>
        </p:txBody>
      </p:sp>
      <p:sp>
        <p:nvSpPr>
          <p:cNvPr id="26" name="TextBox 19">
            <a:extLst>
              <a:ext uri="{FF2B5EF4-FFF2-40B4-BE49-F238E27FC236}">
                <a16:creationId xmlns:a16="http://schemas.microsoft.com/office/drawing/2014/main" id="{98E835A8-9D55-4930-BE24-5E14ABFCE151}"/>
              </a:ext>
            </a:extLst>
          </p:cNvPr>
          <p:cNvSpPr txBox="1"/>
          <p:nvPr/>
        </p:nvSpPr>
        <p:spPr>
          <a:xfrm>
            <a:off x="124799" y="4463750"/>
            <a:ext cx="852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nothing to do with </a:t>
            </a:r>
            <a:r>
              <a:rPr lang="en-US" sz="2400" b="1" i="1" dirty="0"/>
              <a:t>value</a:t>
            </a:r>
            <a:r>
              <a:rPr lang="en-US" sz="2400" dirty="0"/>
              <a:t> of bytes, only </a:t>
            </a:r>
            <a:r>
              <a:rPr lang="en-US" sz="2400" b="1" i="1" dirty="0"/>
              <a:t>order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0876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5" grpId="0"/>
      <p:bldP spid="26" grpId="0"/>
    </p:bldLst>
  </p:timing>
</p:sld>
</file>

<file path=ppt/theme/theme1.xml><?xml version="1.0" encoding="utf-8"?>
<a:theme xmlns:a="http://schemas.openxmlformats.org/drawingml/2006/main" name="Face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3">
      <a:majorFont>
        <a:latin typeface="Lato Heavy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5947</TotalTime>
  <Words>2318</Words>
  <Application>Microsoft Office PowerPoint</Application>
  <PresentationFormat>On-screen Show (16:10)</PresentationFormat>
  <Paragraphs>441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7" baseType="lpstr">
      <vt:lpstr>apple color emoji</vt:lpstr>
      <vt:lpstr>Arial</vt:lpstr>
      <vt:lpstr>Calibri</vt:lpstr>
      <vt:lpstr>Consolas</vt:lpstr>
      <vt:lpstr>Courier New</vt:lpstr>
      <vt:lpstr>helvetica neue</vt:lpstr>
      <vt:lpstr>Lato Heavy</vt:lpstr>
      <vt:lpstr>Open Sans</vt:lpstr>
      <vt:lpstr>Trebuchet MS</vt:lpstr>
      <vt:lpstr>TrebuchetMS</vt:lpstr>
      <vt:lpstr>Wingdings</vt:lpstr>
      <vt:lpstr>Wingdings 3</vt:lpstr>
      <vt:lpstr>Facet</vt:lpstr>
      <vt:lpstr>Office Theme</vt:lpstr>
      <vt:lpstr>CS/COE 0447</vt:lpstr>
      <vt:lpstr>Memory</vt:lpstr>
      <vt:lpstr>What is the memory?</vt:lpstr>
      <vt:lpstr>Memory: Looking at Bytes</vt:lpstr>
      <vt:lpstr>Memory: It’s Finite (but how much?)</vt:lpstr>
      <vt:lpstr>Memory: Looking at Words</vt:lpstr>
      <vt:lpstr>Endianness</vt:lpstr>
      <vt:lpstr>A Matter of Perspective</vt:lpstr>
      <vt:lpstr>The Two Endians</vt:lpstr>
      <vt:lpstr>Which is “better” ?</vt:lpstr>
      <vt:lpstr>What Doesn’t Endianness Affect?</vt:lpstr>
      <vt:lpstr>The Messy Origin of Endianness</vt:lpstr>
      <vt:lpstr>Variables, Loads, and Stores</vt:lpstr>
      <vt:lpstr>Memory Addresses</vt:lpstr>
      <vt:lpstr>Declaring Global Variables</vt:lpstr>
      <vt:lpstr>Load-Store Architectures</vt:lpstr>
      <vt:lpstr>Operating On Variables in Memory</vt:lpstr>
      <vt:lpstr>Accessing Memory in MIPS</vt:lpstr>
      <vt:lpstr>MIPS ISA: load/store words</vt:lpstr>
      <vt:lpstr>Read, Modify, Write</vt:lpstr>
      <vt:lpstr>Variables: That’s really it.</vt:lpstr>
      <vt:lpstr>Smaller Values</vt:lpstr>
      <vt:lpstr>MIPS ISA: load/store bytes/half-words</vt:lpstr>
      <vt:lpstr>Can I Get an Extension?</vt:lpstr>
      <vt:lpstr>Signed Numbers (sign-magnitude)</vt:lpstr>
      <vt:lpstr>Signed Numbers (problems)</vt:lpstr>
      <vt:lpstr>Signed Numbers (1’s Complement)</vt:lpstr>
      <vt:lpstr>Signed Numbers (2’s Complement)</vt:lpstr>
      <vt:lpstr>Signed Numbers (2’s Complement)</vt:lpstr>
      <vt:lpstr>Signed Numbers (2’s Complement)</vt:lpstr>
      <vt:lpstr>Can I Get an Extension? (Reprise)</vt:lpstr>
      <vt:lpstr>E X P  A   N     D</vt:lpstr>
      <vt:lpstr>Truncation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CS/COE 0447</dc:title>
  <dc:creator>Wilkinson II, David W</dc:creator>
  <cp:lastModifiedBy>Wilkinson II, David W</cp:lastModifiedBy>
  <cp:revision>117</cp:revision>
  <dcterms:created xsi:type="dcterms:W3CDTF">2018-08-24T23:21:45Z</dcterms:created>
  <dcterms:modified xsi:type="dcterms:W3CDTF">2018-09-06T03:58:18Z</dcterms:modified>
</cp:coreProperties>
</file>