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  <p:sldMasterId id="2147483998" r:id="rId3"/>
  </p:sldMasterIdLst>
  <p:notesMasterIdLst>
    <p:notesMasterId r:id="rId26"/>
  </p:notesMasterIdLst>
  <p:sldIdLst>
    <p:sldId id="256" r:id="rId4"/>
    <p:sldId id="258" r:id="rId5"/>
    <p:sldId id="545" r:id="rId6"/>
    <p:sldId id="546" r:id="rId7"/>
    <p:sldId id="547" r:id="rId8"/>
    <p:sldId id="548" r:id="rId9"/>
    <p:sldId id="549" r:id="rId10"/>
    <p:sldId id="571" r:id="rId11"/>
    <p:sldId id="550" r:id="rId12"/>
    <p:sldId id="551" r:id="rId13"/>
    <p:sldId id="553" r:id="rId14"/>
    <p:sldId id="557" r:id="rId15"/>
    <p:sldId id="555" r:id="rId16"/>
    <p:sldId id="556" r:id="rId17"/>
    <p:sldId id="558" r:id="rId18"/>
    <p:sldId id="552" r:id="rId19"/>
    <p:sldId id="554" r:id="rId20"/>
    <p:sldId id="559" r:id="rId21"/>
    <p:sldId id="560" r:id="rId22"/>
    <p:sldId id="562" r:id="rId23"/>
    <p:sldId id="563" r:id="rId24"/>
    <p:sldId id="564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89D"/>
    <a:srgbClr val="995FC2"/>
    <a:srgbClr val="B07FD8"/>
    <a:srgbClr val="98399D"/>
    <a:srgbClr val="9E439C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54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6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77645"/>
            <a:ext cx="7772400" cy="14605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177072750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6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462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138085256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768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3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143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350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198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44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12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10/12/2017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91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0700"/>
            <a:ext cx="9144000" cy="114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95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95301"/>
            <a:ext cx="8991600" cy="480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5296960"/>
            <a:ext cx="1219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296960"/>
            <a:ext cx="685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ransition/>
  <p:hf hdr="0" dt="0"/>
  <p:txStyles>
    <p:titleStyle>
      <a:lvl1pPr algn="l" defTabSz="82296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04312" indent="-204312" algn="l" defTabSz="822960" rtl="0" eaLnBrk="1" latinLnBrk="0" hangingPunct="1">
        <a:spcBef>
          <a:spcPts val="0"/>
        </a:spcBef>
        <a:buSzPct val="150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5767" indent="-207170" algn="l" defTabSz="822960" rtl="0" eaLnBrk="1" latinLnBrk="0" hangingPunct="1">
        <a:spcBef>
          <a:spcPts val="0"/>
        </a:spcBef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078" indent="-205740" algn="l" defTabSz="822960" rtl="0" eaLnBrk="1" latinLnBrk="0" hangingPunct="1">
        <a:spcBef>
          <a:spcPts val="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21532" indent="-205740" algn="l" defTabSz="822960" rtl="0" eaLnBrk="1" latinLnBrk="0" hangingPunct="1">
        <a:spcBef>
          <a:spcPts val="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05740" algn="l" defTabSz="822960" rtl="0" eaLnBrk="1" latinLnBrk="0" hangingPunct="1">
        <a:spcBef>
          <a:spcPts val="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err="1">
                <a:solidFill>
                  <a:srgbClr val="FFFFFF"/>
                </a:solidFill>
              </a:rPr>
              <a:t>Plexers</a:t>
            </a:r>
            <a:r>
              <a:rPr lang="en-US" sz="2000" dirty="0">
                <a:solidFill>
                  <a:srgbClr val="FFFFFF"/>
                </a:solidFill>
              </a:rPr>
              <a:t> and Simple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Logic Minimization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decoders and </a:t>
            </a:r>
            <a:r>
              <a:rPr lang="en-US" dirty="0" err="1"/>
              <a:t>demuxes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30538"/>
          </a:xfrm>
        </p:spPr>
        <p:txBody>
          <a:bodyPr/>
          <a:lstStyle/>
          <a:p>
            <a:r>
              <a:rPr lang="en-US" dirty="0"/>
              <a:t>Unless you're using tristate (blue) wires, they're not too useful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let us create data buses and such.</a:t>
            </a:r>
          </a:p>
          <a:p>
            <a:pPr lvl="1"/>
            <a:r>
              <a:rPr lang="en-US" dirty="0"/>
              <a:t>Lets many stateful components share data wires, essentially.</a:t>
            </a:r>
          </a:p>
          <a:p>
            <a:pPr lvl="1"/>
            <a:r>
              <a:rPr lang="en-US" dirty="0"/>
              <a:t>It’s a nice optimization, but we don’t </a:t>
            </a:r>
            <a:r>
              <a:rPr lang="en-US" i="1" dirty="0"/>
              <a:t>have to</a:t>
            </a:r>
            <a:r>
              <a:rPr lang="en-US" dirty="0"/>
              <a:t> do this.</a:t>
            </a:r>
          </a:p>
          <a:p>
            <a:pPr lvl="1"/>
            <a:endParaRPr lang="en-US" dirty="0"/>
          </a:p>
          <a:p>
            <a:r>
              <a:rPr lang="en-US" dirty="0"/>
              <a:t>Most of the time, you don't have to "direct" a signal to a location.</a:t>
            </a:r>
          </a:p>
          <a:p>
            <a:pPr lvl="1"/>
            <a:r>
              <a:rPr lang="en-US" dirty="0"/>
              <a:t>Instead, you </a:t>
            </a:r>
            <a:r>
              <a:rPr lang="en-US" b="1" dirty="0"/>
              <a:t>hook up the inputs to everything that needs them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Since these are more about encapsulating state,</a:t>
            </a:r>
            <a:br>
              <a:rPr lang="en-US" dirty="0"/>
            </a:br>
            <a:r>
              <a:rPr lang="en-US" dirty="0"/>
              <a:t>we'll use them more when we get to </a:t>
            </a:r>
            <a:r>
              <a:rPr lang="en-US" b="1" dirty="0"/>
              <a:t>sequential logic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1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Combinational vs Sequential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43214"/>
            <a:ext cx="7886700" cy="4705880"/>
          </a:xfrm>
        </p:spPr>
        <p:txBody>
          <a:bodyPr>
            <a:normAutofit/>
          </a:bodyPr>
          <a:lstStyle/>
          <a:p>
            <a:r>
              <a:rPr lang="en-US" b="1" dirty="0"/>
              <a:t>Combinational logic: </a:t>
            </a:r>
            <a:r>
              <a:rPr lang="en-US" dirty="0"/>
              <a:t>the outputs of a circuit depend entirely on their </a:t>
            </a:r>
            <a:r>
              <a:rPr lang="en-US" b="1" i="1" dirty="0"/>
              <a:t>current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AND, OR, NOT, XOR gates</a:t>
            </a:r>
          </a:p>
          <a:p>
            <a:pPr lvl="1"/>
            <a:r>
              <a:rPr lang="en-US" dirty="0"/>
              <a:t>adders</a:t>
            </a:r>
          </a:p>
          <a:p>
            <a:pPr lvl="1"/>
            <a:r>
              <a:rPr lang="en-US" dirty="0" err="1"/>
              <a:t>muxes</a:t>
            </a:r>
            <a:r>
              <a:rPr lang="en-US" dirty="0"/>
              <a:t>, </a:t>
            </a:r>
            <a:r>
              <a:rPr lang="en-US" dirty="0" err="1"/>
              <a:t>demuxes</a:t>
            </a:r>
            <a:r>
              <a:rPr lang="en-US" dirty="0"/>
              <a:t>, and decoders</a:t>
            </a:r>
          </a:p>
          <a:p>
            <a:pPr lvl="1"/>
            <a:r>
              <a:rPr lang="en-US" dirty="0"/>
              <a:t>Basically: It converts an input to an output in one go.</a:t>
            </a:r>
          </a:p>
          <a:p>
            <a:r>
              <a:rPr lang="en-US" b="1" dirty="0"/>
              <a:t>Sequential logic </a:t>
            </a:r>
            <a:r>
              <a:rPr lang="en-US" dirty="0"/>
              <a:t>is coming up soon</a:t>
            </a:r>
          </a:p>
          <a:p>
            <a:pPr lvl="1"/>
            <a:r>
              <a:rPr lang="en-US" dirty="0"/>
              <a:t>the outputs can depend on the </a:t>
            </a:r>
            <a:r>
              <a:rPr lang="en-US" b="1" dirty="0"/>
              <a:t>current </a:t>
            </a:r>
            <a:r>
              <a:rPr lang="en-US" b="1" i="1" dirty="0"/>
              <a:t>and previous</a:t>
            </a:r>
            <a:r>
              <a:rPr lang="en-US" b="1" dirty="0"/>
              <a:t> </a:t>
            </a:r>
            <a:r>
              <a:rPr lang="en-US" dirty="0"/>
              <a:t>inputs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remembers</a:t>
            </a:r>
            <a:endParaRPr lang="en-US" dirty="0"/>
          </a:p>
          <a:p>
            <a:pPr lvl="1"/>
            <a:r>
              <a:rPr lang="en-US" dirty="0"/>
              <a:t>Basically: It actually computes: the process changes the state of the machine, which in turn changes </a:t>
            </a:r>
            <a:r>
              <a:rPr lang="en-US" i="1" dirty="0"/>
              <a:t>how</a:t>
            </a:r>
            <a:r>
              <a:rPr lang="en-US" dirty="0"/>
              <a:t> it converts input to output.</a:t>
            </a:r>
          </a:p>
          <a:p>
            <a:pPr lvl="1"/>
            <a:r>
              <a:rPr lang="en-US" dirty="0"/>
              <a:t>Built from sections of combinational logic.</a:t>
            </a:r>
          </a:p>
          <a:p>
            <a:r>
              <a:rPr lang="en-US" dirty="0"/>
              <a:t>Logic minimization techniques only work on </a:t>
            </a:r>
            <a:r>
              <a:rPr lang="en-US" b="1" dirty="0"/>
              <a:t>combinational</a:t>
            </a:r>
            <a:r>
              <a:rPr lang="en-US" dirty="0"/>
              <a:t> logic!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or combinational </a:t>
            </a:r>
            <a:r>
              <a:rPr lang="en-US" i="1" dirty="0"/>
              <a:t>pieces</a:t>
            </a:r>
            <a:r>
              <a:rPr lang="en-US" dirty="0"/>
              <a:t> of a larger sequential circuit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ICs are made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7B2D-63CE-4A8F-B4D4-7A581D7B9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(another For Fun™ section)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4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11672" y="2289770"/>
            <a:ext cx="2037639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" y="3455453"/>
            <a:ext cx="3943350" cy="207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ICs (integrated circuits) are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" y="738722"/>
            <a:ext cx="5552297" cy="4408747"/>
          </a:xfrm>
        </p:spPr>
        <p:txBody>
          <a:bodyPr/>
          <a:lstStyle/>
          <a:p>
            <a:r>
              <a:rPr lang="en-US" dirty="0"/>
              <a:t>silicon is purified and grown into a </a:t>
            </a:r>
            <a:r>
              <a:rPr lang="en-US" b="1" dirty="0"/>
              <a:t>monolithic crystal </a:t>
            </a:r>
            <a:r>
              <a:rPr lang="en-US" sz="1600" i="1" dirty="0"/>
              <a:t>(extremely expensive)</a:t>
            </a:r>
            <a:endParaRPr lang="en-US" i="1" dirty="0"/>
          </a:p>
          <a:p>
            <a:r>
              <a:rPr lang="en-US" dirty="0"/>
              <a:t>this is sliced thinly to make </a:t>
            </a:r>
            <a:r>
              <a:rPr lang="en-US" b="1" dirty="0"/>
              <a:t>wafers</a:t>
            </a:r>
          </a:p>
          <a:p>
            <a:pPr lvl="1"/>
            <a:r>
              <a:rPr lang="en-US" sz="1400" dirty="0"/>
              <a:t>gooey caramel is put between them to make </a:t>
            </a:r>
            <a:r>
              <a:rPr lang="en-US" sz="1400" b="1" dirty="0" err="1"/>
              <a:t>stroopwafel</a:t>
            </a:r>
            <a:endParaRPr lang="en-US" sz="1400" dirty="0"/>
          </a:p>
          <a:p>
            <a:r>
              <a:rPr lang="en-US" dirty="0"/>
              <a:t>a series of complicated photochemical processes do things like:</a:t>
            </a:r>
          </a:p>
          <a:p>
            <a:pPr lvl="1"/>
            <a:r>
              <a:rPr lang="en-US" dirty="0"/>
              <a:t>change its electrical properties</a:t>
            </a:r>
          </a:p>
          <a:p>
            <a:pPr lvl="1"/>
            <a:r>
              <a:rPr lang="en-US" dirty="0"/>
              <a:t>make wires to connect things</a:t>
            </a:r>
          </a:p>
          <a:p>
            <a:pPr lvl="1"/>
            <a:r>
              <a:rPr lang="en-US" dirty="0"/>
              <a:t>make inert insulating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13559" y="-196549"/>
            <a:ext cx="1608667" cy="3479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3888" y="4089049"/>
            <a:ext cx="1773609" cy="1161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853" y="2857500"/>
            <a:ext cx="2895316" cy="20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ICs (integrated circuits) are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ICs are printed on one wafer</a:t>
            </a:r>
          </a:p>
          <a:p>
            <a:r>
              <a:rPr lang="en-US" dirty="0"/>
              <a:t>the wafers are </a:t>
            </a:r>
            <a:r>
              <a:rPr lang="en-US" b="1" dirty="0"/>
              <a:t>diced </a:t>
            </a:r>
            <a:r>
              <a:rPr lang="en-US" dirty="0"/>
              <a:t>(chopped up)</a:t>
            </a:r>
          </a:p>
          <a:p>
            <a:r>
              <a:rPr lang="en-US" dirty="0"/>
              <a:t>the ICs are </a:t>
            </a:r>
            <a:r>
              <a:rPr lang="en-US" b="1" dirty="0"/>
              <a:t>tested</a:t>
            </a:r>
          </a:p>
          <a:p>
            <a:r>
              <a:rPr lang="en-US" dirty="0"/>
              <a:t>the ICs are </a:t>
            </a:r>
            <a:r>
              <a:rPr lang="en-US" b="1" dirty="0"/>
              <a:t>mounted</a:t>
            </a:r>
            <a:r>
              <a:rPr lang="en-US" dirty="0"/>
              <a:t> in a package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they're tested </a:t>
            </a:r>
            <a:r>
              <a:rPr lang="en-US" i="1" dirty="0"/>
              <a:t>again</a:t>
            </a:r>
            <a:endParaRPr lang="en-US" dirty="0"/>
          </a:p>
          <a:p>
            <a:r>
              <a:rPr lang="en-US" i="1" dirty="0"/>
              <a:t>then</a:t>
            </a:r>
            <a:r>
              <a:rPr lang="en-US" dirty="0"/>
              <a:t> they're ready to sell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4" y="3350197"/>
            <a:ext cx="2286000" cy="225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97852" y="1443513"/>
            <a:ext cx="4644296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ICs are </a:t>
            </a:r>
            <a:r>
              <a:rPr lang="en-US" b="1" dirty="0"/>
              <a:t>tiny and complex</a:t>
            </a:r>
            <a:endParaRPr lang="en-US" dirty="0"/>
          </a:p>
          <a:p>
            <a:r>
              <a:rPr lang="en-US" dirty="0"/>
              <a:t>silicon crystals can have </a:t>
            </a:r>
            <a:r>
              <a:rPr lang="en-US" b="1" dirty="0"/>
              <a:t>defects</a:t>
            </a:r>
            <a:endParaRPr lang="en-US" dirty="0"/>
          </a:p>
          <a:p>
            <a:r>
              <a:rPr lang="en-US" dirty="0"/>
              <a:t>a tiny speck of dust during production can </a:t>
            </a:r>
            <a:r>
              <a:rPr lang="en-US" b="1" dirty="0"/>
              <a:t>ruin an entire chip</a:t>
            </a:r>
          </a:p>
          <a:p>
            <a:r>
              <a:rPr lang="en-US" dirty="0"/>
              <a:t>the </a:t>
            </a:r>
            <a:r>
              <a:rPr lang="en-US" b="1" dirty="0"/>
              <a:t>yield</a:t>
            </a:r>
            <a:r>
              <a:rPr lang="en-US" dirty="0"/>
              <a:t> is the </a:t>
            </a:r>
            <a:r>
              <a:rPr lang="en-US" b="1" dirty="0"/>
              <a:t>percentage of usable chips</a:t>
            </a:r>
          </a:p>
          <a:p>
            <a:pPr lvl="1"/>
            <a:r>
              <a:rPr lang="en-US" b="1" dirty="0"/>
              <a:t>bigger</a:t>
            </a:r>
            <a:r>
              <a:rPr lang="en-US" dirty="0"/>
              <a:t> chips have </a:t>
            </a:r>
            <a:r>
              <a:rPr lang="en-US" b="1" dirty="0"/>
              <a:t>smaller</a:t>
            </a:r>
            <a:r>
              <a:rPr lang="en-US" dirty="0"/>
              <a:t> yields: more opportunities for mistakes!</a:t>
            </a:r>
          </a:p>
          <a:p>
            <a:r>
              <a:rPr lang="en-US" dirty="0"/>
              <a:t>the</a:t>
            </a:r>
            <a:r>
              <a:rPr lang="en-US" b="1" dirty="0"/>
              <a:t> size of the silicon </a:t>
            </a:r>
            <a:r>
              <a:rPr lang="en-US" dirty="0"/>
              <a:t>is </a:t>
            </a:r>
            <a:r>
              <a:rPr lang="en-US" b="1" dirty="0"/>
              <a:t>the biggest factor </a:t>
            </a:r>
            <a:r>
              <a:rPr lang="en-US" dirty="0"/>
              <a:t>in the price of an IC</a:t>
            </a:r>
          </a:p>
          <a:p>
            <a:pPr lvl="1"/>
            <a:r>
              <a:rPr lang="en-US" dirty="0"/>
              <a:t>huge ICs (several </a:t>
            </a:r>
            <a:r>
              <a:rPr lang="en-US" i="1" dirty="0"/>
              <a:t>cm</a:t>
            </a:r>
            <a:r>
              <a:rPr lang="en-US" dirty="0"/>
              <a:t> on each side!), such as very high-resolution camera sensors, can cost </a:t>
            </a:r>
            <a:r>
              <a:rPr lang="en-US" b="1" dirty="0"/>
              <a:t>tens of thousands of dollars!</a:t>
            </a:r>
          </a:p>
          <a:p>
            <a:r>
              <a:rPr lang="en-US" dirty="0"/>
              <a:t>manufacturers can also </a:t>
            </a:r>
            <a:r>
              <a:rPr lang="en-US" b="1" dirty="0"/>
              <a:t>bin</a:t>
            </a:r>
            <a:r>
              <a:rPr lang="en-US" dirty="0"/>
              <a:t> resulting chips</a:t>
            </a:r>
          </a:p>
          <a:p>
            <a:pPr lvl="1"/>
            <a:r>
              <a:rPr lang="en-US" dirty="0"/>
              <a:t>bug-free ones can be sold as Core i7s for </a:t>
            </a:r>
            <a:r>
              <a:rPr lang="en-US" i="1" dirty="0" err="1"/>
              <a:t>lotsa</a:t>
            </a:r>
            <a:r>
              <a:rPr lang="en-US" i="1" dirty="0"/>
              <a:t> money</a:t>
            </a:r>
          </a:p>
          <a:p>
            <a:pPr lvl="1"/>
            <a:r>
              <a:rPr lang="en-US" dirty="0"/>
              <a:t>slightly malformed ones can be sold as Core i5s and i3s</a:t>
            </a:r>
          </a:p>
          <a:p>
            <a:pPr lvl="1"/>
            <a:r>
              <a:rPr lang="en-US" dirty="0"/>
              <a:t>the ones they sweep off the floor are the Celerons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Logic Minimization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22E1A-6D8F-41AA-B667-CCDFCFA9D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Smaller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5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Silicon is expensive, rocks are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 minimization</a:t>
            </a:r>
            <a:r>
              <a:rPr lang="en-US" dirty="0"/>
              <a:t> means using the </a:t>
            </a:r>
            <a:r>
              <a:rPr lang="en-US" b="1" dirty="0"/>
              <a:t>smallest number </a:t>
            </a:r>
            <a:r>
              <a:rPr lang="en-US" dirty="0"/>
              <a:t>of gates/transistors possible to implement a </a:t>
            </a:r>
            <a:r>
              <a:rPr lang="en-US" dirty="0" err="1"/>
              <a:t>boolean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function</a:t>
            </a:r>
            <a:r>
              <a:rPr lang="en-US" dirty="0"/>
              <a:t> is anything we've talked about</a:t>
            </a:r>
          </a:p>
          <a:p>
            <a:pPr lvl="1"/>
            <a:r>
              <a:rPr lang="en-US" dirty="0"/>
              <a:t>it has </a:t>
            </a:r>
            <a:r>
              <a:rPr lang="en-US" dirty="0" err="1"/>
              <a:t>boolean</a:t>
            </a:r>
            <a:r>
              <a:rPr lang="en-US" dirty="0"/>
              <a:t> inputs, and </a:t>
            </a:r>
            <a:r>
              <a:rPr lang="en-US" dirty="0" err="1"/>
              <a:t>boolean</a:t>
            </a:r>
            <a:r>
              <a:rPr lang="en-US" dirty="0"/>
              <a:t> outputs</a:t>
            </a:r>
          </a:p>
          <a:p>
            <a:r>
              <a:rPr lang="en-US" dirty="0"/>
              <a:t>fewer transistors means:</a:t>
            </a:r>
          </a:p>
          <a:p>
            <a:pPr lvl="1"/>
            <a:r>
              <a:rPr lang="en-US" dirty="0"/>
              <a:t>smaller area:</a:t>
            </a:r>
          </a:p>
          <a:p>
            <a:pPr lvl="2"/>
            <a:r>
              <a:rPr lang="en-US" b="1" dirty="0"/>
              <a:t>cheaper chips!</a:t>
            </a:r>
          </a:p>
          <a:p>
            <a:pPr lvl="2"/>
            <a:r>
              <a:rPr lang="en-US" b="1" dirty="0"/>
              <a:t>more stuff </a:t>
            </a:r>
            <a:r>
              <a:rPr lang="en-US" dirty="0"/>
              <a:t>on one chip!</a:t>
            </a:r>
          </a:p>
          <a:p>
            <a:pPr lvl="2"/>
            <a:r>
              <a:rPr lang="en-US" b="1" dirty="0"/>
              <a:t>smaller chance </a:t>
            </a:r>
            <a:r>
              <a:rPr lang="en-US" dirty="0"/>
              <a:t>of manufacturing</a:t>
            </a:r>
            <a:r>
              <a:rPr lang="en-US" b="1" dirty="0"/>
              <a:t> defects!</a:t>
            </a:r>
          </a:p>
          <a:p>
            <a:pPr lvl="1"/>
            <a:r>
              <a:rPr lang="en-US" dirty="0"/>
              <a:t>less gate delay:</a:t>
            </a:r>
          </a:p>
          <a:p>
            <a:pPr lvl="2"/>
            <a:r>
              <a:rPr lang="en-US" b="1" dirty="0"/>
              <a:t>faster circuits!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0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9" y="754750"/>
            <a:ext cx="6576329" cy="4252119"/>
          </a:xfrm>
        </p:spPr>
        <p:txBody>
          <a:bodyPr>
            <a:normAutofit/>
          </a:bodyPr>
          <a:lstStyle/>
          <a:p>
            <a:r>
              <a:rPr lang="en-US" dirty="0"/>
              <a:t>Let's make a truth table for a </a:t>
            </a:r>
            <a:r>
              <a:rPr lang="en-US" b="1" dirty="0"/>
              <a:t>two-input 1-bit multiplexer.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28559"/>
              </p:ext>
            </p:extLst>
          </p:nvPr>
        </p:nvGraphicFramePr>
        <p:xfrm>
          <a:off x="7204979" y="754750"/>
          <a:ext cx="1855524" cy="4533318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63881">
                  <a:extLst>
                    <a:ext uri="{9D8B030D-6E8A-4147-A177-3AD203B41FA5}">
                      <a16:colId xmlns:a16="http://schemas.microsoft.com/office/drawing/2014/main" val="702416985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80510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53284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700602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5096722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38433" y="12595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8433" y="17703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8433" y="22501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8433" y="27609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8433" y="327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8433" y="37854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8433" y="42652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8433" y="47760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18347" y="2025799"/>
            <a:ext cx="2572293" cy="2563366"/>
            <a:chOff x="3054886" y="1257300"/>
            <a:chExt cx="2572293" cy="2563366"/>
          </a:xfrm>
        </p:grpSpPr>
        <p:sp>
          <p:nvSpPr>
            <p:cNvPr id="18" name="TextBox 17"/>
            <p:cNvSpPr txBox="1"/>
            <p:nvPr/>
          </p:nvSpPr>
          <p:spPr>
            <a:xfrm>
              <a:off x="4939486" y="1781670"/>
              <a:ext cx="687693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Q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4886" y="1257300"/>
              <a:ext cx="2326842" cy="2563366"/>
              <a:chOff x="3054886" y="1257300"/>
              <a:chExt cx="2326842" cy="2563366"/>
            </a:xfrm>
          </p:grpSpPr>
          <p:sp>
            <p:nvSpPr>
              <p:cNvPr id="20" name="Trapezoid 19"/>
              <p:cNvSpPr/>
              <p:nvPr/>
            </p:nvSpPr>
            <p:spPr>
              <a:xfrm rot="5400000">
                <a:off x="3281228" y="1697589"/>
                <a:ext cx="1981200" cy="1295400"/>
              </a:xfrm>
              <a:prstGeom prst="trapezoid">
                <a:avLst>
                  <a:gd name="adj" fmla="val 3520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4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3136449" y="1781670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919528" y="2362162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054886" y="1257300"/>
                <a:ext cx="451155" cy="45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3136449" y="2915056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054886" y="2422549"/>
                <a:ext cx="451155" cy="45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271828" y="3107866"/>
                <a:ext cx="0" cy="712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236750" y="3171878"/>
                <a:ext cx="944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S=0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598650" y="1797736"/>
                <a:ext cx="1320878" cy="547553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626061" y="2025799"/>
            <a:ext cx="2572293" cy="2563366"/>
            <a:chOff x="5562600" y="1257300"/>
            <a:chExt cx="2572293" cy="2563366"/>
          </a:xfrm>
        </p:grpSpPr>
        <p:sp>
          <p:nvSpPr>
            <p:cNvPr id="30" name="Trapezoid 29"/>
            <p:cNvSpPr/>
            <p:nvPr/>
          </p:nvSpPr>
          <p:spPr>
            <a:xfrm rot="5400000">
              <a:off x="5788942" y="1697589"/>
              <a:ext cx="1981200" cy="1295400"/>
            </a:xfrm>
            <a:prstGeom prst="trapezoid">
              <a:avLst>
                <a:gd name="adj" fmla="val 3520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5644163" y="1781670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427242" y="2362162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62600" y="1257300"/>
              <a:ext cx="451155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7200" y="1781670"/>
              <a:ext cx="687693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644163" y="2915056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562600" y="2422549"/>
              <a:ext cx="451155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779542" y="3107866"/>
              <a:ext cx="0" cy="712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4464" y="3171878"/>
              <a:ext cx="944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S=1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6131842" y="2338254"/>
              <a:ext cx="1294292" cy="576802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26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Couldn’t Even Care One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33" y="958705"/>
            <a:ext cx="6251313" cy="4252119"/>
          </a:xfrm>
        </p:spPr>
        <p:txBody>
          <a:bodyPr/>
          <a:lstStyle/>
          <a:p>
            <a:r>
              <a:rPr lang="en-US" dirty="0"/>
              <a:t>We don't even </a:t>
            </a:r>
            <a:r>
              <a:rPr lang="en-US" i="1" dirty="0"/>
              <a:t>care</a:t>
            </a:r>
            <a:r>
              <a:rPr lang="en-US" dirty="0"/>
              <a:t> about the </a:t>
            </a:r>
            <a:r>
              <a:rPr lang="en-US" i="1" dirty="0"/>
              <a:t>un</a:t>
            </a:r>
            <a:r>
              <a:rPr lang="en-US" dirty="0"/>
              <a:t>selected input</a:t>
            </a:r>
          </a:p>
          <a:p>
            <a:r>
              <a:rPr lang="en-US" dirty="0"/>
              <a:t>We can put </a:t>
            </a:r>
            <a:r>
              <a:rPr lang="en-US" b="1" dirty="0"/>
              <a:t>X</a:t>
            </a:r>
            <a:r>
              <a:rPr lang="en-US" dirty="0"/>
              <a:t> in the inputs we don't care about</a:t>
            </a:r>
          </a:p>
          <a:p>
            <a:r>
              <a:rPr lang="en-US" dirty="0"/>
              <a:t>We call these </a:t>
            </a:r>
            <a:r>
              <a:rPr lang="en-US" b="1" dirty="0"/>
              <a:t>don't cares</a:t>
            </a:r>
          </a:p>
          <a:p>
            <a:pPr lvl="1"/>
            <a:r>
              <a:rPr lang="en-US" dirty="0"/>
              <a:t>yep, really</a:t>
            </a:r>
          </a:p>
          <a:p>
            <a:r>
              <a:rPr lang="en-US" dirty="0"/>
              <a:t>What these mean is:</a:t>
            </a:r>
          </a:p>
          <a:p>
            <a:pPr lvl="1"/>
            <a:r>
              <a:rPr lang="en-US" dirty="0"/>
              <a:t>when we make this into a </a:t>
            </a:r>
            <a:r>
              <a:rPr lang="en-US" dirty="0" err="1"/>
              <a:t>boolean</a:t>
            </a:r>
            <a:r>
              <a:rPr lang="en-US" dirty="0"/>
              <a:t> function, we can </a:t>
            </a:r>
            <a:r>
              <a:rPr lang="en-US" b="1" dirty="0"/>
              <a:t>ignore</a:t>
            </a:r>
            <a:r>
              <a:rPr lang="en-US" dirty="0"/>
              <a:t> those inputs</a:t>
            </a:r>
          </a:p>
          <a:p>
            <a:pPr lvl="2"/>
            <a:r>
              <a:rPr lang="en-US" dirty="0"/>
              <a:t>we won't even need to write 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2619"/>
              </p:ext>
            </p:extLst>
          </p:nvPr>
        </p:nvGraphicFramePr>
        <p:xfrm>
          <a:off x="7221070" y="731499"/>
          <a:ext cx="1855524" cy="4533318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63881">
                  <a:extLst>
                    <a:ext uri="{9D8B030D-6E8A-4147-A177-3AD203B41FA5}">
                      <a16:colId xmlns:a16="http://schemas.microsoft.com/office/drawing/2014/main" val="702416985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80510082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53284655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70060225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50967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D9B-EB6F-43B8-9D4B-B5647AD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DCCB-F724-4647-87FA-CACB33C4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good.</a:t>
            </a:r>
          </a:p>
          <a:p>
            <a:r>
              <a:rPr lang="en-US" dirty="0"/>
              <a:t>Half the class got an A.</a:t>
            </a:r>
          </a:p>
          <a:p>
            <a:pPr lvl="1"/>
            <a:r>
              <a:rPr lang="en-US" dirty="0"/>
              <a:t>Lenient grading to avoid some of your F’s meant lots of A’s. Boo.</a:t>
            </a:r>
          </a:p>
          <a:p>
            <a:pPr lvl="1"/>
            <a:r>
              <a:rPr lang="en-US" dirty="0"/>
              <a:t>Exam 2 is generally harder, in a fashion, </a:t>
            </a:r>
            <a:r>
              <a:rPr lang="en-US" dirty="0" err="1"/>
              <a:t>imo</a:t>
            </a:r>
            <a:r>
              <a:rPr lang="en-US" dirty="0"/>
              <a:t>, so I’m not worried.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notes: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1 (not 0!! I’m a tad concerned!!)</a:t>
            </a:r>
          </a:p>
          <a:p>
            <a:pPr lvl="1"/>
            <a:r>
              <a:rPr lang="en-US" dirty="0"/>
              <a:t>The smallest unsigned integer is 0, naturally. (2</a:t>
            </a:r>
            <a:r>
              <a:rPr lang="en-US" baseline="30000" dirty="0"/>
              <a:t>0</a:t>
            </a:r>
            <a:r>
              <a:rPr lang="en-US" dirty="0"/>
              <a:t> – 1, if you must)</a:t>
            </a:r>
          </a:p>
          <a:p>
            <a:pPr lvl="1"/>
            <a:r>
              <a:rPr lang="en-US" dirty="0"/>
              <a:t>Some of you said largest is: 2</a:t>
            </a:r>
            <a:r>
              <a:rPr lang="en-US" baseline="30000" dirty="0"/>
              <a:t>10</a:t>
            </a:r>
            <a:r>
              <a:rPr lang="en-US" dirty="0"/>
              <a:t>+2</a:t>
            </a:r>
            <a:r>
              <a:rPr lang="en-US" baseline="30000" dirty="0"/>
              <a:t>9</a:t>
            </a:r>
            <a:r>
              <a:rPr lang="en-US" dirty="0"/>
              <a:t>+2</a:t>
            </a:r>
            <a:r>
              <a:rPr lang="en-US" baseline="30000" dirty="0"/>
              <a:t>8</a:t>
            </a:r>
            <a:r>
              <a:rPr lang="en-US" dirty="0"/>
              <a:t>+2</a:t>
            </a:r>
            <a:r>
              <a:rPr lang="en-US" baseline="30000" dirty="0"/>
              <a:t>7</a:t>
            </a:r>
            <a:r>
              <a:rPr lang="en-US" dirty="0"/>
              <a:t>+2</a:t>
            </a:r>
            <a:r>
              <a:rPr lang="en-US" baseline="30000" dirty="0"/>
              <a:t>6</a:t>
            </a:r>
            <a:r>
              <a:rPr lang="en-US" dirty="0"/>
              <a:t>+2</a:t>
            </a:r>
            <a:r>
              <a:rPr lang="en-US" baseline="30000" dirty="0"/>
              <a:t>5</a:t>
            </a:r>
            <a:r>
              <a:rPr lang="en-US" dirty="0"/>
              <a:t>+2</a:t>
            </a:r>
            <a:r>
              <a:rPr lang="en-US" baseline="30000" dirty="0"/>
              <a:t>4</a:t>
            </a:r>
            <a:r>
              <a:rPr lang="en-US" dirty="0"/>
              <a:t>+2</a:t>
            </a:r>
            <a:r>
              <a:rPr lang="en-US" baseline="30000" dirty="0"/>
              <a:t>3</a:t>
            </a:r>
            <a:r>
              <a:rPr lang="en-US" dirty="0"/>
              <a:t>+2</a:t>
            </a:r>
            <a:r>
              <a:rPr lang="en-US" baseline="30000" dirty="0"/>
              <a:t>2</a:t>
            </a:r>
            <a:r>
              <a:rPr lang="en-US" dirty="0"/>
              <a:t>+2</a:t>
            </a:r>
            <a:r>
              <a:rPr lang="en-US" baseline="30000" dirty="0"/>
              <a:t>1</a:t>
            </a:r>
            <a:r>
              <a:rPr lang="en-US" dirty="0"/>
              <a:t>+2</a:t>
            </a:r>
            <a:r>
              <a:rPr lang="en-US" baseline="30000" dirty="0"/>
              <a:t>0</a:t>
            </a:r>
          </a:p>
          <a:p>
            <a:pPr lvl="2"/>
            <a:r>
              <a:rPr lang="en-US" dirty="0"/>
              <a:t>True! But that’s the same as 2</a:t>
            </a:r>
            <a:r>
              <a:rPr lang="en-US" baseline="30000" dirty="0"/>
              <a:t>11 </a:t>
            </a:r>
            <a:r>
              <a:rPr lang="en-US" dirty="0"/>
              <a:t>– 1 </a:t>
            </a:r>
            <a:r>
              <a:rPr lang="en-US" dirty="0">
                <a:sym typeface="Wingdings" panose="05000000000000000000" pitchFamily="2" charset="2"/>
              </a:rPr>
              <a:t>so I hate it.  (but you get credit anyway, </a:t>
            </a:r>
            <a:r>
              <a:rPr lang="en-US" u="sng" dirty="0">
                <a:sym typeface="Wingdings" panose="05000000000000000000" pitchFamily="2" charset="2"/>
              </a:rPr>
              <a:t>but not on the final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5106-40F4-4AB0-9265-527924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Boolean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95350"/>
                <a:ext cx="5936957" cy="4252119"/>
              </a:xfrm>
            </p:spPr>
            <p:txBody>
              <a:bodyPr/>
              <a:lstStyle/>
              <a:p>
                <a:r>
                  <a:rPr lang="en-US" dirty="0"/>
                  <a:t>Let's make a </a:t>
                </a:r>
                <a:r>
                  <a:rPr lang="en-US" dirty="0" err="1"/>
                  <a:t>boolean</a:t>
                </a:r>
                <a:r>
                  <a:rPr lang="en-US" dirty="0"/>
                  <a:t> expression from the truth table:</a:t>
                </a:r>
              </a:p>
              <a:p>
                <a:pPr marL="715805" lvl="1" indent="-457200">
                  <a:buFont typeface="+mj-lt"/>
                  <a:buAutoNum type="arabicPeriod"/>
                </a:pPr>
                <a:r>
                  <a:rPr lang="en-US" dirty="0"/>
                  <a:t>find all rows with an </a:t>
                </a:r>
                <a:r>
                  <a:rPr lang="en-US" b="1" dirty="0"/>
                  <a:t>output of 1</a:t>
                </a:r>
              </a:p>
              <a:p>
                <a:pPr marL="715805" lvl="1" indent="-457200">
                  <a:buFont typeface="+mj-lt"/>
                  <a:buAutoNum type="arabicPeriod"/>
                </a:pPr>
                <a:r>
                  <a:rPr lang="en-US" dirty="0"/>
                  <a:t>for each one, write an AND of all the inputs, with NOTs on the 0s</a:t>
                </a:r>
              </a:p>
              <a:p>
                <a:pPr marL="715805" lvl="1" indent="-457200">
                  <a:buFont typeface="+mj-lt"/>
                  <a:buAutoNum type="arabicPeriod"/>
                </a:pPr>
                <a:r>
                  <a:rPr lang="en-US" dirty="0"/>
                  <a:t>eliminate duplicate terms</a:t>
                </a:r>
              </a:p>
              <a:p>
                <a:pPr marL="715805" lvl="1" indent="-457200">
                  <a:buFont typeface="+mj-lt"/>
                  <a:buAutoNum type="arabicPeriod"/>
                </a:pPr>
                <a:r>
                  <a:rPr lang="en-US" dirty="0"/>
                  <a:t>OR the remaining terms together</a:t>
                </a:r>
              </a:p>
              <a:p>
                <a:pPr marL="515780" lvl="2" indent="0"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  <m:r>
                      <a:rPr lang="en-US" sz="24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𝐒𝐁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This is what we call a </a:t>
                </a:r>
                <a:r>
                  <a:rPr lang="en-US" b="1" dirty="0"/>
                  <a:t>sum-of-products</a:t>
                </a:r>
                <a:endParaRPr lang="en-US" dirty="0"/>
              </a:p>
              <a:p>
                <a:pPr lvl="1"/>
                <a:r>
                  <a:rPr lang="en-US" dirty="0"/>
                  <a:t>An OR of multiple ANDed terms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95350"/>
                <a:ext cx="5936957" cy="4252119"/>
              </a:xfrm>
              <a:blipFill>
                <a:blip r:embed="rId3"/>
                <a:stretch>
                  <a:fillRect l="-1027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64517"/>
              </p:ext>
            </p:extLst>
          </p:nvPr>
        </p:nvGraphicFramePr>
        <p:xfrm>
          <a:off x="7183086" y="763641"/>
          <a:ext cx="1855524" cy="4533318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63881">
                  <a:extLst>
                    <a:ext uri="{9D8B030D-6E8A-4147-A177-3AD203B41FA5}">
                      <a16:colId xmlns:a16="http://schemas.microsoft.com/office/drawing/2014/main" val="702416985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63881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80510082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53284655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70060225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</a:p>
                  </a:txBody>
                  <a:tcPr marL="137942" marR="137942" marT="68971" marB="68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509672288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554686" y="2287321"/>
            <a:ext cx="483924" cy="2971800"/>
            <a:chOff x="8467281" y="2095500"/>
            <a:chExt cx="483924" cy="2971800"/>
          </a:xfrm>
        </p:grpSpPr>
        <p:sp>
          <p:nvSpPr>
            <p:cNvPr id="7" name="Rectangle 6"/>
            <p:cNvSpPr/>
            <p:nvPr/>
          </p:nvSpPr>
          <p:spPr>
            <a:xfrm>
              <a:off x="8467281" y="2095500"/>
              <a:ext cx="483924" cy="990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67281" y="3600319"/>
              <a:ext cx="483924" cy="4763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67281" y="4590919"/>
              <a:ext cx="483924" cy="4763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65608" y="2287321"/>
                <a:ext cx="532197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𝐒</m:t>
                          </m:r>
                        </m:e>
                      </m:acc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08" y="2287321"/>
                <a:ext cx="532197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565608" y="2776147"/>
                <a:ext cx="532197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𝐒</m:t>
                          </m:r>
                        </m:e>
                      </m:acc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08" y="2776147"/>
                <a:ext cx="532197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65607" y="3814437"/>
                <a:ext cx="527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𝐒𝐁</m:t>
                      </m:r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07" y="3814437"/>
                <a:ext cx="52738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65607" y="4784511"/>
                <a:ext cx="527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𝐒𝐁</m:t>
                      </m:r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07" y="4784511"/>
                <a:ext cx="52738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565607" y="2992040"/>
            <a:ext cx="532198" cy="2007915"/>
            <a:chOff x="6565607" y="2992040"/>
            <a:chExt cx="532198" cy="2007915"/>
          </a:xfrm>
        </p:grpSpPr>
        <p:cxnSp>
          <p:nvCxnSpPr>
            <p:cNvPr id="16" name="Straight Connector 15"/>
            <p:cNvCxnSpPr>
              <a:stCxn id="12" idx="1"/>
              <a:endCxn id="12" idx="3"/>
            </p:cNvCxnSpPr>
            <p:nvPr/>
          </p:nvCxnSpPr>
          <p:spPr>
            <a:xfrm>
              <a:off x="6565608" y="2992040"/>
              <a:ext cx="53219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1"/>
              <a:endCxn id="14" idx="3"/>
            </p:cNvCxnSpPr>
            <p:nvPr/>
          </p:nvCxnSpPr>
          <p:spPr>
            <a:xfrm>
              <a:off x="6565607" y="4999955"/>
              <a:ext cx="5273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11" grpId="0" uiExpand="1"/>
      <p:bldP spid="12" grpId="0" uiExpand="1"/>
      <p:bldP spid="13" grpId="0" uiExpand="1"/>
      <p:bldP spid="1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Turning that expression into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𝐒𝐁</m:t>
                    </m:r>
                  </m:oMath>
                </a14:m>
                <a:r>
                  <a:rPr lang="en-US" dirty="0"/>
                  <a:t> into gates is pretty straightforward: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495302"/>
                <a:ext cx="8763000" cy="557162"/>
              </a:xfrm>
              <a:blipFill rotWithShape="0">
                <a:blip r:embed="rId3"/>
                <a:stretch>
                  <a:fillRect l="-834" t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429000" y="1257300"/>
            <a:ext cx="528998" cy="537541"/>
            <a:chOff x="3429000" y="1257300"/>
            <a:chExt cx="528998" cy="53754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508348" y="1794841"/>
              <a:ext cx="44965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29000" y="1257300"/>
              <a:ext cx="438906" cy="439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79130" y="1951991"/>
            <a:ext cx="1465138" cy="671610"/>
            <a:chOff x="1979130" y="1951991"/>
            <a:chExt cx="1465138" cy="67161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2147011" y="1784110"/>
              <a:ext cx="671610" cy="1007371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986501" y="2058912"/>
              <a:ext cx="457767" cy="4577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21084" y="1565708"/>
            <a:ext cx="1833814" cy="1043232"/>
            <a:chOff x="3421084" y="1565708"/>
            <a:chExt cx="1833814" cy="1043232"/>
          </a:xfrm>
        </p:grpSpPr>
        <p:sp>
          <p:nvSpPr>
            <p:cNvPr id="15" name="Arc 14"/>
            <p:cNvSpPr/>
            <p:nvPr/>
          </p:nvSpPr>
          <p:spPr>
            <a:xfrm>
              <a:off x="4211666" y="1565708"/>
              <a:ext cx="1043232" cy="1043232"/>
            </a:xfrm>
            <a:prstGeom prst="arc">
              <a:avLst>
                <a:gd name="adj1" fmla="val 16200000"/>
                <a:gd name="adj2" fmla="val 540089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Rectangle 7"/>
            <p:cNvSpPr/>
            <p:nvPr/>
          </p:nvSpPr>
          <p:spPr>
            <a:xfrm>
              <a:off x="3957999" y="1565708"/>
              <a:ext cx="780115" cy="1043232"/>
            </a:xfrm>
            <a:custGeom>
              <a:avLst/>
              <a:gdLst>
                <a:gd name="connsiteX0" fmla="*/ 0 w 1037737"/>
                <a:gd name="connsiteY0" fmla="*/ 0 h 1379672"/>
                <a:gd name="connsiteX1" fmla="*/ 1037737 w 1037737"/>
                <a:gd name="connsiteY1" fmla="*/ 0 h 1379672"/>
                <a:gd name="connsiteX2" fmla="*/ 1037737 w 1037737"/>
                <a:gd name="connsiteY2" fmla="*/ 1379672 h 1379672"/>
                <a:gd name="connsiteX3" fmla="*/ 0 w 1037737"/>
                <a:gd name="connsiteY3" fmla="*/ 1379672 h 1379672"/>
                <a:gd name="connsiteX4" fmla="*/ 0 w 1037737"/>
                <a:gd name="connsiteY4" fmla="*/ 0 h 1379672"/>
                <a:gd name="connsiteX0" fmla="*/ 1037737 w 1129177"/>
                <a:gd name="connsiteY0" fmla="*/ 1379672 h 1471112"/>
                <a:gd name="connsiteX1" fmla="*/ 0 w 1129177"/>
                <a:gd name="connsiteY1" fmla="*/ 1379672 h 1471112"/>
                <a:gd name="connsiteX2" fmla="*/ 0 w 1129177"/>
                <a:gd name="connsiteY2" fmla="*/ 0 h 1471112"/>
                <a:gd name="connsiteX3" fmla="*/ 1037737 w 1129177"/>
                <a:gd name="connsiteY3" fmla="*/ 0 h 1471112"/>
                <a:gd name="connsiteX4" fmla="*/ 1129177 w 1129177"/>
                <a:gd name="connsiteY4" fmla="*/ 1471112 h 1471112"/>
                <a:gd name="connsiteX0" fmla="*/ 1037737 w 1037737"/>
                <a:gd name="connsiteY0" fmla="*/ 1379672 h 1379672"/>
                <a:gd name="connsiteX1" fmla="*/ 0 w 1037737"/>
                <a:gd name="connsiteY1" fmla="*/ 1379672 h 1379672"/>
                <a:gd name="connsiteX2" fmla="*/ 0 w 1037737"/>
                <a:gd name="connsiteY2" fmla="*/ 0 h 1379672"/>
                <a:gd name="connsiteX3" fmla="*/ 1037737 w 1037737"/>
                <a:gd name="connsiteY3" fmla="*/ 0 h 13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737" h="1379672">
                  <a:moveTo>
                    <a:pt x="1037737" y="1379672"/>
                  </a:moveTo>
                  <a:lnTo>
                    <a:pt x="0" y="1379672"/>
                  </a:lnTo>
                  <a:lnTo>
                    <a:pt x="0" y="0"/>
                  </a:lnTo>
                  <a:lnTo>
                    <a:pt x="1037737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3421084" y="2287797"/>
              <a:ext cx="5035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6732" y="1773103"/>
            <a:ext cx="1962399" cy="584775"/>
            <a:chOff x="16732" y="1773103"/>
            <a:chExt cx="1962399" cy="58477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751979" y="2289700"/>
              <a:ext cx="12271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32" y="1773103"/>
              <a:ext cx="1126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29000" y="3543300"/>
            <a:ext cx="528998" cy="584775"/>
            <a:chOff x="3429000" y="3543300"/>
            <a:chExt cx="528998" cy="5847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508348" y="4080841"/>
              <a:ext cx="44965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29000" y="3543300"/>
              <a:ext cx="438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08732" y="2287797"/>
            <a:ext cx="3746166" cy="1956727"/>
            <a:chOff x="1508732" y="2287797"/>
            <a:chExt cx="3746166" cy="1956727"/>
          </a:xfrm>
        </p:grpSpPr>
        <p:sp>
          <p:nvSpPr>
            <p:cNvPr id="35" name="Arc 34"/>
            <p:cNvSpPr/>
            <p:nvPr/>
          </p:nvSpPr>
          <p:spPr>
            <a:xfrm>
              <a:off x="4211666" y="3201292"/>
              <a:ext cx="1043232" cy="1043232"/>
            </a:xfrm>
            <a:prstGeom prst="arc">
              <a:avLst>
                <a:gd name="adj1" fmla="val 16200000"/>
                <a:gd name="adj2" fmla="val 540089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3957999" y="3201292"/>
              <a:ext cx="780115" cy="1043232"/>
            </a:xfrm>
            <a:custGeom>
              <a:avLst/>
              <a:gdLst>
                <a:gd name="connsiteX0" fmla="*/ 0 w 1037737"/>
                <a:gd name="connsiteY0" fmla="*/ 0 h 1379672"/>
                <a:gd name="connsiteX1" fmla="*/ 1037737 w 1037737"/>
                <a:gd name="connsiteY1" fmla="*/ 0 h 1379672"/>
                <a:gd name="connsiteX2" fmla="*/ 1037737 w 1037737"/>
                <a:gd name="connsiteY2" fmla="*/ 1379672 h 1379672"/>
                <a:gd name="connsiteX3" fmla="*/ 0 w 1037737"/>
                <a:gd name="connsiteY3" fmla="*/ 1379672 h 1379672"/>
                <a:gd name="connsiteX4" fmla="*/ 0 w 1037737"/>
                <a:gd name="connsiteY4" fmla="*/ 0 h 1379672"/>
                <a:gd name="connsiteX0" fmla="*/ 1037737 w 1129177"/>
                <a:gd name="connsiteY0" fmla="*/ 1379672 h 1471112"/>
                <a:gd name="connsiteX1" fmla="*/ 0 w 1129177"/>
                <a:gd name="connsiteY1" fmla="*/ 1379672 h 1471112"/>
                <a:gd name="connsiteX2" fmla="*/ 0 w 1129177"/>
                <a:gd name="connsiteY2" fmla="*/ 0 h 1471112"/>
                <a:gd name="connsiteX3" fmla="*/ 1037737 w 1129177"/>
                <a:gd name="connsiteY3" fmla="*/ 0 h 1471112"/>
                <a:gd name="connsiteX4" fmla="*/ 1129177 w 1129177"/>
                <a:gd name="connsiteY4" fmla="*/ 1471112 h 1471112"/>
                <a:gd name="connsiteX0" fmla="*/ 1037737 w 1037737"/>
                <a:gd name="connsiteY0" fmla="*/ 1379672 h 1379672"/>
                <a:gd name="connsiteX1" fmla="*/ 0 w 1037737"/>
                <a:gd name="connsiteY1" fmla="*/ 1379672 h 1379672"/>
                <a:gd name="connsiteX2" fmla="*/ 0 w 1037737"/>
                <a:gd name="connsiteY2" fmla="*/ 0 h 1379672"/>
                <a:gd name="connsiteX3" fmla="*/ 1037737 w 1037737"/>
                <a:gd name="connsiteY3" fmla="*/ 0 h 13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737" h="1379672">
                  <a:moveTo>
                    <a:pt x="1037737" y="1379672"/>
                  </a:moveTo>
                  <a:lnTo>
                    <a:pt x="0" y="1379672"/>
                  </a:lnTo>
                  <a:lnTo>
                    <a:pt x="0" y="0"/>
                  </a:lnTo>
                  <a:lnTo>
                    <a:pt x="1037737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9" name="Connector: Elbow 38"/>
            <p:cNvCxnSpPr/>
            <p:nvPr/>
          </p:nvCxnSpPr>
          <p:spPr>
            <a:xfrm>
              <a:off x="1508732" y="2287797"/>
              <a:ext cx="2415858" cy="1179303"/>
            </a:xfrm>
            <a:prstGeom prst="bentConnector3">
              <a:avLst>
                <a:gd name="adj1" fmla="val 48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280922" y="2065490"/>
            <a:ext cx="3362969" cy="1682937"/>
            <a:chOff x="5280922" y="2065490"/>
            <a:chExt cx="3362969" cy="1682937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7824531" y="2923936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849127" y="2377904"/>
              <a:ext cx="794764" cy="522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262581" y="2304312"/>
              <a:ext cx="1554479" cy="619630"/>
            </a:xfrm>
            <a:custGeom>
              <a:avLst/>
              <a:gdLst>
                <a:gd name="connsiteX0" fmla="*/ 0 w 1740665"/>
                <a:gd name="connsiteY0" fmla="*/ 0 h 1090670"/>
                <a:gd name="connsiteX1" fmla="*/ 914400 w 1740665"/>
                <a:gd name="connsiteY1" fmla="*/ 231354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046603 w 1740665"/>
                <a:gd name="connsiteY1" fmla="*/ 253388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0665" h="1090670">
                  <a:moveTo>
                    <a:pt x="0" y="0"/>
                  </a:moveTo>
                  <a:cubicBezTo>
                    <a:pt x="312144" y="24788"/>
                    <a:pt x="822593" y="27543"/>
                    <a:pt x="1145755" y="308473"/>
                  </a:cubicBezTo>
                  <a:cubicBezTo>
                    <a:pt x="1468917" y="589403"/>
                    <a:pt x="1494622" y="564614"/>
                    <a:pt x="1740665" y="109067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 flipV="1">
              <a:off x="6260787" y="2923960"/>
              <a:ext cx="1554479" cy="619630"/>
            </a:xfrm>
            <a:custGeom>
              <a:avLst/>
              <a:gdLst>
                <a:gd name="connsiteX0" fmla="*/ 0 w 1740665"/>
                <a:gd name="connsiteY0" fmla="*/ 0 h 1090670"/>
                <a:gd name="connsiteX1" fmla="*/ 914400 w 1740665"/>
                <a:gd name="connsiteY1" fmla="*/ 231354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046603 w 1740665"/>
                <a:gd name="connsiteY1" fmla="*/ 253388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  <a:gd name="connsiteX0" fmla="*/ 0 w 1740665"/>
                <a:gd name="connsiteY0" fmla="*/ 0 h 1090670"/>
                <a:gd name="connsiteX1" fmla="*/ 1145755 w 1740665"/>
                <a:gd name="connsiteY1" fmla="*/ 308473 h 1090670"/>
                <a:gd name="connsiteX2" fmla="*/ 1740665 w 1740665"/>
                <a:gd name="connsiteY2" fmla="*/ 1090670 h 109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0665" h="1090670">
                  <a:moveTo>
                    <a:pt x="0" y="0"/>
                  </a:moveTo>
                  <a:cubicBezTo>
                    <a:pt x="312144" y="24788"/>
                    <a:pt x="822593" y="27543"/>
                    <a:pt x="1145755" y="308473"/>
                  </a:cubicBezTo>
                  <a:cubicBezTo>
                    <a:pt x="1468917" y="589403"/>
                    <a:pt x="1494622" y="564614"/>
                    <a:pt x="1740665" y="109067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267831" y="2311491"/>
              <a:ext cx="277888" cy="1230560"/>
            </a:xfrm>
            <a:custGeom>
              <a:avLst/>
              <a:gdLst>
                <a:gd name="connsiteX0" fmla="*/ 0 w 311172"/>
                <a:gd name="connsiteY0" fmla="*/ 0 h 1377950"/>
                <a:gd name="connsiteX1" fmla="*/ 311150 w 311172"/>
                <a:gd name="connsiteY1" fmla="*/ 647700 h 1377950"/>
                <a:gd name="connsiteX2" fmla="*/ 12700 w 311172"/>
                <a:gd name="connsiteY2" fmla="*/ 137795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72" h="1377950">
                  <a:moveTo>
                    <a:pt x="0" y="0"/>
                  </a:moveTo>
                  <a:cubicBezTo>
                    <a:pt x="154516" y="209021"/>
                    <a:pt x="309033" y="418042"/>
                    <a:pt x="311150" y="647700"/>
                  </a:cubicBezTo>
                  <a:cubicBezTo>
                    <a:pt x="313267" y="877358"/>
                    <a:pt x="162983" y="1127654"/>
                    <a:pt x="12700" y="137795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Connector: Elbow 57"/>
            <p:cNvCxnSpPr/>
            <p:nvPr/>
          </p:nvCxnSpPr>
          <p:spPr>
            <a:xfrm>
              <a:off x="5280922" y="2065490"/>
              <a:ext cx="1183027" cy="590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/>
            <p:cNvCxnSpPr/>
            <p:nvPr/>
          </p:nvCxnSpPr>
          <p:spPr>
            <a:xfrm flipV="1">
              <a:off x="5280922" y="3190684"/>
              <a:ext cx="1172534" cy="55774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last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that method on the </a:t>
            </a:r>
            <a:r>
              <a:rPr lang="en-US" b="1" dirty="0"/>
              <a:t>C</a:t>
            </a:r>
            <a:r>
              <a:rPr lang="en-US" b="1" baseline="-25000" dirty="0"/>
              <a:t>o</a:t>
            </a:r>
            <a:r>
              <a:rPr lang="en-US" dirty="0"/>
              <a:t> of a full adder: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32493"/>
              </p:ext>
            </p:extLst>
          </p:nvPr>
        </p:nvGraphicFramePr>
        <p:xfrm>
          <a:off x="86848" y="1505035"/>
          <a:ext cx="2384832" cy="4114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508638">
                  <a:extLst>
                    <a:ext uri="{9D8B030D-6E8A-4147-A177-3AD203B41FA5}">
                      <a16:colId xmlns:a16="http://schemas.microsoft.com/office/drawing/2014/main" val="2995312125"/>
                    </a:ext>
                  </a:extLst>
                </a:gridCol>
                <a:gridCol w="502582">
                  <a:extLst>
                    <a:ext uri="{9D8B030D-6E8A-4147-A177-3AD203B41FA5}">
                      <a16:colId xmlns:a16="http://schemas.microsoft.com/office/drawing/2014/main" val="91976086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3687419956"/>
                    </a:ext>
                  </a:extLst>
                </a:gridCol>
                <a:gridCol w="689082">
                  <a:extLst>
                    <a:ext uri="{9D8B030D-6E8A-4147-A177-3AD203B41FA5}">
                      <a16:colId xmlns:a16="http://schemas.microsoft.com/office/drawing/2014/main" val="3289654268"/>
                    </a:ext>
                  </a:extLst>
                </a:gridCol>
              </a:tblGrid>
              <a:tr h="1453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2400" b="1" baseline="-25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endParaRPr lang="en-US" sz="2400" b="1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2400" b="1" baseline="-25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0959"/>
                  </a:ext>
                </a:extLst>
              </a:tr>
              <a:tr h="1453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5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2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2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4178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63248" y="3336130"/>
            <a:ext cx="708432" cy="2283705"/>
            <a:chOff x="2133600" y="2857500"/>
            <a:chExt cx="708432" cy="2283705"/>
          </a:xfrm>
        </p:grpSpPr>
        <p:sp>
          <p:nvSpPr>
            <p:cNvPr id="9" name="Rectangle 8"/>
            <p:cNvSpPr/>
            <p:nvPr/>
          </p:nvSpPr>
          <p:spPr>
            <a:xfrm>
              <a:off x="2133600" y="2857500"/>
              <a:ext cx="708432" cy="4571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3771900"/>
              <a:ext cx="708432" cy="136930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89123" y="3346542"/>
                <a:ext cx="10648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</m:acc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𝐁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𝐢𝐧</m:t>
                          </m:r>
                        </m:sub>
                      </m:sSub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23" y="3346542"/>
                <a:ext cx="106484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25248" y="4276843"/>
                <a:ext cx="1085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e>
                      </m:acc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𝐢𝐧</m:t>
                          </m:r>
                        </m:sub>
                      </m:sSub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248" y="4276843"/>
                <a:ext cx="10856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25248" y="4734043"/>
                <a:ext cx="1064842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𝐁</m:t>
                      </m:r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248" y="4734043"/>
                <a:ext cx="1064842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525248" y="5164930"/>
                <a:ext cx="10648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𝐁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𝐢𝐧</m:t>
                          </m:r>
                        </m:sub>
                      </m:sSub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248" y="5164930"/>
                <a:ext cx="10648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643968" y="1281211"/>
                <a:ext cx="6345391" cy="1293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𝐨𝐮𝐭</m:t>
                          </m:r>
                        </m:sub>
                      </m:sSub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</m:acc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𝐁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𝐢𝐧</m:t>
                          </m:r>
                        </m:sub>
                      </m:sSub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e>
                      </m:acc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𝐢𝐧</m:t>
                          </m:r>
                        </m:sub>
                      </m:sSub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𝐀𝐁</m:t>
                      </m:r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𝐢𝐧</m:t>
                              </m:r>
                            </m:sub>
                          </m:sSub>
                        </m:e>
                      </m:acc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𝐀𝐁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𝐢𝐧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68" y="1281211"/>
                <a:ext cx="6345391" cy="12935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3924317" y="1885800"/>
            <a:ext cx="5219683" cy="389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Char char="●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It feels too complex, somehow</a:t>
            </a:r>
          </a:p>
          <a:p>
            <a:pPr marL="257175" marR="0" lvl="0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Char char="●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Each NOT gate uses 2 transistors</a:t>
            </a:r>
          </a:p>
          <a:p>
            <a:pPr marL="257175" marR="0" lvl="0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Char char="●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Each AND/OR gate uses 6</a:t>
            </a:r>
          </a:p>
          <a:p>
            <a:pPr marL="257175" marR="0" lvl="0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Char char="●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This will use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72 transistors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just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for the carry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of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one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one-bit addition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Hmmmmmmmmmmmmmmmmmmmmmmmmmmmmmmmmmmmmmmmmmmmmmmmmmmmmmmmmmmmmmmmmm next time</a:t>
            </a:r>
          </a:p>
        </p:txBody>
      </p:sp>
    </p:spTree>
    <p:extLst>
      <p:ext uri="{BB962C8B-B14F-4D97-AF65-F5344CB8AC3E}">
        <p14:creationId xmlns:p14="http://schemas.microsoft.com/office/powerpoint/2010/main" val="1093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0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Muxes</a:t>
            </a:r>
            <a:r>
              <a:rPr lang="en-US" sz="4400" dirty="0"/>
              <a:t>, </a:t>
            </a:r>
            <a:r>
              <a:rPr lang="en-US" sz="4400" dirty="0" err="1"/>
              <a:t>Demuxes</a:t>
            </a:r>
            <a:r>
              <a:rPr lang="en-US" sz="4400" dirty="0"/>
              <a:t>, and Decoders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81095-F098-4791-B7BC-41F8DA0E5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particular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5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that makes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multiplexer</a:t>
            </a:r>
            <a:r>
              <a:rPr lang="en-US" dirty="0"/>
              <a:t> (</a:t>
            </a:r>
            <a:r>
              <a:rPr lang="en-US" b="1" dirty="0"/>
              <a:t>mux</a:t>
            </a:r>
            <a:r>
              <a:rPr lang="en-US" dirty="0"/>
              <a:t>) outputs one of its inputs based on a </a:t>
            </a:r>
            <a:r>
              <a:rPr lang="en-US" b="1" dirty="0"/>
              <a:t>select.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7065" y="1791081"/>
            <a:ext cx="2572293" cy="2563366"/>
            <a:chOff x="573758" y="1273366"/>
            <a:chExt cx="2572293" cy="2563366"/>
          </a:xfrm>
        </p:grpSpPr>
        <p:sp>
          <p:nvSpPr>
            <p:cNvPr id="8" name="TextBox 7"/>
            <p:cNvSpPr txBox="1"/>
            <p:nvPr/>
          </p:nvSpPr>
          <p:spPr>
            <a:xfrm>
              <a:off x="2458358" y="1797736"/>
              <a:ext cx="687693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Q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3758" y="1273366"/>
              <a:ext cx="2326842" cy="2563366"/>
              <a:chOff x="573758" y="1273366"/>
              <a:chExt cx="2326842" cy="2563366"/>
            </a:xfrm>
          </p:grpSpPr>
          <p:sp>
            <p:nvSpPr>
              <p:cNvPr id="10" name="Trapezoid 9"/>
              <p:cNvSpPr/>
              <p:nvPr/>
            </p:nvSpPr>
            <p:spPr>
              <a:xfrm rot="5400000">
                <a:off x="800100" y="1713655"/>
                <a:ext cx="1981200" cy="1295400"/>
              </a:xfrm>
              <a:prstGeom prst="trapezoid">
                <a:avLst>
                  <a:gd name="adj" fmla="val 3520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4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655321" y="1797736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438400" y="237822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73758" y="1273366"/>
                <a:ext cx="451155" cy="45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655321" y="2931122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73758" y="2438615"/>
                <a:ext cx="451155" cy="45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16" name="Straight Connector 15"/>
              <p:cNvCxnSpPr>
                <a:stCxn id="11" idx="3"/>
              </p:cNvCxnSpPr>
              <p:nvPr/>
            </p:nvCxnSpPr>
            <p:spPr>
              <a:xfrm>
                <a:off x="1790700" y="3123932"/>
                <a:ext cx="0" cy="712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755622" y="3187944"/>
                <a:ext cx="4511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22035" y="4232541"/>
            <a:ext cx="3611272" cy="895274"/>
            <a:chOff x="4899964" y="3214324"/>
            <a:chExt cx="3611272" cy="89527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6705600" y="3214324"/>
              <a:ext cx="0" cy="4813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99964" y="3678711"/>
              <a:ext cx="3611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This is the select input.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8193" y="1775015"/>
            <a:ext cx="2572293" cy="2563366"/>
            <a:chOff x="3054886" y="1257300"/>
            <a:chExt cx="2572293" cy="2563366"/>
          </a:xfrm>
        </p:grpSpPr>
        <p:sp>
          <p:nvSpPr>
            <p:cNvPr id="22" name="TextBox 21"/>
            <p:cNvSpPr txBox="1"/>
            <p:nvPr/>
          </p:nvSpPr>
          <p:spPr>
            <a:xfrm>
              <a:off x="4939486" y="1781670"/>
              <a:ext cx="687693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Q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054886" y="1257300"/>
              <a:ext cx="2326842" cy="2563366"/>
              <a:chOff x="3054886" y="1257300"/>
              <a:chExt cx="2326842" cy="2563366"/>
            </a:xfrm>
          </p:grpSpPr>
          <p:sp>
            <p:nvSpPr>
              <p:cNvPr id="24" name="Trapezoid 23"/>
              <p:cNvSpPr/>
              <p:nvPr/>
            </p:nvSpPr>
            <p:spPr>
              <a:xfrm rot="5400000">
                <a:off x="3281228" y="1697589"/>
                <a:ext cx="1981200" cy="1295400"/>
              </a:xfrm>
              <a:prstGeom prst="trapezoid">
                <a:avLst>
                  <a:gd name="adj" fmla="val 3520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4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3136449" y="1781670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919528" y="2362162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054886" y="1257300"/>
                <a:ext cx="451155" cy="45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136449" y="2915056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054886" y="2422549"/>
                <a:ext cx="451155" cy="45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0" name="Straight Connector 29"/>
              <p:cNvCxnSpPr>
                <a:stCxn id="31" idx="3"/>
              </p:cNvCxnSpPr>
              <p:nvPr/>
            </p:nvCxnSpPr>
            <p:spPr>
              <a:xfrm>
                <a:off x="4271828" y="3107866"/>
                <a:ext cx="0" cy="712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236750" y="3171878"/>
                <a:ext cx="944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S=0</a:t>
                </a:r>
              </a:p>
            </p:txBody>
          </p:sp>
          <p:cxnSp>
            <p:nvCxnSpPr>
              <p:cNvPr id="32" name="Straight Connector 31"/>
              <p:cNvCxnSpPr>
                <a:stCxn id="31" idx="0"/>
              </p:cNvCxnSpPr>
              <p:nvPr/>
            </p:nvCxnSpPr>
            <p:spPr>
              <a:xfrm flipH="1" flipV="1">
                <a:off x="3598650" y="1797736"/>
                <a:ext cx="1320878" cy="547553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5885907" y="1775015"/>
            <a:ext cx="2572293" cy="2563366"/>
            <a:chOff x="5562600" y="1257300"/>
            <a:chExt cx="2572293" cy="2563366"/>
          </a:xfrm>
        </p:grpSpPr>
        <p:sp>
          <p:nvSpPr>
            <p:cNvPr id="34" name="Trapezoid 33"/>
            <p:cNvSpPr/>
            <p:nvPr/>
          </p:nvSpPr>
          <p:spPr>
            <a:xfrm rot="5400000">
              <a:off x="5788942" y="1697589"/>
              <a:ext cx="1981200" cy="1295400"/>
            </a:xfrm>
            <a:prstGeom prst="trapezoid">
              <a:avLst>
                <a:gd name="adj" fmla="val 3520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644163" y="1781670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427242" y="2362162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2600" y="1257300"/>
              <a:ext cx="451155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47200" y="1781670"/>
              <a:ext cx="687693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5644163" y="2915056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62600" y="2422549"/>
              <a:ext cx="451155" cy="45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1" name="Straight Connector 40"/>
            <p:cNvCxnSpPr>
              <a:stCxn id="43" idx="3"/>
            </p:cNvCxnSpPr>
            <p:nvPr/>
          </p:nvCxnSpPr>
          <p:spPr>
            <a:xfrm>
              <a:off x="6779542" y="3107866"/>
              <a:ext cx="0" cy="712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744464" y="3171878"/>
              <a:ext cx="944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S=1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6131842" y="2338254"/>
              <a:ext cx="1294292" cy="576802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4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83" y="3487444"/>
            <a:ext cx="1608667" cy="2045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5191"/>
          <a:stretch/>
        </p:blipFill>
        <p:spPr>
          <a:xfrm>
            <a:off x="6797983" y="1612303"/>
            <a:ext cx="2489200" cy="1958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that enable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understand tristate buses or high impedance states, </a:t>
            </a:r>
            <a:r>
              <a:rPr lang="en-US" b="1" dirty="0"/>
              <a:t>turn off the </a:t>
            </a:r>
            <a:r>
              <a:rPr lang="en-US" b="1" i="1" dirty="0"/>
              <a:t>enable</a:t>
            </a:r>
            <a:r>
              <a:rPr lang="en-US" b="1" dirty="0"/>
              <a:t> input.</a:t>
            </a:r>
          </a:p>
          <a:p>
            <a:r>
              <a:rPr lang="en-US" dirty="0"/>
              <a:t>If you ever see </a:t>
            </a:r>
            <a:r>
              <a:rPr lang="en-US" b="1" dirty="0">
                <a:solidFill>
                  <a:srgbClr val="0052FC"/>
                </a:solidFill>
              </a:rPr>
              <a:t>blue wires</a:t>
            </a:r>
            <a:r>
              <a:rPr lang="en-US" dirty="0"/>
              <a:t>, </a:t>
            </a:r>
            <a:r>
              <a:rPr lang="en-US" b="1" dirty="0"/>
              <a:t>you are in weird, confusing territory.</a:t>
            </a:r>
          </a:p>
          <a:p>
            <a:r>
              <a:rPr lang="en-US" dirty="0"/>
              <a:t>if you know this stuff, fine, but otherwise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43" y="2758884"/>
            <a:ext cx="4572000" cy="272814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4210" y="3570932"/>
            <a:ext cx="5714999" cy="1560149"/>
            <a:chOff x="270934" y="3059948"/>
            <a:chExt cx="5714999" cy="156014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934" y="3858097"/>
              <a:ext cx="68580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86000" y="3299416"/>
              <a:ext cx="152400" cy="121061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843866" y="3059948"/>
              <a:ext cx="270934" cy="147124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444066" y="3564467"/>
              <a:ext cx="541867" cy="10292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8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Doing everything and throwing most of it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a circuit that does this: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(select == 1)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	output = A </a:t>
            </a:r>
            <a:r>
              <a:rPr lang="mr-IN" sz="2800" b="1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B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	output = A + B</a:t>
            </a:r>
          </a:p>
          <a:p>
            <a:r>
              <a:rPr lang="en-US" dirty="0"/>
              <a:t>Let's see what that looks like</a:t>
            </a:r>
          </a:p>
          <a:p>
            <a:r>
              <a:rPr lang="en-US" dirty="0"/>
              <a:t>A mux is like a </a:t>
            </a:r>
            <a:r>
              <a:rPr lang="en-US" b="1" dirty="0"/>
              <a:t>hardware if-else statement</a:t>
            </a:r>
          </a:p>
          <a:p>
            <a:r>
              <a:rPr lang="en-US" dirty="0"/>
              <a:t>But unlike in software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The "condition" comes at the "end" (the output)</a:t>
            </a:r>
          </a:p>
          <a:p>
            <a:pPr lvl="1"/>
            <a:r>
              <a:rPr lang="en-US" dirty="0"/>
              <a:t>Instead of doing one </a:t>
            </a:r>
            <a:r>
              <a:rPr lang="en-US" i="1" dirty="0"/>
              <a:t>or</a:t>
            </a:r>
            <a:r>
              <a:rPr lang="en-US" dirty="0"/>
              <a:t> the other, we </a:t>
            </a:r>
            <a:r>
              <a:rPr lang="en-US" b="1" dirty="0">
                <a:solidFill>
                  <a:srgbClr val="FF0000"/>
                </a:solidFill>
              </a:rPr>
              <a:t>do both, choose the one that we care about, and ignore the rest!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5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Demultipliexers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demux</a:t>
            </a:r>
            <a:r>
              <a:rPr lang="en-US" dirty="0"/>
              <a:t> does the opposite: it sends its input to one of its outputs</a:t>
            </a:r>
          </a:p>
          <a:p>
            <a:r>
              <a:rPr lang="en-US" b="1" dirty="0"/>
              <a:t>The rest of the outputs are 0s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CS447 (2184)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 flipH="1">
            <a:off x="858302" y="2830982"/>
            <a:ext cx="2490730" cy="2465977"/>
            <a:chOff x="655321" y="1370755"/>
            <a:chExt cx="2490730" cy="2465977"/>
          </a:xfrm>
        </p:grpSpPr>
        <p:sp>
          <p:nvSpPr>
            <p:cNvPr id="9" name="TextBox 8"/>
            <p:cNvSpPr txBox="1"/>
            <p:nvPr/>
          </p:nvSpPr>
          <p:spPr>
            <a:xfrm>
              <a:off x="2458358" y="1797736"/>
              <a:ext cx="687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55321" y="1370755"/>
              <a:ext cx="2245279" cy="2465977"/>
              <a:chOff x="655321" y="1370755"/>
              <a:chExt cx="2245279" cy="2465977"/>
            </a:xfrm>
          </p:grpSpPr>
          <p:sp>
            <p:nvSpPr>
              <p:cNvPr id="11" name="Trapezoid 10"/>
              <p:cNvSpPr/>
              <p:nvPr/>
            </p:nvSpPr>
            <p:spPr>
              <a:xfrm rot="5400000">
                <a:off x="800100" y="1713655"/>
                <a:ext cx="1981200" cy="1295400"/>
              </a:xfrm>
              <a:prstGeom prst="trapezoid">
                <a:avLst>
                  <a:gd name="adj" fmla="val 3520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4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655321" y="1797736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438400" y="237822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55321" y="2931122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7" idx="3"/>
              </p:cNvCxnSpPr>
              <p:nvPr/>
            </p:nvCxnSpPr>
            <p:spPr>
              <a:xfrm>
                <a:off x="1790700" y="3123932"/>
                <a:ext cx="0" cy="712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755622" y="3187944"/>
                <a:ext cx="4511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flipH="1">
            <a:off x="3362317" y="2626655"/>
            <a:ext cx="2490730" cy="2465977"/>
            <a:chOff x="3136449" y="1354689"/>
            <a:chExt cx="2490730" cy="2465977"/>
          </a:xfrm>
        </p:grpSpPr>
        <p:sp>
          <p:nvSpPr>
            <p:cNvPr id="20" name="TextBox 19"/>
            <p:cNvSpPr txBox="1"/>
            <p:nvPr/>
          </p:nvSpPr>
          <p:spPr>
            <a:xfrm>
              <a:off x="4939486" y="1781670"/>
              <a:ext cx="687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36449" y="1354689"/>
              <a:ext cx="2245279" cy="2465977"/>
              <a:chOff x="3136449" y="1354689"/>
              <a:chExt cx="2245279" cy="2465977"/>
            </a:xfrm>
          </p:grpSpPr>
          <p:sp>
            <p:nvSpPr>
              <p:cNvPr id="22" name="Trapezoid 21"/>
              <p:cNvSpPr/>
              <p:nvPr/>
            </p:nvSpPr>
            <p:spPr>
              <a:xfrm rot="5400000">
                <a:off x="3281228" y="1697589"/>
                <a:ext cx="1981200" cy="1295400"/>
              </a:xfrm>
              <a:prstGeom prst="trapezoid">
                <a:avLst>
                  <a:gd name="adj" fmla="val 3520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4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3136449" y="1781670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919528" y="2362162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136449" y="2915056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271828" y="3107866"/>
                <a:ext cx="0" cy="712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236750" y="3171878"/>
                <a:ext cx="944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S=0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598650" y="1797736"/>
                <a:ext cx="1320878" cy="547553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0050F-D235-4561-9C31-ED24EC0F424D}"/>
              </a:ext>
            </a:extLst>
          </p:cNvPr>
          <p:cNvGrpSpPr/>
          <p:nvPr/>
        </p:nvGrpSpPr>
        <p:grpSpPr>
          <a:xfrm>
            <a:off x="5947498" y="2626655"/>
            <a:ext cx="2490730" cy="2465977"/>
            <a:chOff x="5947498" y="2626655"/>
            <a:chExt cx="2490730" cy="2465977"/>
          </a:xfrm>
        </p:grpSpPr>
        <p:sp>
          <p:nvSpPr>
            <p:cNvPr id="32" name="Trapezoid 31"/>
            <p:cNvSpPr/>
            <p:nvPr/>
          </p:nvSpPr>
          <p:spPr>
            <a:xfrm rot="16200000" flipH="1">
              <a:off x="6312249" y="2969555"/>
              <a:ext cx="1981200" cy="1295400"/>
            </a:xfrm>
            <a:prstGeom prst="trapezoid">
              <a:avLst>
                <a:gd name="adj" fmla="val 3520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976028" y="3053636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192949" y="3634128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flipH="1">
              <a:off x="5947498" y="3053636"/>
              <a:ext cx="687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7302849" y="4379832"/>
              <a:ext cx="0" cy="712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6393077" y="4443844"/>
              <a:ext cx="944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S=1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656257" y="3610220"/>
              <a:ext cx="1294292" cy="576802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22B86E-F6CF-48BB-B0A4-14B76E27080A}"/>
                </a:ext>
              </a:extLst>
            </p:cNvPr>
            <p:cNvCxnSpPr/>
            <p:nvPr/>
          </p:nvCxnSpPr>
          <p:spPr>
            <a:xfrm>
              <a:off x="7976028" y="4177992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 a mirror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</a:t>
            </a:r>
            <a:r>
              <a:rPr lang="en-US"/>
              <a:t>be confusing if all you see is this: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 flipH="1">
            <a:off x="1371752" y="1648164"/>
            <a:ext cx="2245279" cy="2465977"/>
            <a:chOff x="655321" y="1370755"/>
            <a:chExt cx="2245279" cy="2465977"/>
          </a:xfrm>
        </p:grpSpPr>
        <p:sp>
          <p:nvSpPr>
            <p:cNvPr id="9" name="Trapezoid 8"/>
            <p:cNvSpPr/>
            <p:nvPr/>
          </p:nvSpPr>
          <p:spPr>
            <a:xfrm rot="5400000">
              <a:off x="800100" y="1713655"/>
              <a:ext cx="1981200" cy="1295400"/>
            </a:xfrm>
            <a:prstGeom prst="trapezoid">
              <a:avLst>
                <a:gd name="adj" fmla="val 3520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655321" y="1797736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438400" y="2378228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55321" y="2931122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0700" y="3123932"/>
              <a:ext cx="0" cy="712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101283" y="1648164"/>
            <a:ext cx="2245279" cy="2465977"/>
            <a:chOff x="655321" y="1370755"/>
            <a:chExt cx="2245279" cy="2465977"/>
          </a:xfrm>
        </p:grpSpPr>
        <p:sp>
          <p:nvSpPr>
            <p:cNvPr id="18" name="Trapezoid 17"/>
            <p:cNvSpPr/>
            <p:nvPr/>
          </p:nvSpPr>
          <p:spPr>
            <a:xfrm rot="5400000">
              <a:off x="800100" y="1713655"/>
              <a:ext cx="1981200" cy="1295400"/>
            </a:xfrm>
            <a:prstGeom prst="trapezoid">
              <a:avLst>
                <a:gd name="adj" fmla="val 3520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55321" y="1797736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438400" y="2378228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55321" y="2931122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4" idx="3"/>
            </p:cNvCxnSpPr>
            <p:nvPr/>
          </p:nvCxnSpPr>
          <p:spPr>
            <a:xfrm>
              <a:off x="1790700" y="3123932"/>
              <a:ext cx="0" cy="712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184617" y="2411714"/>
            <a:ext cx="2353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is which???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18490" y="4378028"/>
            <a:ext cx="423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Logisim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distinguishes these, and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I'll try to too, with arrows</a:t>
            </a:r>
          </a:p>
        </p:txBody>
      </p:sp>
    </p:spTree>
    <p:extLst>
      <p:ext uri="{BB962C8B-B14F-4D97-AF65-F5344CB8AC3E}">
        <p14:creationId xmlns:p14="http://schemas.microsoft.com/office/powerpoint/2010/main" val="16940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decoder</a:t>
            </a:r>
            <a:r>
              <a:rPr lang="en-US" dirty="0"/>
              <a:t> is like a 1-bit </a:t>
            </a:r>
            <a:r>
              <a:rPr lang="en-US" dirty="0" err="1"/>
              <a:t>demux</a:t>
            </a:r>
            <a:r>
              <a:rPr lang="en-US" dirty="0"/>
              <a:t> whose input is always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1573306" y="1790700"/>
            <a:ext cx="1783079" cy="2465977"/>
            <a:chOff x="655321" y="1370755"/>
            <a:chExt cx="1783079" cy="2465977"/>
          </a:xfrm>
        </p:grpSpPr>
        <p:sp>
          <p:nvSpPr>
            <p:cNvPr id="10" name="Trapezoid 9"/>
            <p:cNvSpPr/>
            <p:nvPr/>
          </p:nvSpPr>
          <p:spPr>
            <a:xfrm rot="5400000">
              <a:off x="800100" y="1713655"/>
              <a:ext cx="1981200" cy="1295400"/>
            </a:xfrm>
            <a:prstGeom prst="trapezoid">
              <a:avLst>
                <a:gd name="adj" fmla="val 35205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55321" y="1797736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55321" y="2931122"/>
              <a:ext cx="462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90700" y="3123932"/>
              <a:ext cx="0" cy="712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55622" y="3187944"/>
              <a:ext cx="451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5005069" y="1790700"/>
            <a:ext cx="2640367" cy="2465977"/>
            <a:chOff x="655321" y="1370755"/>
            <a:chExt cx="2640367" cy="2465977"/>
          </a:xfrm>
        </p:grpSpPr>
        <p:sp>
          <p:nvSpPr>
            <p:cNvPr id="17" name="TextBox 16"/>
            <p:cNvSpPr txBox="1"/>
            <p:nvPr/>
          </p:nvSpPr>
          <p:spPr>
            <a:xfrm>
              <a:off x="2607995" y="2068966"/>
              <a:ext cx="687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55321" y="1370755"/>
              <a:ext cx="2245279" cy="2465977"/>
              <a:chOff x="655321" y="1370755"/>
              <a:chExt cx="2245279" cy="2465977"/>
            </a:xfrm>
          </p:grpSpPr>
          <p:sp>
            <p:nvSpPr>
              <p:cNvPr id="19" name="Trapezoid 18"/>
              <p:cNvSpPr/>
              <p:nvPr/>
            </p:nvSpPr>
            <p:spPr>
              <a:xfrm rot="5400000">
                <a:off x="800100" y="1713655"/>
                <a:ext cx="1981200" cy="1295400"/>
              </a:xfrm>
              <a:prstGeom prst="trapezoid">
                <a:avLst>
                  <a:gd name="adj" fmla="val 3520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4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655321" y="1797736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2438400" y="237822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55321" y="2931122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90700" y="3123932"/>
                <a:ext cx="0" cy="712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55622" y="3187944"/>
                <a:ext cx="4511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sp>
        <p:nvSpPr>
          <p:cNvPr id="34" name="Equal 33"/>
          <p:cNvSpPr/>
          <p:nvPr/>
        </p:nvSpPr>
        <p:spPr>
          <a:xfrm>
            <a:off x="3531790" y="2057398"/>
            <a:ext cx="1447800" cy="1447800"/>
          </a:xfrm>
          <a:prstGeom prst="mathEqual">
            <a:avLst>
              <a:gd name="adj1" fmla="val 12994"/>
              <a:gd name="adj2" fmla="val 16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106" y="4320689"/>
            <a:ext cx="3174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exactly one output is 1, and the rest are 0s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2 - C - Basics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fall_2017" id="{93D034CE-FEB5-4D4D-96F7-6B7F8A5EB99A}" vid="{194AE869-5029-ED49-81EA-C574BDDBE67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1260</Words>
  <Application>Microsoft Office PowerPoint</Application>
  <PresentationFormat>On-screen Show (16:10)</PresentationFormat>
  <Paragraphs>354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GulimChe</vt:lpstr>
      <vt:lpstr>Arial</vt:lpstr>
      <vt:lpstr>Calibri</vt:lpstr>
      <vt:lpstr>Cambria Math</vt:lpstr>
      <vt:lpstr>Consolas</vt:lpstr>
      <vt:lpstr>Courier New</vt:lpstr>
      <vt:lpstr>Lato Heavy</vt:lpstr>
      <vt:lpstr>MoolBoran</vt:lpstr>
      <vt:lpstr>Open Sans</vt:lpstr>
      <vt:lpstr>Segoe UI</vt:lpstr>
      <vt:lpstr>Segoe WP Semibold</vt:lpstr>
      <vt:lpstr>Trebuchet MS</vt:lpstr>
      <vt:lpstr>Wingdings</vt:lpstr>
      <vt:lpstr>Wingdings 3</vt:lpstr>
      <vt:lpstr>Facet</vt:lpstr>
      <vt:lpstr>Office Theme</vt:lpstr>
      <vt:lpstr>1_02 - C - Basics</vt:lpstr>
      <vt:lpstr>CS/COE 0447</vt:lpstr>
      <vt:lpstr>Exam:</vt:lpstr>
      <vt:lpstr>Muxes, Demuxes, and Decoders</vt:lpstr>
      <vt:lpstr>Hardware that makes decisions</vt:lpstr>
      <vt:lpstr>What's that enable input?</vt:lpstr>
      <vt:lpstr>Doing everything and throwing most of it away</vt:lpstr>
      <vt:lpstr>Demultipliexers</vt:lpstr>
      <vt:lpstr>Looking in a mirror</vt:lpstr>
      <vt:lpstr>Decoders</vt:lpstr>
      <vt:lpstr>Uses for decoders and demuxes</vt:lpstr>
      <vt:lpstr>Combinational vs Sequential Logic</vt:lpstr>
      <vt:lpstr>How ICs are made</vt:lpstr>
      <vt:lpstr>How ICs (integrated circuits) are made</vt:lpstr>
      <vt:lpstr>How ICs (integrated circuits) are made</vt:lpstr>
      <vt:lpstr>Manufacturing yield</vt:lpstr>
      <vt:lpstr>Logic Minimization</vt:lpstr>
      <vt:lpstr>Silicon is expensive, rocks are slow</vt:lpstr>
      <vt:lpstr>A first try</vt:lpstr>
      <vt:lpstr>I Couldn’t Even Care One Bit</vt:lpstr>
      <vt:lpstr>Making a Boolean Expression</vt:lpstr>
      <vt:lpstr>Turning that expression into gates</vt:lpstr>
      <vt:lpstr>Limitations of the last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42</cp:revision>
  <dcterms:created xsi:type="dcterms:W3CDTF">2018-08-24T23:21:45Z</dcterms:created>
  <dcterms:modified xsi:type="dcterms:W3CDTF">2018-10-23T04:46:25Z</dcterms:modified>
</cp:coreProperties>
</file>