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&lt;date/time&gt;</a:t>
            </a:r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C88A8E4E-D478-4390-917C-E8CC319580CE}" type="slidenum"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en-US" sz="8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en-US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dbf5f9"/>
                </a:solidFill>
                <a:latin typeface="Source Sans Pro"/>
              </a:rPr>
              <a:t>Click to edit the outline text format</a:t>
            </a:r>
            <a:endParaRPr b="0" lang="en-US" sz="28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dbf5f9"/>
                </a:solidFill>
                <a:latin typeface="Source Sans Pro"/>
              </a:rPr>
              <a:t>Second Outline Level</a:t>
            </a:r>
            <a:endParaRPr b="0" lang="en-US" sz="220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Third Outline Level</a:t>
            </a:r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dbf5f9"/>
                </a:solidFill>
                <a:latin typeface="Source Sans Pro"/>
              </a:rPr>
              <a:t>Fourth Outline Level</a:t>
            </a:r>
            <a:endParaRPr b="0" lang="en-US" sz="20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bf5f9"/>
                </a:solidFill>
                <a:latin typeface="Source Sans Pro"/>
              </a:rPr>
              <a:t>Fifth Outline Level</a:t>
            </a:r>
            <a:endParaRPr b="0" lang="en-US" sz="20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bf5f9"/>
                </a:solidFill>
                <a:latin typeface="Source Sans Pro"/>
              </a:rPr>
              <a:t>Sixth Outline Level</a:t>
            </a:r>
            <a:endParaRPr b="0" lang="en-US" sz="20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bf5f9"/>
                </a:solidFill>
                <a:latin typeface="Source Sans Pro"/>
              </a:rPr>
              <a:t>Seventh Outline Level</a:t>
            </a:r>
            <a:endParaRPr b="0" lang="en-US" sz="20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Click to edit the title text format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Click to edit the outline text format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Second Outline Level</a:t>
            </a:r>
            <a:endParaRPr b="0" lang="en-US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Third Outline Level</a:t>
            </a:r>
            <a:endParaRPr b="0" lang="en-US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Source Sans Pro"/>
              </a:rPr>
              <a:t>Fourth Outline Level</a:t>
            </a:r>
            <a:endParaRPr b="0" lang="en-US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Fifth Outline Level</a:t>
            </a:r>
            <a:endParaRPr b="0" lang="en-US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Sixth Outline Level</a:t>
            </a:r>
            <a:endParaRPr b="0" lang="en-US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Seventh Outline Level</a:t>
            </a:r>
            <a:endParaRPr b="0" lang="en-US" sz="2400" spc="-1" strike="noStrike">
              <a:latin typeface="Source Sans Pro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C08DC0C7-6313-4917-A74E-BD85A837A418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1</a:t>
            </a:fld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Click to edit the outline text format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Second Outline Level</a:t>
            </a:r>
            <a:endParaRPr b="0" lang="en-US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Third Outline Level</a:t>
            </a:r>
            <a:endParaRPr b="0" lang="en-US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Source Sans Pro"/>
              </a:rPr>
              <a:t>Fourth Outline Level</a:t>
            </a:r>
            <a:endParaRPr b="0" lang="en-US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Fifth Outline Level</a:t>
            </a:r>
            <a:endParaRPr b="0" lang="en-US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Sixth Outline Level</a:t>
            </a:r>
            <a:endParaRPr b="0" lang="en-US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Seventh Outline Level</a:t>
            </a:r>
            <a:endParaRPr b="0" lang="en-US" sz="2400" spc="-1" strike="noStrike">
              <a:latin typeface="Source Sans Pro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B6C5A361-69F0-4B98-B553-5D5DBF03864D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1</a:t>
            </a:fld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The Stack Terminology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99040" y="1920240"/>
            <a:ext cx="10739520" cy="530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myFunction: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push</a:t>
            </a:r>
            <a:r>
              <a:rPr b="0" lang="en-US" sz="2800" spc="-1" strike="noStrike">
                <a:latin typeface="Source Sans Pro"/>
              </a:rPr>
              <a:t>	</a:t>
            </a:r>
            <a:r>
              <a:rPr b="0" lang="en-US" sz="2800" spc="-1" strike="noStrike">
                <a:latin typeface="Source Sans Pro"/>
              </a:rPr>
              <a:t>ra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push</a:t>
            </a:r>
            <a:r>
              <a:rPr b="0" lang="en-US" sz="2800" spc="-1" strike="noStrike">
                <a:latin typeface="Source Sans Pro"/>
              </a:rPr>
              <a:t>	</a:t>
            </a:r>
            <a:r>
              <a:rPr b="0" lang="en-US" sz="2800" spc="-1" strike="noStrike">
                <a:latin typeface="Source Sans Pro"/>
              </a:rPr>
              <a:t>s0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# my code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pop</a:t>
            </a:r>
            <a:r>
              <a:rPr b="0" lang="en-US" sz="2800" spc="-1" strike="noStrike">
                <a:latin typeface="Source Sans Pro"/>
              </a:rPr>
              <a:t>	</a:t>
            </a:r>
            <a:r>
              <a:rPr b="0" lang="en-US" sz="2800" spc="-1" strike="noStrike">
                <a:latin typeface="Source Sans Pro"/>
              </a:rPr>
              <a:t>s0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pop</a:t>
            </a:r>
            <a:r>
              <a:rPr b="0" lang="en-US" sz="2800" spc="-1" strike="noStrike">
                <a:latin typeface="Source Sans Pro"/>
              </a:rPr>
              <a:t>	</a:t>
            </a:r>
            <a:r>
              <a:rPr b="0" lang="en-US" sz="2800" spc="-1" strike="noStrike">
                <a:latin typeface="Source Sans Pro"/>
              </a:rPr>
              <a:t>ra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jr</a:t>
            </a:r>
            <a:r>
              <a:rPr b="0" lang="en-US" sz="2800" spc="-1" strike="noStrike">
                <a:latin typeface="Source Sans Pro"/>
              </a:rPr>
              <a:t>	</a:t>
            </a:r>
            <a:r>
              <a:rPr b="0" lang="en-US" sz="2800" spc="-1" strike="noStrike">
                <a:latin typeface="Source Sans Pro"/>
              </a:rPr>
              <a:t>	</a:t>
            </a:r>
            <a:r>
              <a:rPr b="0" lang="en-US" sz="2800" spc="-1" strike="noStrike">
                <a:latin typeface="Source Sans Pro"/>
              </a:rPr>
              <a:t>ra</a:t>
            </a:r>
            <a:endParaRPr b="0" lang="en-US" sz="2800" spc="-1" strike="noStrike">
              <a:latin typeface="Source Sans Pro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9784080" y="2103120"/>
            <a:ext cx="1920240" cy="5120640"/>
          </a:xfrm>
          <a:prstGeom prst="rect">
            <a:avLst/>
          </a:prstGeom>
          <a:solidFill>
            <a:srgbClr val="dfcce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9875520" y="2194560"/>
            <a:ext cx="1737360" cy="1463040"/>
          </a:xfrm>
          <a:prstGeom prst="rect">
            <a:avLst/>
          </a:prstGeom>
          <a:solidFill>
            <a:srgbClr val="826a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/>
          <a:p>
            <a:pPr algn="ctr"/>
            <a:r>
              <a:rPr b="1" lang="en-US" sz="3200" spc="-1" strike="noStrike">
                <a:solidFill>
                  <a:srgbClr val="ffffff"/>
                </a:solidFill>
                <a:latin typeface="Source Sans Pro"/>
              </a:rPr>
              <a:t>Stack</a:t>
            </a:r>
            <a:endParaRPr b="0" lang="en-US" sz="3200" spc="-1" strike="noStrike">
              <a:latin typeface="Source Sans Pro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9875520" y="2377440"/>
            <a:ext cx="1737360" cy="182880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6"/>
          <p:cNvSpPr/>
          <p:nvPr/>
        </p:nvSpPr>
        <p:spPr>
          <a:xfrm flipV="1">
            <a:off x="7863840" y="2468880"/>
            <a:ext cx="1920240" cy="91440"/>
          </a:xfrm>
          <a:prstGeom prst="line">
            <a:avLst/>
          </a:prstGeom>
          <a:ln w="36000">
            <a:solidFill>
              <a:srgbClr val="04617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TextShape 7"/>
          <p:cNvSpPr txBox="1"/>
          <p:nvPr/>
        </p:nvSpPr>
        <p:spPr>
          <a:xfrm>
            <a:off x="5486400" y="2286720"/>
            <a:ext cx="2468880" cy="4564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1" lang="en-US" sz="2400" spc="-1" strike="noStrike">
                <a:latin typeface="Source Sans Pro"/>
              </a:rPr>
              <a:t>Activation Frame</a:t>
            </a:r>
            <a:endParaRPr b="1" lang="en-US" sz="2400" spc="-1" strike="noStrike">
              <a:latin typeface="Source Sans Pro"/>
            </a:endParaRPr>
          </a:p>
        </p:txBody>
      </p:sp>
      <p:sp>
        <p:nvSpPr>
          <p:cNvPr id="130" name="Line 8"/>
          <p:cNvSpPr/>
          <p:nvPr/>
        </p:nvSpPr>
        <p:spPr>
          <a:xfrm flipH="1">
            <a:off x="3200400" y="2560320"/>
            <a:ext cx="2194560" cy="548640"/>
          </a:xfrm>
          <a:prstGeom prst="line">
            <a:avLst/>
          </a:prstGeom>
          <a:ln w="36000">
            <a:solidFill>
              <a:srgbClr val="04617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9"/>
          <p:cNvSpPr/>
          <p:nvPr/>
        </p:nvSpPr>
        <p:spPr>
          <a:xfrm>
            <a:off x="1097280" y="2560320"/>
            <a:ext cx="2011680" cy="1280160"/>
          </a:xfrm>
          <a:prstGeom prst="rect">
            <a:avLst/>
          </a:prstGeom>
          <a:noFill/>
          <a:ln w="5724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Line 10"/>
          <p:cNvSpPr/>
          <p:nvPr/>
        </p:nvSpPr>
        <p:spPr>
          <a:xfrm>
            <a:off x="3108960" y="6583680"/>
            <a:ext cx="2286000" cy="0"/>
          </a:xfrm>
          <a:prstGeom prst="line">
            <a:avLst/>
          </a:prstGeom>
          <a:ln w="36000">
            <a:solidFill>
              <a:srgbClr val="04617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TextShape 11"/>
          <p:cNvSpPr txBox="1"/>
          <p:nvPr/>
        </p:nvSpPr>
        <p:spPr>
          <a:xfrm>
            <a:off x="5577840" y="6310080"/>
            <a:ext cx="3017520" cy="4564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1" lang="en-US" sz="2400" spc="-1" strike="noStrike">
                <a:latin typeface="Source Sans Pro"/>
              </a:rPr>
              <a:t>Function Epilogue</a:t>
            </a:r>
            <a:endParaRPr b="1" lang="en-US" sz="2400" spc="-1" strike="noStrike">
              <a:latin typeface="Source Sans Pro"/>
            </a:endParaRPr>
          </a:p>
        </p:txBody>
      </p:sp>
      <p:sp>
        <p:nvSpPr>
          <p:cNvPr id="134" name="CustomShape 12"/>
          <p:cNvSpPr/>
          <p:nvPr/>
        </p:nvSpPr>
        <p:spPr>
          <a:xfrm>
            <a:off x="1097280" y="5394960"/>
            <a:ext cx="2011680" cy="1280160"/>
          </a:xfrm>
          <a:prstGeom prst="rect">
            <a:avLst/>
          </a:prstGeom>
          <a:noFill/>
          <a:ln w="5724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3"/>
          <p:cNvSpPr/>
          <p:nvPr/>
        </p:nvSpPr>
        <p:spPr>
          <a:xfrm>
            <a:off x="1097280" y="2560320"/>
            <a:ext cx="2011680" cy="1280160"/>
          </a:xfrm>
          <a:prstGeom prst="rect">
            <a:avLst/>
          </a:prstGeom>
          <a:noFill/>
          <a:ln w="5724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Line 14"/>
          <p:cNvSpPr/>
          <p:nvPr/>
        </p:nvSpPr>
        <p:spPr>
          <a:xfrm>
            <a:off x="3108960" y="3749040"/>
            <a:ext cx="2286000" cy="2011680"/>
          </a:xfrm>
          <a:prstGeom prst="line">
            <a:avLst/>
          </a:prstGeom>
          <a:ln w="36000">
            <a:solidFill>
              <a:srgbClr val="04617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TextShape 15"/>
          <p:cNvSpPr txBox="1"/>
          <p:nvPr/>
        </p:nvSpPr>
        <p:spPr>
          <a:xfrm>
            <a:off x="5577840" y="5669280"/>
            <a:ext cx="3017520" cy="4564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1" lang="en-US" sz="2400" spc="-1" strike="noStrike">
                <a:latin typeface="Source Sans Pro"/>
              </a:rPr>
              <a:t>Function Prologue</a:t>
            </a:r>
            <a:endParaRPr b="1" lang="en-US" sz="2400" spc="-1" strike="noStrike">
              <a:latin typeface="Source Sans Pro"/>
            </a:endParaRPr>
          </a:p>
        </p:txBody>
      </p:sp>
      <p:sp>
        <p:nvSpPr>
          <p:cNvPr id="138" name="TextShape 16"/>
          <p:cNvSpPr txBox="1"/>
          <p:nvPr/>
        </p:nvSpPr>
        <p:spPr>
          <a:xfrm>
            <a:off x="5486400" y="2973240"/>
            <a:ext cx="3840480" cy="1825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en-US" sz="2200" spc="-1" strike="noStrike">
                <a:latin typeface="Source Sans Pro"/>
              </a:rPr>
              <a:t>Contains:</a:t>
            </a:r>
            <a:endParaRPr b="0" lang="en-US" sz="2200" spc="-1" strike="noStrike">
              <a:latin typeface="Source Sans Pr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Source Sans Pro"/>
              </a:rPr>
              <a:t>Arguments (that aren’t in registers)</a:t>
            </a:r>
            <a:endParaRPr b="0" lang="en-US" sz="2200" spc="-1" strike="noStrike">
              <a:latin typeface="Source Sans Pr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Source Sans Pro"/>
              </a:rPr>
              <a:t>Saved Registers (ra, s0, etc)</a:t>
            </a:r>
            <a:endParaRPr b="0" lang="en-US" sz="2200" spc="-1" strike="noStrike">
              <a:latin typeface="Source Sans Pr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Source Sans Pro"/>
              </a:rPr>
              <a:t>Local Variables</a:t>
            </a:r>
            <a:endParaRPr b="0" lang="en-US" sz="2200" spc="-1" strike="noStrike">
              <a:latin typeface="Source Sans Pro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2018-09-25T08:50:59Z</dcterms:created>
  <dc:creator/>
  <dc:description/>
  <dc:language>en-US</dc:language>
  <cp:lastModifiedBy/>
  <dcterms:modified xsi:type="dcterms:W3CDTF">2018-09-25T09:00:38Z</dcterms:modified>
  <cp:revision>4</cp:revision>
  <dc:subject/>
  <dc:title>Vivid</dc:title>
</cp:coreProperties>
</file>