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  <p:sldMasterId id="2147483998" r:id="rId3"/>
  </p:sldMasterIdLst>
  <p:notesMasterIdLst>
    <p:notesMasterId r:id="rId17"/>
  </p:notesMasterIdLst>
  <p:sldIdLst>
    <p:sldId id="256" r:id="rId4"/>
    <p:sldId id="545" r:id="rId5"/>
    <p:sldId id="582" r:id="rId6"/>
    <p:sldId id="570" r:id="rId7"/>
    <p:sldId id="571" r:id="rId8"/>
    <p:sldId id="572" r:id="rId9"/>
    <p:sldId id="567" r:id="rId10"/>
    <p:sldId id="568" r:id="rId11"/>
    <p:sldId id="569" r:id="rId12"/>
    <p:sldId id="573" r:id="rId13"/>
    <p:sldId id="583" r:id="rId14"/>
    <p:sldId id="584" r:id="rId15"/>
    <p:sldId id="585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767995-D99C-4E4B-8DE5-741BD4275C63}">
          <p14:sldIdLst>
            <p14:sldId id="256"/>
          </p14:sldIdLst>
        </p14:section>
        <p14:section name="Karnaugh Maps" id="{0084E12F-4143-49E2-8131-D899ECA0A4B5}">
          <p14:sldIdLst>
            <p14:sldId id="545"/>
            <p14:sldId id="582"/>
            <p14:sldId id="570"/>
            <p14:sldId id="571"/>
            <p14:sldId id="572"/>
            <p14:sldId id="567"/>
            <p14:sldId id="568"/>
            <p14:sldId id="569"/>
            <p14:sldId id="573"/>
            <p14:sldId id="583"/>
            <p14:sldId id="584"/>
            <p14:sldId id="5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5AC664"/>
    <a:srgbClr val="B07FD8"/>
    <a:srgbClr val="F8C4EA"/>
    <a:srgbClr val="98389D"/>
    <a:srgbClr val="995FC2"/>
    <a:srgbClr val="98399D"/>
    <a:srgbClr val="9E439C"/>
    <a:srgbClr val="E9D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7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54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729AB-B77D-48AE-AA10-D1BD2B4D03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77645"/>
            <a:ext cx="7772400" cy="14605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2117684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3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 (no ani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1"/>
            <a:ext cx="8991600" cy="4801659"/>
          </a:xfrm>
        </p:spPr>
        <p:txBody>
          <a:bodyPr>
            <a:normAutofit/>
          </a:bodyPr>
          <a:lstStyle>
            <a:lvl1pPr marL="257175" indent="-257175">
              <a:buSzPct val="100000"/>
              <a:buFont typeface="Trebuchet MS" pitchFamily="34" charset="0"/>
              <a:buChar char="●"/>
              <a:defRPr sz="2200"/>
            </a:lvl1pPr>
            <a:lvl2pPr marL="515780" indent="-257175">
              <a:defRPr sz="2200"/>
            </a:lvl2pPr>
            <a:lvl3pPr marL="772955" indent="-250032">
              <a:tabLst/>
              <a:defRPr sz="2200" b="0"/>
            </a:lvl3pPr>
            <a:lvl4pPr marL="1031558" indent="-257175">
              <a:tabLst/>
              <a:defRPr sz="2200" b="0"/>
            </a:lvl4pPr>
            <a:lvl5pPr marL="1285875" indent="-254318"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323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1"/>
            <a:ext cx="7772400" cy="1225021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62300"/>
            <a:ext cx="9144000" cy="18288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51699288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985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6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641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561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188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022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283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10/24/2017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CS447 (2184)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56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0700"/>
            <a:ext cx="9144000" cy="114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95300"/>
          </a:xfrm>
          <a:prstGeom prst="rect">
            <a:avLst/>
          </a:prstGeom>
          <a:solidFill>
            <a:srgbClr val="56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95301"/>
            <a:ext cx="8991600" cy="4801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5296960"/>
            <a:ext cx="1219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CS447 (2184)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5296960"/>
            <a:ext cx="685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B95B-556F-44BD-91A5-D80C1B9E2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ransition/>
  <p:hf hdr="0" dt="0"/>
  <p:txStyles>
    <p:titleStyle>
      <a:lvl1pPr algn="l" defTabSz="82296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GulimChe" pitchFamily="49" charset="-127"/>
          <a:cs typeface="MoolBoran" pitchFamily="34" charset="0"/>
        </a:defRPr>
      </a:lvl1pPr>
    </p:titleStyle>
    <p:bodyStyle>
      <a:lvl1pPr marL="204312" indent="-204312" algn="l" defTabSz="822960" rtl="0" eaLnBrk="1" latinLnBrk="0" hangingPunct="1">
        <a:spcBef>
          <a:spcPts val="0"/>
        </a:spcBef>
        <a:buSzPct val="150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5767" indent="-207170" algn="l" defTabSz="822960" rtl="0" eaLnBrk="1" latinLnBrk="0" hangingPunct="1">
        <a:spcBef>
          <a:spcPts val="0"/>
        </a:spcBef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078" indent="-205740" algn="l" defTabSz="822960" rtl="0" eaLnBrk="1" latinLnBrk="0" hangingPunct="1">
        <a:spcBef>
          <a:spcPts val="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21532" indent="-205740" algn="l" defTabSz="822960" rtl="0" eaLnBrk="1" latinLnBrk="0" hangingPunct="1">
        <a:spcBef>
          <a:spcPts val="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205740" algn="l" defTabSz="822960" rtl="0" eaLnBrk="1" latinLnBrk="0" hangingPunct="1">
        <a:spcBef>
          <a:spcPts val="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11" Type="http://schemas.openxmlformats.org/officeDocument/2006/relationships/image" Target="../media/image40.jpeg"/><Relationship Id="rId5" Type="http://schemas.openxmlformats.org/officeDocument/2006/relationships/image" Target="../media/image34.png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Logic Minimization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and K-Maps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Tradeoffs,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extensions to K-maps to detect XORs</a:t>
            </a:r>
          </a:p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XOR gates are slower than AND/OR gates</a:t>
            </a:r>
          </a:p>
          <a:p>
            <a:pPr lvl="1"/>
            <a:r>
              <a:rPr lang="en-US" dirty="0"/>
              <a:t>if area is a concern, an XOR make sense</a:t>
            </a:r>
          </a:p>
          <a:p>
            <a:pPr lvl="1"/>
            <a:r>
              <a:rPr lang="en-US" dirty="0"/>
              <a:t>if speed is a concern, AND/OR gates make sense</a:t>
            </a:r>
          </a:p>
          <a:p>
            <a:r>
              <a:rPr lang="en-US" dirty="0"/>
              <a:t>What do real hardware designers do?</a:t>
            </a:r>
          </a:p>
          <a:p>
            <a:pPr lvl="1"/>
            <a:r>
              <a:rPr lang="en-US" dirty="0"/>
              <a:t>They use programs to do this stuff for them lol</a:t>
            </a:r>
          </a:p>
          <a:p>
            <a:pPr lvl="1"/>
            <a:r>
              <a:rPr lang="en-US" dirty="0"/>
              <a:t>Things like FPGAs, CPLDs, and GALs are </a:t>
            </a:r>
            <a:r>
              <a:rPr lang="en-US" i="1" dirty="0"/>
              <a:t>reconfigurable hardware </a:t>
            </a:r>
            <a:r>
              <a:rPr lang="en-US" dirty="0"/>
              <a:t>which usually use "sum-of-products" to do logic, so ANDs and ORs are all you've got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88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88A4-347C-479D-A4B2-E4BAE9D5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Pst</a:t>
            </a:r>
            <a:r>
              <a:rPr lang="en-US" sz="3200" dirty="0"/>
              <a:t>. What if we have lots of 1’s?)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DD97-B03A-4E52-95F5-7EC9382F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21DCF54-D26C-43EF-B9A3-F028424F6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44796"/>
              </p:ext>
            </p:extLst>
          </p:nvPr>
        </p:nvGraphicFramePr>
        <p:xfrm>
          <a:off x="4609127" y="2724778"/>
          <a:ext cx="3048000" cy="148757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659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0180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22943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38803811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DAD65347-0E99-4C13-9346-C1B6364796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258483"/>
                  </p:ext>
                </p:extLst>
              </p:nvPr>
            </p:nvGraphicFramePr>
            <p:xfrm>
              <a:off x="4609127" y="2137845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𝐀𝐁</m:t>
                                </m:r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3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DAD65347-0E99-4C13-9346-C1B6364796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258483"/>
                  </p:ext>
                </p:extLst>
              </p:nvPr>
            </p:nvGraphicFramePr>
            <p:xfrm>
              <a:off x="4609127" y="2137845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031" r="-302400" b="-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31" r="-200000" b="-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00" t="-1031" r="-101600" b="-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00" t="-1031" r="-1600" b="-3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CDC3FE8B-9EA6-42A3-A64A-F0596B31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151251"/>
                  </p:ext>
                </p:extLst>
              </p:nvPr>
            </p:nvGraphicFramePr>
            <p:xfrm>
              <a:off x="4075727" y="2724778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𝐂</m:t>
                                    </m:r>
                                    <m:r>
                                      <a:rPr lang="en-US" sz="3200" b="1" i="0" baseline="-2500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𝐂</m:t>
                                </m:r>
                                <m:r>
                                  <a:rPr lang="en-US" sz="32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𝐢</m:t>
                                </m:r>
                              </m:oMath>
                            </m:oMathPara>
                          </a14:m>
                          <a:endParaRPr lang="en-US" sz="3200" b="1" i="0" baseline="-250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CDC3FE8B-9EA6-42A3-A64A-F0596B31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151251"/>
                  </p:ext>
                </p:extLst>
              </p:nvPr>
            </p:nvGraphicFramePr>
            <p:xfrm>
              <a:off x="4075727" y="2724778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813" r="-2247" b="-10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100813" r="-2247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979C601-E208-4C50-B009-4E061C4E155E}"/>
              </a:ext>
            </a:extLst>
          </p:cNvPr>
          <p:cNvSpPr txBox="1"/>
          <p:nvPr/>
        </p:nvSpPr>
        <p:spPr>
          <a:xfrm>
            <a:off x="4672627" y="1654934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1E1F2-DA48-4996-96BB-DD9407D29F05}"/>
              </a:ext>
            </a:extLst>
          </p:cNvPr>
          <p:cNvSpPr txBox="1"/>
          <p:nvPr/>
        </p:nvSpPr>
        <p:spPr>
          <a:xfrm>
            <a:off x="3542327" y="2881647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C6FC84-25BE-4682-9B5E-853926DA1970}"/>
              </a:ext>
            </a:extLst>
          </p:cNvPr>
          <p:cNvSpPr/>
          <p:nvPr/>
        </p:nvSpPr>
        <p:spPr>
          <a:xfrm>
            <a:off x="4572000" y="2743000"/>
            <a:ext cx="765582" cy="1464014"/>
          </a:xfrm>
          <a:prstGeom prst="rect">
            <a:avLst/>
          </a:prstGeom>
          <a:noFill/>
          <a:ln w="57150">
            <a:solidFill>
              <a:srgbClr val="00B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BCB0AC-A773-4FFD-AE93-C3D16EDD5608}"/>
              </a:ext>
            </a:extLst>
          </p:cNvPr>
          <p:cNvSpPr/>
          <p:nvPr/>
        </p:nvSpPr>
        <p:spPr>
          <a:xfrm>
            <a:off x="4617571" y="2707651"/>
            <a:ext cx="1527582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104CA-00D9-42D9-8B28-63A56EF5228B}"/>
                  </a:ext>
                </a:extLst>
              </p:cNvPr>
              <p:cNvSpPr txBox="1"/>
              <p:nvPr/>
            </p:nvSpPr>
            <p:spPr>
              <a:xfrm>
                <a:off x="2292066" y="4347906"/>
                <a:ext cx="6394983" cy="55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defTabSz="713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32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b>
                          </m:sSub>
                        </m:e>
                      </m:ba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en-US" sz="3200" b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</m:sub>
                          </m:sSub>
                        </m:e>
                      </m:bar>
                      <m:r>
                        <a:rPr kumimoji="0" lang="en-US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lang="en-US" sz="3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bar>
                      <m:r>
                        <a:rPr lang="en-US" sz="3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bar>
                      <m:r>
                        <a:rPr lang="en-US" sz="3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n-US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</m:e>
                      </m:bar>
                      <m:r>
                        <a:rPr kumimoji="0" lang="en-US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en-US" sz="3200" b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</m:sub>
                          </m:sSub>
                        </m:e>
                      </m:ba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104CA-00D9-42D9-8B28-63A56EF52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66" y="4347906"/>
                <a:ext cx="6394983" cy="550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F8134D4D-AD91-4E86-82FA-66378DBD0EBB}"/>
              </a:ext>
            </a:extLst>
          </p:cNvPr>
          <p:cNvSpPr/>
          <p:nvPr/>
        </p:nvSpPr>
        <p:spPr>
          <a:xfrm>
            <a:off x="6901541" y="2734681"/>
            <a:ext cx="755586" cy="720228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27B8D9-4B5E-4B40-8651-A4D940D13940}"/>
              </a:ext>
            </a:extLst>
          </p:cNvPr>
          <p:cNvSpPr txBox="1"/>
          <p:nvPr/>
        </p:nvSpPr>
        <p:spPr>
          <a:xfrm>
            <a:off x="5443094" y="1654934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A71CC-6DE3-47F4-B8EB-64C970B2118B}"/>
              </a:ext>
            </a:extLst>
          </p:cNvPr>
          <p:cNvSpPr txBox="1"/>
          <p:nvPr/>
        </p:nvSpPr>
        <p:spPr>
          <a:xfrm>
            <a:off x="6213561" y="1654934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5C3191-FE11-4897-9E0D-9FA76F8DFE77}"/>
              </a:ext>
            </a:extLst>
          </p:cNvPr>
          <p:cNvSpPr txBox="1"/>
          <p:nvPr/>
        </p:nvSpPr>
        <p:spPr>
          <a:xfrm>
            <a:off x="6984028" y="1654934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5C01949-2C4D-4C02-BD78-FA95B783B997}"/>
              </a:ext>
            </a:extLst>
          </p:cNvPr>
          <p:cNvSpPr txBox="1">
            <a:spLocks/>
          </p:cNvSpPr>
          <p:nvPr/>
        </p:nvSpPr>
        <p:spPr>
          <a:xfrm>
            <a:off x="2736873" y="668922"/>
            <a:ext cx="6060141" cy="1090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When we select 0’s,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we get a 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product of sums</a:t>
            </a:r>
            <a:r>
              <a:rPr lang="en-US" dirty="0">
                <a:solidFill>
                  <a:srgbClr val="000000"/>
                </a:solidFill>
                <a:latin typeface="Segoe UI" charset="0"/>
                <a:ea typeface="Segoe UI" charset="0"/>
                <a:cs typeface="Segoe UI" charset="0"/>
              </a:rPr>
              <a:t> that represents the inverse of our function.</a:t>
            </a:r>
            <a:br>
              <a:rPr lang="en-US" dirty="0">
                <a:solidFill>
                  <a:srgbClr val="000000"/>
                </a:solidFill>
                <a:latin typeface="Segoe UI" charset="0"/>
                <a:ea typeface="Segoe UI" charset="0"/>
                <a:cs typeface="Segoe UI" charset="0"/>
              </a:rPr>
            </a:b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It helps when we have less 0s than 1s.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FB4A728-C644-42DF-AD0C-9E5F0D8E7C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6951" y="894168"/>
          <a:ext cx="1985690" cy="441619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90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6390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6520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90688">
                <a:tc>
                  <a:txBody>
                    <a:bodyPr/>
                    <a:lstStyle/>
                    <a:p>
                      <a:pPr marL="0" marR="0" indent="0" algn="ctr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marL="0" marR="0" indent="0" algn="ctr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600" b="1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F823839-6FA0-4F61-BBF8-D96649F50803}"/>
              </a:ext>
            </a:extLst>
          </p:cNvPr>
          <p:cNvSpPr txBox="1"/>
          <p:nvPr/>
        </p:nvSpPr>
        <p:spPr>
          <a:xfrm>
            <a:off x="3520108" y="3666465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037662-9888-4041-918C-CDDF4B1CB6EE}"/>
              </a:ext>
            </a:extLst>
          </p:cNvPr>
          <p:cNvSpPr/>
          <p:nvPr/>
        </p:nvSpPr>
        <p:spPr>
          <a:xfrm>
            <a:off x="4618748" y="2741509"/>
            <a:ext cx="755586" cy="720228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BF112C-45BE-49CE-86D1-1638EDE034A0}"/>
                  </a:ext>
                </a:extLst>
              </p:cNvPr>
              <p:cNvSpPr txBox="1"/>
              <p:nvPr/>
            </p:nvSpPr>
            <p:spPr>
              <a:xfrm>
                <a:off x="2297817" y="5082682"/>
                <a:ext cx="6394983" cy="55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defTabSz="713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32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b>
                      </m:sSub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32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ba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en-US" sz="3200" b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</m:sub>
                          </m:sSub>
                        </m:e>
                      </m:bar>
                      <m:r>
                        <a:rPr kumimoji="0" lang="en-US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lang="en-US" sz="3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bar>
                      <m:r>
                        <a:rPr lang="en-US" sz="3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sz="3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32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bar>
                      <m:r>
                        <a:rPr lang="en-US" sz="3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n-US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</m:e>
                      </m:bar>
                      <m:r>
                        <a:rPr kumimoji="0" lang="en-US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en-US" sz="3200" b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</m:sub>
                          </m:sSub>
                        </m:e>
                      </m:ba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BF112C-45BE-49CE-86D1-1638EDE0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17" y="5082682"/>
                <a:ext cx="6394983" cy="550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46CB55-C0AD-4829-A1CD-8E50D91A82FF}"/>
              </a:ext>
            </a:extLst>
          </p:cNvPr>
          <p:cNvCxnSpPr>
            <a:cxnSpLocks/>
          </p:cNvCxnSpPr>
          <p:nvPr/>
        </p:nvCxnSpPr>
        <p:spPr>
          <a:xfrm>
            <a:off x="3827929" y="5085926"/>
            <a:ext cx="4279646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 animBg="1"/>
      <p:bldP spid="33" grpId="0"/>
      <p:bldP spid="34" grpId="0" animBg="1"/>
      <p:bldP spid="38" grpId="0"/>
      <p:bldP spid="39" grpId="0"/>
      <p:bldP spid="40" grpId="0"/>
      <p:bldP spid="41" grpId="0"/>
      <p:bldP spid="43" grpId="0"/>
      <p:bldP spid="44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88A4-347C-479D-A4B2-E4BAE9D5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(Doesn’t help in the worst case)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DD97-B03A-4E52-95F5-7EC9382F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9AE051-443F-4FA6-892D-A9E9B3D3AD13}"/>
              </a:ext>
            </a:extLst>
          </p:cNvPr>
          <p:cNvSpPr txBox="1">
            <a:spLocks/>
          </p:cNvSpPr>
          <p:nvPr/>
        </p:nvSpPr>
        <p:spPr>
          <a:xfrm>
            <a:off x="628650" y="970095"/>
            <a:ext cx="7886700" cy="425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try the Sum output of a full adder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CFFDDB-213F-4A27-9A97-95C6F1531F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0580" y="2421835"/>
          <a:ext cx="3048000" cy="148757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659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0180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22943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38803811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7CB73E2-6455-4DD7-AB90-E19A5FB55F5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50580" y="1834902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𝐀𝐁</m:t>
                                </m:r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3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7CB73E2-6455-4DD7-AB90-E19A5FB55F5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50580" y="1834902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2062" r="-3024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62" r="-2000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00" t="-2062" r="-1016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00" t="-2062" r="-1600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0C07391-834F-472B-B447-A81723E552C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7180" y="2421835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𝐂</m:t>
                                    </m:r>
                                    <m:r>
                                      <a:rPr lang="en-US" sz="3200" b="1" i="0" baseline="-2500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𝐂</m:t>
                                </m:r>
                                <m:r>
                                  <a:rPr lang="en-US" sz="32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𝐢</m:t>
                                </m:r>
                              </m:oMath>
                            </m:oMathPara>
                          </a14:m>
                          <a:endParaRPr lang="en-US" sz="3200" b="1" i="0" baseline="-250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0C07391-834F-472B-B447-A81723E552C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7180" y="2421835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813" r="-2247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101639" r="-2247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3BC06DC-EF94-4343-8487-889BC8B58859}"/>
              </a:ext>
            </a:extLst>
          </p:cNvPr>
          <p:cNvSpPr/>
          <p:nvPr/>
        </p:nvSpPr>
        <p:spPr>
          <a:xfrm>
            <a:off x="1245649" y="2428278"/>
            <a:ext cx="765582" cy="726671"/>
          </a:xfrm>
          <a:prstGeom prst="rect">
            <a:avLst/>
          </a:prstGeom>
          <a:noFill/>
          <a:ln w="57150">
            <a:solidFill>
              <a:srgbClr val="00B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09E2C3-73A8-49C4-8284-057DA2409C1F}"/>
              </a:ext>
            </a:extLst>
          </p:cNvPr>
          <p:cNvSpPr/>
          <p:nvPr/>
        </p:nvSpPr>
        <p:spPr>
          <a:xfrm>
            <a:off x="3544205" y="3172065"/>
            <a:ext cx="767373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D749E-C3F2-4CB3-83E4-EDC31AEA0E42}"/>
                  </a:ext>
                </a:extLst>
              </p:cNvPr>
              <p:cNvSpPr txBox="1"/>
              <p:nvPr/>
            </p:nvSpPr>
            <p:spPr>
              <a:xfrm>
                <a:off x="115531" y="4530420"/>
                <a:ext cx="8912937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defTabSz="7132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</m:t>
                      </m:r>
                      <m:bar>
                        <m:barPr>
                          <m:pos m:val="top"/>
                          <m:ctrlPr>
                            <a:rPr kumimoji="0" lang="en-US" sz="2800" b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ba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ba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ba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ba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ba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kumimoji="0" 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sz="2800" b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ba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D749E-C3F2-4CB3-83E4-EDC31AEA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1" y="4530420"/>
                <a:ext cx="8912937" cy="481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A17F3F0-D793-444E-B032-7D39CD41F3F7}"/>
              </a:ext>
            </a:extLst>
          </p:cNvPr>
          <p:cNvSpPr/>
          <p:nvPr/>
        </p:nvSpPr>
        <p:spPr>
          <a:xfrm>
            <a:off x="2011425" y="3174052"/>
            <a:ext cx="765852" cy="720228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F80FA-C348-4124-9CAE-60CDA89D97DC}"/>
                  </a:ext>
                </a:extLst>
              </p:cNvPr>
              <p:cNvSpPr txBox="1"/>
              <p:nvPr/>
            </p:nvSpPr>
            <p:spPr>
              <a:xfrm>
                <a:off x="4382583" y="1837556"/>
                <a:ext cx="3158449" cy="57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713232"/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Red:</a:t>
                </a:r>
                <a:r>
                  <a:rPr kumimoji="0" lang="en-US" sz="2800" b="1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bar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F80FA-C348-4124-9CAE-60CDA89D9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3" y="1837556"/>
                <a:ext cx="3158449" cy="572401"/>
              </a:xfrm>
              <a:prstGeom prst="rect">
                <a:avLst/>
              </a:prstGeom>
              <a:blipFill>
                <a:blip r:embed="rId5"/>
                <a:stretch>
                  <a:fillRect l="-4054" t="-2128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0EC0DA-9092-4417-8106-150E110E0FFF}"/>
                  </a:ext>
                </a:extLst>
              </p:cNvPr>
              <p:cNvSpPr txBox="1"/>
              <p:nvPr/>
            </p:nvSpPr>
            <p:spPr>
              <a:xfrm>
                <a:off x="4391027" y="2320198"/>
                <a:ext cx="3710535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713232"/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Green: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pos m:val="top"/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ba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bar>
                    <m:r>
                      <a:rPr lang="en-US" sz="2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sz="28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bar>
                  </m:oMath>
                </a14:m>
                <a:endParaRPr kumimoji="0" lang="en-US" sz="2800" b="1" i="0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0EC0DA-9092-4417-8106-150E110E0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27" y="2320198"/>
                <a:ext cx="3710535" cy="573940"/>
              </a:xfrm>
              <a:prstGeom prst="rect">
                <a:avLst/>
              </a:prstGeom>
              <a:blipFill>
                <a:blip r:embed="rId6"/>
                <a:stretch>
                  <a:fillRect l="-3284" t="-3191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375C9-A6DB-4B63-A895-7771BBE7D3AC}"/>
                  </a:ext>
                </a:extLst>
              </p:cNvPr>
              <p:cNvSpPr txBox="1"/>
              <p:nvPr/>
            </p:nvSpPr>
            <p:spPr>
              <a:xfrm>
                <a:off x="4391027" y="2803738"/>
                <a:ext cx="3319211" cy="57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Blue: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bar>
                      <m:barPr>
                        <m:pos m:val="top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𝐁</m:t>
                        </m:r>
                      </m:e>
                    </m:ba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375C9-A6DB-4B63-A895-7771BBE7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27" y="2803738"/>
                <a:ext cx="3319211" cy="571118"/>
              </a:xfrm>
              <a:prstGeom prst="rect">
                <a:avLst/>
              </a:prstGeom>
              <a:blipFill>
                <a:blip r:embed="rId7"/>
                <a:stretch>
                  <a:fillRect l="-3670" t="-3191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23E2DC8-D42A-4AA7-9E05-7D006B7C2771}"/>
              </a:ext>
            </a:extLst>
          </p:cNvPr>
          <p:cNvSpPr/>
          <p:nvPr/>
        </p:nvSpPr>
        <p:spPr>
          <a:xfrm>
            <a:off x="2773171" y="2432557"/>
            <a:ext cx="767373" cy="720228"/>
          </a:xfrm>
          <a:prstGeom prst="rect">
            <a:avLst/>
          </a:prstGeom>
          <a:noFill/>
          <a:ln w="57150">
            <a:solidFill>
              <a:srgbClr val="4500C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8C3C20-4C79-4336-A319-1F2322F97663}"/>
                  </a:ext>
                </a:extLst>
              </p:cNvPr>
              <p:cNvSpPr txBox="1"/>
              <p:nvPr/>
            </p:nvSpPr>
            <p:spPr>
              <a:xfrm>
                <a:off x="4382584" y="3286380"/>
                <a:ext cx="3443604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Purple: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𝐁</m:t>
                    </m:r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𝐂</m:t>
                            </m:r>
                          </m:e>
                          <m:sub>
                            <m:r>
                              <a:rPr kumimoji="0" lang="en-US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𝐢</m:t>
                            </m:r>
                          </m:sub>
                        </m:sSub>
                      </m:e>
                    </m:acc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8C3C20-4C79-4336-A319-1F2322F97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3286380"/>
                <a:ext cx="3443604" cy="524118"/>
              </a:xfrm>
              <a:prstGeom prst="rect">
                <a:avLst/>
              </a:prstGeom>
              <a:blipFill>
                <a:blip r:embed="rId8"/>
                <a:stretch>
                  <a:fillRect l="-371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27508D-7CDA-4773-9E4B-8DEF17C1A222}"/>
              </a:ext>
            </a:extLst>
          </p:cNvPr>
          <p:cNvSpPr txBox="1">
            <a:spLocks/>
          </p:cNvSpPr>
          <p:nvPr/>
        </p:nvSpPr>
        <p:spPr>
          <a:xfrm>
            <a:off x="5964535" y="764489"/>
            <a:ext cx="2807374" cy="110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1x1 rectangle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becomes a term that uses all the 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F5C30-F225-4D21-ADBC-79E687091D7E}"/>
              </a:ext>
            </a:extLst>
          </p:cNvPr>
          <p:cNvSpPr txBox="1"/>
          <p:nvPr/>
        </p:nvSpPr>
        <p:spPr>
          <a:xfrm>
            <a:off x="1316346" y="1399819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87CCF-3AD1-4849-AF1F-CB51C2FE784C}"/>
              </a:ext>
            </a:extLst>
          </p:cNvPr>
          <p:cNvSpPr txBox="1"/>
          <p:nvPr/>
        </p:nvSpPr>
        <p:spPr>
          <a:xfrm>
            <a:off x="186046" y="2525171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08DA4-BFFB-43BD-9AFE-8C077C02F368}"/>
              </a:ext>
            </a:extLst>
          </p:cNvPr>
          <p:cNvSpPr txBox="1"/>
          <p:nvPr/>
        </p:nvSpPr>
        <p:spPr>
          <a:xfrm>
            <a:off x="2086813" y="1399819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18C89-419C-4B2C-B00C-4D8E4B11BC2C}"/>
              </a:ext>
            </a:extLst>
          </p:cNvPr>
          <p:cNvSpPr txBox="1"/>
          <p:nvPr/>
        </p:nvSpPr>
        <p:spPr>
          <a:xfrm>
            <a:off x="2857280" y="1399819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A8A10-CB67-4376-8B3C-C9208539D8C2}"/>
              </a:ext>
            </a:extLst>
          </p:cNvPr>
          <p:cNvSpPr txBox="1"/>
          <p:nvPr/>
        </p:nvSpPr>
        <p:spPr>
          <a:xfrm>
            <a:off x="3627747" y="1399819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70F49C-CE19-45DE-9BCD-27B7BFDF62EA}"/>
              </a:ext>
            </a:extLst>
          </p:cNvPr>
          <p:cNvSpPr txBox="1"/>
          <p:nvPr/>
        </p:nvSpPr>
        <p:spPr>
          <a:xfrm>
            <a:off x="163827" y="3309989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52F5D-684A-4C0D-BDF6-A0F744231FAC}"/>
                  </a:ext>
                </a:extLst>
              </p:cNvPr>
              <p:cNvSpPr txBox="1"/>
              <p:nvPr/>
            </p:nvSpPr>
            <p:spPr>
              <a:xfrm>
                <a:off x="237325" y="5141854"/>
                <a:ext cx="7936434" cy="493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Same</a:t>
                </a:r>
                <a:r>
                  <a:rPr kumimoji="0" lang="en-US" sz="32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as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𝐒</m:t>
                    </m:r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US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𝐀𝐁</m:t>
                        </m:r>
                      </m:e>
                    </m:acc>
                    <m:sSub>
                      <m:sSubPr>
                        <m:ctrlPr>
                          <a:rPr kumimoji="0" lang="en-US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acc>
                      <m:accPr>
                        <m:chr m:val="̅"/>
                        <m:ctrlPr>
                          <a:rPr kumimoji="0" lang="en-US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</m:acc>
                    <m:r>
                      <a:rPr kumimoji="0"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𝐁</m:t>
                    </m:r>
                    <m:acc>
                      <m:accPr>
                        <m:chr m:val="̅"/>
                        <m:ctrlPr>
                          <a:rPr kumimoji="0" lang="en-US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𝐂</m:t>
                            </m:r>
                          </m:e>
                          <m:sub>
                            <m:r>
                              <a:rPr kumimoji="0" lang="en-US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𝐢</m:t>
                            </m:r>
                          </m:sub>
                        </m:sSub>
                      </m:e>
                    </m:acc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𝐀𝐁</m:t>
                    </m:r>
                    <m:sSub>
                      <m:sSubPr>
                        <m:ctrlPr>
                          <a:rPr kumimoji="0" lang="en-US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  <m:r>
                      <a:rPr kumimoji="0" lang="en-US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acc>
                      <m:accPr>
                        <m:chr m:val="̅"/>
                        <m:ctrlPr>
                          <a:rPr kumimoji="0" lang="en-US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𝐁</m:t>
                        </m:r>
                        <m:sSub>
                          <m:sSubPr>
                            <m:ctrlPr>
                              <a:rPr kumimoji="0" lang="en-US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𝐂</m:t>
                            </m:r>
                          </m:e>
                          <m:sub>
                            <m:r>
                              <a:rPr kumimoji="0" lang="en-US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𝐢</m:t>
                            </m:r>
                          </m:sub>
                        </m:sSub>
                      </m:e>
                    </m:acc>
                  </m:oMath>
                </a14:m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52F5D-684A-4C0D-BDF6-A0F744231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5" y="5141854"/>
                <a:ext cx="7936434" cy="493597"/>
              </a:xfrm>
              <a:prstGeom prst="rect">
                <a:avLst/>
              </a:prstGeom>
              <a:blipFill>
                <a:blip r:embed="rId9"/>
                <a:stretch>
                  <a:fillRect l="-3149" t="-24691" b="-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4CF83C-8A33-4CC9-B8AF-52A10C411E56}"/>
              </a:ext>
            </a:extLst>
          </p:cNvPr>
          <p:cNvCxnSpPr>
            <a:cxnSpLocks/>
          </p:cNvCxnSpPr>
          <p:nvPr/>
        </p:nvCxnSpPr>
        <p:spPr>
          <a:xfrm>
            <a:off x="1013012" y="4530420"/>
            <a:ext cx="7758897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B9F047-8852-4177-B3B6-FD406F87A8DC}"/>
              </a:ext>
            </a:extLst>
          </p:cNvPr>
          <p:cNvGrpSpPr/>
          <p:nvPr/>
        </p:nvGrpSpPr>
        <p:grpSpPr>
          <a:xfrm>
            <a:off x="7614224" y="1724172"/>
            <a:ext cx="1340762" cy="2311309"/>
            <a:chOff x="7614224" y="1724172"/>
            <a:chExt cx="1340762" cy="2311309"/>
          </a:xfrm>
        </p:grpSpPr>
        <p:pic>
          <p:nvPicPr>
            <p:cNvPr id="1026" name="Picture 2" descr="De Morgan Augustus.jpg">
              <a:extLst>
                <a:ext uri="{FF2B5EF4-FFF2-40B4-BE49-F238E27FC236}">
                  <a16:creationId xmlns:a16="http://schemas.microsoft.com/office/drawing/2014/main" id="{C0471188-DDA4-4E2E-967C-7CC6DC55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4224" y="2379641"/>
              <a:ext cx="1340762" cy="165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party hat">
              <a:extLst>
                <a:ext uri="{FF2B5EF4-FFF2-40B4-BE49-F238E27FC236}">
                  <a16:creationId xmlns:a16="http://schemas.microsoft.com/office/drawing/2014/main" id="{262BB1EC-17C2-471B-BAD2-AA4E11BB4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79623">
              <a:off x="7764334" y="1724172"/>
              <a:ext cx="1017474" cy="1017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771845-42C4-4078-82D7-C33B71EB8ACE}"/>
              </a:ext>
            </a:extLst>
          </p:cNvPr>
          <p:cNvSpPr txBox="1"/>
          <p:nvPr/>
        </p:nvSpPr>
        <p:spPr>
          <a:xfrm rot="20584320">
            <a:off x="4625399" y="3711045"/>
            <a:ext cx="442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07FD8"/>
                </a:solidFill>
                <a:latin typeface="Arial Black" panose="020B0A04020102020204" pitchFamily="34" charset="0"/>
              </a:rPr>
              <a:t>THANKS </a:t>
            </a:r>
            <a:r>
              <a:rPr lang="en-US" sz="2800" dirty="0" err="1">
                <a:solidFill>
                  <a:srgbClr val="B07FD8"/>
                </a:solidFill>
                <a:latin typeface="Arial Black" panose="020B0A04020102020204" pitchFamily="34" charset="0"/>
              </a:rPr>
              <a:t>DeMORGAN</a:t>
            </a:r>
            <a:r>
              <a:rPr lang="en-US" sz="2800" dirty="0">
                <a:solidFill>
                  <a:srgbClr val="B07FD8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64D73-3C7B-4CA5-904B-CF8C446F75DF}"/>
              </a:ext>
            </a:extLst>
          </p:cNvPr>
          <p:cNvSpPr txBox="1"/>
          <p:nvPr/>
        </p:nvSpPr>
        <p:spPr>
          <a:xfrm>
            <a:off x="5744386" y="4239669"/>
            <a:ext cx="347928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(Although everybody already knew this)</a:t>
            </a:r>
          </a:p>
        </p:txBody>
      </p:sp>
    </p:spTree>
    <p:extLst>
      <p:ext uri="{BB962C8B-B14F-4D97-AF65-F5344CB8AC3E}">
        <p14:creationId xmlns:p14="http://schemas.microsoft.com/office/powerpoint/2010/main" val="5904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" grpId="0"/>
      <p:bldP spid="3" grpId="3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3DFA-280B-45C1-9937-15EF594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(Here’s the thing, though)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31EE-ACEF-4C71-BFA1-D7E9125F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are equivalent.</a:t>
            </a:r>
          </a:p>
          <a:p>
            <a:pPr lvl="1"/>
            <a:r>
              <a:rPr lang="en-US" dirty="0"/>
              <a:t>You can get f(</a:t>
            </a:r>
            <a:r>
              <a:rPr lang="en-US" dirty="0" err="1"/>
              <a:t>a,b,c,d</a:t>
            </a:r>
            <a:r>
              <a:rPr lang="en-US" dirty="0"/>
              <a:t>) by selecting 1s</a:t>
            </a:r>
          </a:p>
          <a:p>
            <a:pPr lvl="1"/>
            <a:r>
              <a:rPr lang="en-US" dirty="0"/>
              <a:t>Or the inverse: not(f(</a:t>
            </a:r>
            <a:r>
              <a:rPr lang="en-US" dirty="0" err="1"/>
              <a:t>a,b,c,d</a:t>
            </a:r>
            <a:r>
              <a:rPr lang="en-US" dirty="0"/>
              <a:t>)) by selecting 0s.</a:t>
            </a:r>
          </a:p>
          <a:p>
            <a:pPr lvl="1"/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DeMorgan’s</a:t>
            </a:r>
            <a:r>
              <a:rPr lang="en-US" dirty="0"/>
              <a:t> Law to get f(</a:t>
            </a:r>
            <a:r>
              <a:rPr lang="en-US" dirty="0" err="1"/>
              <a:t>a,b,c,d</a:t>
            </a:r>
            <a:r>
              <a:rPr lang="en-US" dirty="0"/>
              <a:t>) from its inverse</a:t>
            </a:r>
          </a:p>
          <a:p>
            <a:pPr lvl="1"/>
            <a:r>
              <a:rPr lang="en-US" dirty="0"/>
              <a:t>It will be the same.</a:t>
            </a:r>
          </a:p>
          <a:p>
            <a:pPr lvl="1"/>
            <a:endParaRPr lang="en-US" dirty="0"/>
          </a:p>
          <a:p>
            <a:r>
              <a:rPr lang="en-US" dirty="0"/>
              <a:t>Just select the 1s.</a:t>
            </a:r>
          </a:p>
          <a:p>
            <a:pPr lvl="1"/>
            <a:r>
              <a:rPr lang="en-US" dirty="0"/>
              <a:t>No need to make things more complicated.</a:t>
            </a:r>
          </a:p>
          <a:p>
            <a:pPr lvl="1"/>
            <a:r>
              <a:rPr lang="en-US" dirty="0"/>
              <a:t>But it is nice to know that logic… works as intended.</a:t>
            </a:r>
          </a:p>
          <a:p>
            <a:pPr lvl="1"/>
            <a:r>
              <a:rPr lang="en-US" dirty="0"/>
              <a:t>And discrete math was not a waste of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It’s actually really useful. Let’s be honest.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4DAE1-D920-49C3-BB34-BAD4A9D7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Karnaugh</a:t>
            </a:r>
            <a:r>
              <a:rPr lang="en-US" sz="4400" dirty="0"/>
              <a:t>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B8549-4869-4ED5-8E4E-144EC44CE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Marks the Spot … Well it is actually a bunch of rectangles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5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Gray code </a:t>
            </a:r>
            <a:r>
              <a:rPr lang="en-US" dirty="0"/>
              <a:t>is a way of counting in binary where only </a:t>
            </a:r>
            <a:r>
              <a:rPr lang="en-US" b="1" dirty="0"/>
              <a:t>one bit </a:t>
            </a:r>
            <a:r>
              <a:rPr lang="en-US" dirty="0"/>
              <a:t>changes on each count</a:t>
            </a:r>
          </a:p>
          <a:p>
            <a:r>
              <a:rPr lang="en-US" dirty="0"/>
              <a:t>For our purposes, just knowing the 2-bit code enough.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2059644"/>
            <a:ext cx="106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00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473337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2-bit Gray code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(red bits are bits that change)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7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48342"/>
              </p:ext>
            </p:extLst>
          </p:nvPr>
        </p:nvGraphicFramePr>
        <p:xfrm>
          <a:off x="3124200" y="3359484"/>
          <a:ext cx="762000" cy="74378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23124"/>
              </p:ext>
            </p:extLst>
          </p:nvPr>
        </p:nvGraphicFramePr>
        <p:xfrm>
          <a:off x="3886200" y="3359484"/>
          <a:ext cx="762000" cy="74378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35650"/>
              </p:ext>
            </p:extLst>
          </p:nvPr>
        </p:nvGraphicFramePr>
        <p:xfrm>
          <a:off x="3124200" y="4104225"/>
          <a:ext cx="762000" cy="74378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58554"/>
              </p:ext>
            </p:extLst>
          </p:nvPr>
        </p:nvGraphicFramePr>
        <p:xfrm>
          <a:off x="3886200" y="4104225"/>
          <a:ext cx="762000" cy="74378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Karnaugh</a:t>
            </a:r>
            <a:r>
              <a:rPr lang="en-US" sz="2800" dirty="0"/>
              <a:t> Maps (K-maps) </a:t>
            </a:r>
            <a:r>
              <a:rPr lang="mr-IN" sz="2800" dirty="0"/>
              <a:t>–</a:t>
            </a:r>
            <a:r>
              <a:rPr lang="en-US" sz="2800" dirty="0"/>
              <a:t> 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Karnaugh Map</a:t>
            </a:r>
            <a:r>
              <a:rPr lang="en-US" dirty="0"/>
              <a:t> is a tool for minimizing </a:t>
            </a:r>
            <a:r>
              <a:rPr lang="en-US" dirty="0" err="1"/>
              <a:t>boolean</a:t>
            </a:r>
            <a:r>
              <a:rPr lang="en-US" dirty="0"/>
              <a:t> functions</a:t>
            </a:r>
          </a:p>
          <a:p>
            <a:r>
              <a:rPr lang="en-US" dirty="0"/>
              <a:t>Let's start with a function that has two inputs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205035"/>
              </p:ext>
            </p:extLst>
          </p:nvPr>
        </p:nvGraphicFramePr>
        <p:xfrm>
          <a:off x="304800" y="2280924"/>
          <a:ext cx="1752600" cy="2590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1976086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6874199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89654268"/>
                    </a:ext>
                  </a:extLst>
                </a:gridCol>
              </a:tblGrid>
              <a:tr h="1453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2800" b="1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50959"/>
                  </a:ext>
                </a:extLst>
              </a:tr>
              <a:tr h="1453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05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137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99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882602"/>
            <a:ext cx="17526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Truth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283633"/>
                  </p:ext>
                </p:extLst>
              </p:nvPr>
            </p:nvGraphicFramePr>
            <p:xfrm>
              <a:off x="3124200" y="2772551"/>
              <a:ext cx="1524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283633"/>
                  </p:ext>
                </p:extLst>
              </p:nvPr>
            </p:nvGraphicFramePr>
            <p:xfrm>
              <a:off x="3124200" y="2772551"/>
              <a:ext cx="1524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4" t="-1020" r="-10079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00" t="-1020" r="-160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30320"/>
                  </p:ext>
                </p:extLst>
              </p:nvPr>
            </p:nvGraphicFramePr>
            <p:xfrm>
              <a:off x="2590800" y="3359484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30320"/>
                  </p:ext>
                </p:extLst>
              </p:nvPr>
            </p:nvGraphicFramePr>
            <p:xfrm>
              <a:off x="2590800" y="3359484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813" r="-2273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101639" r="-2273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3048000" y="1917030"/>
            <a:ext cx="17526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K-map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3552056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0600" y="1917030"/>
            <a:ext cx="4343400" cy="284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Write input values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in Gray code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along axes.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(there's only one input on each side here, it's easy)</a:t>
            </a:r>
          </a:p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Fill in cells from truth table.</a:t>
            </a:r>
          </a:p>
        </p:txBody>
      </p:sp>
      <p:sp>
        <p:nvSpPr>
          <p:cNvPr id="16" name="Freeform 15"/>
          <p:cNvSpPr/>
          <p:nvPr/>
        </p:nvSpPr>
        <p:spPr>
          <a:xfrm>
            <a:off x="1955800" y="2919760"/>
            <a:ext cx="1388533" cy="677904"/>
          </a:xfrm>
          <a:custGeom>
            <a:avLst/>
            <a:gdLst>
              <a:gd name="connsiteX0" fmla="*/ 0 w 1261533"/>
              <a:gd name="connsiteY0" fmla="*/ 44889 h 578289"/>
              <a:gd name="connsiteX1" fmla="*/ 635000 w 1261533"/>
              <a:gd name="connsiteY1" fmla="*/ 53356 h 578289"/>
              <a:gd name="connsiteX2" fmla="*/ 1261533 w 1261533"/>
              <a:gd name="connsiteY2" fmla="*/ 578289 h 578289"/>
              <a:gd name="connsiteX0" fmla="*/ 0 w 1388533"/>
              <a:gd name="connsiteY0" fmla="*/ 51370 h 677904"/>
              <a:gd name="connsiteX1" fmla="*/ 635000 w 1388533"/>
              <a:gd name="connsiteY1" fmla="*/ 59837 h 677904"/>
              <a:gd name="connsiteX2" fmla="*/ 1388533 w 1388533"/>
              <a:gd name="connsiteY2" fmla="*/ 677904 h 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8533" h="677904">
                <a:moveTo>
                  <a:pt x="0" y="51370"/>
                </a:moveTo>
                <a:cubicBezTo>
                  <a:pt x="212372" y="11153"/>
                  <a:pt x="403578" y="-44585"/>
                  <a:pt x="635000" y="59837"/>
                </a:cubicBezTo>
                <a:cubicBezTo>
                  <a:pt x="866422" y="164259"/>
                  <a:pt x="1388533" y="677904"/>
                  <a:pt x="1388533" y="67790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921934" y="3578694"/>
            <a:ext cx="2108201" cy="456831"/>
          </a:xfrm>
          <a:custGeom>
            <a:avLst/>
            <a:gdLst>
              <a:gd name="connsiteX0" fmla="*/ 0 w 1261533"/>
              <a:gd name="connsiteY0" fmla="*/ 44889 h 578289"/>
              <a:gd name="connsiteX1" fmla="*/ 635000 w 1261533"/>
              <a:gd name="connsiteY1" fmla="*/ 53356 h 578289"/>
              <a:gd name="connsiteX2" fmla="*/ 1261533 w 1261533"/>
              <a:gd name="connsiteY2" fmla="*/ 578289 h 578289"/>
              <a:gd name="connsiteX0" fmla="*/ 0 w 2142067"/>
              <a:gd name="connsiteY0" fmla="*/ 22522 h 191855"/>
              <a:gd name="connsiteX1" fmla="*/ 635000 w 2142067"/>
              <a:gd name="connsiteY1" fmla="*/ 30989 h 191855"/>
              <a:gd name="connsiteX2" fmla="*/ 2142067 w 2142067"/>
              <a:gd name="connsiteY2" fmla="*/ 191855 h 191855"/>
              <a:gd name="connsiteX0" fmla="*/ 0 w 2142067"/>
              <a:gd name="connsiteY0" fmla="*/ 2486 h 453048"/>
              <a:gd name="connsiteX1" fmla="*/ 982133 w 2142067"/>
              <a:gd name="connsiteY1" fmla="*/ 451219 h 453048"/>
              <a:gd name="connsiteX2" fmla="*/ 2142067 w 2142067"/>
              <a:gd name="connsiteY2" fmla="*/ 171819 h 453048"/>
              <a:gd name="connsiteX0" fmla="*/ 0 w 2142067"/>
              <a:gd name="connsiteY0" fmla="*/ 2486 h 453048"/>
              <a:gd name="connsiteX1" fmla="*/ 389467 w 2142067"/>
              <a:gd name="connsiteY1" fmla="*/ 451219 h 453048"/>
              <a:gd name="connsiteX2" fmla="*/ 2142067 w 2142067"/>
              <a:gd name="connsiteY2" fmla="*/ 171819 h 453048"/>
              <a:gd name="connsiteX0" fmla="*/ 0 w 2142067"/>
              <a:gd name="connsiteY0" fmla="*/ 2486 h 453048"/>
              <a:gd name="connsiteX1" fmla="*/ 406401 w 2142067"/>
              <a:gd name="connsiteY1" fmla="*/ 451219 h 453048"/>
              <a:gd name="connsiteX2" fmla="*/ 2142067 w 2142067"/>
              <a:gd name="connsiteY2" fmla="*/ 171819 h 453048"/>
              <a:gd name="connsiteX0" fmla="*/ 0 w 2108201"/>
              <a:gd name="connsiteY0" fmla="*/ 2565 h 456831"/>
              <a:gd name="connsiteX1" fmla="*/ 406401 w 2108201"/>
              <a:gd name="connsiteY1" fmla="*/ 451298 h 456831"/>
              <a:gd name="connsiteX2" fmla="*/ 2108201 w 2108201"/>
              <a:gd name="connsiteY2" fmla="*/ 265032 h 45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1" h="456831">
                <a:moveTo>
                  <a:pt x="0" y="2565"/>
                </a:moveTo>
                <a:cubicBezTo>
                  <a:pt x="212372" y="-37652"/>
                  <a:pt x="55034" y="407554"/>
                  <a:pt x="406401" y="451298"/>
                </a:cubicBezTo>
                <a:cubicBezTo>
                  <a:pt x="757768" y="495043"/>
                  <a:pt x="2108201" y="265032"/>
                  <a:pt x="2108201" y="265032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900766" y="4140324"/>
            <a:ext cx="1397001" cy="569882"/>
          </a:xfrm>
          <a:custGeom>
            <a:avLst/>
            <a:gdLst>
              <a:gd name="connsiteX0" fmla="*/ 0 w 1261533"/>
              <a:gd name="connsiteY0" fmla="*/ 44889 h 578289"/>
              <a:gd name="connsiteX1" fmla="*/ 635000 w 1261533"/>
              <a:gd name="connsiteY1" fmla="*/ 53356 h 578289"/>
              <a:gd name="connsiteX2" fmla="*/ 1261533 w 1261533"/>
              <a:gd name="connsiteY2" fmla="*/ 578289 h 578289"/>
              <a:gd name="connsiteX0" fmla="*/ 0 w 2142067"/>
              <a:gd name="connsiteY0" fmla="*/ 22522 h 191855"/>
              <a:gd name="connsiteX1" fmla="*/ 635000 w 2142067"/>
              <a:gd name="connsiteY1" fmla="*/ 30989 h 191855"/>
              <a:gd name="connsiteX2" fmla="*/ 2142067 w 2142067"/>
              <a:gd name="connsiteY2" fmla="*/ 191855 h 191855"/>
              <a:gd name="connsiteX0" fmla="*/ 0 w 2142067"/>
              <a:gd name="connsiteY0" fmla="*/ 2486 h 453048"/>
              <a:gd name="connsiteX1" fmla="*/ 982133 w 2142067"/>
              <a:gd name="connsiteY1" fmla="*/ 451219 h 453048"/>
              <a:gd name="connsiteX2" fmla="*/ 2142067 w 2142067"/>
              <a:gd name="connsiteY2" fmla="*/ 171819 h 453048"/>
              <a:gd name="connsiteX0" fmla="*/ 0 w 1371601"/>
              <a:gd name="connsiteY0" fmla="*/ 2777 h 498783"/>
              <a:gd name="connsiteX1" fmla="*/ 982133 w 1371601"/>
              <a:gd name="connsiteY1" fmla="*/ 451510 h 498783"/>
              <a:gd name="connsiteX2" fmla="*/ 1371601 w 1371601"/>
              <a:gd name="connsiteY2" fmla="*/ 485376 h 498783"/>
              <a:gd name="connsiteX0" fmla="*/ 0 w 1371601"/>
              <a:gd name="connsiteY0" fmla="*/ 2832 h 494448"/>
              <a:gd name="connsiteX1" fmla="*/ 584200 w 1371601"/>
              <a:gd name="connsiteY1" fmla="*/ 443098 h 494448"/>
              <a:gd name="connsiteX2" fmla="*/ 1371601 w 1371601"/>
              <a:gd name="connsiteY2" fmla="*/ 485431 h 494448"/>
              <a:gd name="connsiteX0" fmla="*/ 0 w 1413934"/>
              <a:gd name="connsiteY0" fmla="*/ 2744 h 464458"/>
              <a:gd name="connsiteX1" fmla="*/ 584200 w 1413934"/>
              <a:gd name="connsiteY1" fmla="*/ 443010 h 464458"/>
              <a:gd name="connsiteX2" fmla="*/ 1413934 w 1413934"/>
              <a:gd name="connsiteY2" fmla="*/ 400676 h 464458"/>
              <a:gd name="connsiteX0" fmla="*/ 0 w 1413934"/>
              <a:gd name="connsiteY0" fmla="*/ 2102 h 589258"/>
              <a:gd name="connsiteX1" fmla="*/ 668867 w 1413934"/>
              <a:gd name="connsiteY1" fmla="*/ 577835 h 589258"/>
              <a:gd name="connsiteX2" fmla="*/ 1413934 w 1413934"/>
              <a:gd name="connsiteY2" fmla="*/ 400034 h 589258"/>
              <a:gd name="connsiteX0" fmla="*/ 0 w 1413934"/>
              <a:gd name="connsiteY0" fmla="*/ 2197 h 565052"/>
              <a:gd name="connsiteX1" fmla="*/ 364067 w 1413934"/>
              <a:gd name="connsiteY1" fmla="*/ 552530 h 565052"/>
              <a:gd name="connsiteX2" fmla="*/ 1413934 w 1413934"/>
              <a:gd name="connsiteY2" fmla="*/ 400129 h 565052"/>
              <a:gd name="connsiteX0" fmla="*/ 0 w 1397001"/>
              <a:gd name="connsiteY0" fmla="*/ 2225 h 569882"/>
              <a:gd name="connsiteX1" fmla="*/ 364067 w 1397001"/>
              <a:gd name="connsiteY1" fmla="*/ 552558 h 569882"/>
              <a:gd name="connsiteX2" fmla="*/ 1397001 w 1397001"/>
              <a:gd name="connsiteY2" fmla="*/ 442490 h 5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1" h="569882">
                <a:moveTo>
                  <a:pt x="0" y="2225"/>
                </a:moveTo>
                <a:cubicBezTo>
                  <a:pt x="212372" y="-37992"/>
                  <a:pt x="131234" y="479181"/>
                  <a:pt x="364067" y="552558"/>
                </a:cubicBezTo>
                <a:cubicBezTo>
                  <a:pt x="596900" y="625935"/>
                  <a:pt x="1397001" y="442490"/>
                  <a:pt x="1397001" y="44249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900766" y="4620363"/>
            <a:ext cx="2167467" cy="392122"/>
          </a:xfrm>
          <a:custGeom>
            <a:avLst/>
            <a:gdLst>
              <a:gd name="connsiteX0" fmla="*/ 0 w 1261533"/>
              <a:gd name="connsiteY0" fmla="*/ 44889 h 578289"/>
              <a:gd name="connsiteX1" fmla="*/ 635000 w 1261533"/>
              <a:gd name="connsiteY1" fmla="*/ 53356 h 578289"/>
              <a:gd name="connsiteX2" fmla="*/ 1261533 w 1261533"/>
              <a:gd name="connsiteY2" fmla="*/ 578289 h 578289"/>
              <a:gd name="connsiteX0" fmla="*/ 0 w 2142067"/>
              <a:gd name="connsiteY0" fmla="*/ 22522 h 191855"/>
              <a:gd name="connsiteX1" fmla="*/ 635000 w 2142067"/>
              <a:gd name="connsiteY1" fmla="*/ 30989 h 191855"/>
              <a:gd name="connsiteX2" fmla="*/ 2142067 w 2142067"/>
              <a:gd name="connsiteY2" fmla="*/ 191855 h 191855"/>
              <a:gd name="connsiteX0" fmla="*/ 0 w 2142067"/>
              <a:gd name="connsiteY0" fmla="*/ 2486 h 453048"/>
              <a:gd name="connsiteX1" fmla="*/ 982133 w 2142067"/>
              <a:gd name="connsiteY1" fmla="*/ 451219 h 453048"/>
              <a:gd name="connsiteX2" fmla="*/ 2142067 w 2142067"/>
              <a:gd name="connsiteY2" fmla="*/ 171819 h 453048"/>
              <a:gd name="connsiteX0" fmla="*/ 0 w 2167467"/>
              <a:gd name="connsiteY0" fmla="*/ 2352 h 451085"/>
              <a:gd name="connsiteX1" fmla="*/ 982133 w 2167467"/>
              <a:gd name="connsiteY1" fmla="*/ 451085 h 451085"/>
              <a:gd name="connsiteX2" fmla="*/ 2167467 w 2167467"/>
              <a:gd name="connsiteY2" fmla="*/ 2352 h 451085"/>
              <a:gd name="connsiteX0" fmla="*/ 0 w 2167467"/>
              <a:gd name="connsiteY0" fmla="*/ 2656 h 392122"/>
              <a:gd name="connsiteX1" fmla="*/ 592667 w 2167467"/>
              <a:gd name="connsiteY1" fmla="*/ 392122 h 392122"/>
              <a:gd name="connsiteX2" fmla="*/ 2167467 w 2167467"/>
              <a:gd name="connsiteY2" fmla="*/ 2656 h 39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7467" h="392122">
                <a:moveTo>
                  <a:pt x="0" y="2656"/>
                </a:moveTo>
                <a:cubicBezTo>
                  <a:pt x="212372" y="-37561"/>
                  <a:pt x="231423" y="392122"/>
                  <a:pt x="592667" y="392122"/>
                </a:cubicBezTo>
                <a:cubicBezTo>
                  <a:pt x="953911" y="392122"/>
                  <a:pt x="2167467" y="2656"/>
                  <a:pt x="2167467" y="265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4272304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51200" y="2357124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2400" y="2357124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 build="p" bldLvl="5"/>
      <p:bldP spid="16" grpId="0" animBg="1"/>
      <p:bldP spid="17" grpId="0" animBg="1"/>
      <p:bldP spid="18" grpId="0" animBg="1"/>
      <p:bldP spid="19" grpId="0" animBg="1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Karnaugh</a:t>
            </a:r>
            <a:r>
              <a:rPr lang="en-US" sz="2400" dirty="0"/>
              <a:t> Maps (K-maps) </a:t>
            </a:r>
            <a:r>
              <a:rPr lang="mr-IN" sz="2400" dirty="0"/>
              <a:t>–</a:t>
            </a:r>
            <a:r>
              <a:rPr lang="en-US" sz="2400" dirty="0"/>
              <a:t> Finding </a:t>
            </a:r>
            <a:r>
              <a:rPr lang="en-US" sz="2400" dirty="0" err="1"/>
              <a:t>rects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CE1D4-5790-4E4D-8675-9EF96C4A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5"/>
            <a:ext cx="7886700" cy="42521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97974"/>
              </p:ext>
            </p:extLst>
          </p:nvPr>
        </p:nvGraphicFramePr>
        <p:xfrm>
          <a:off x="1295400" y="1768038"/>
          <a:ext cx="1524000" cy="148757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659296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38803811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912877"/>
                  </p:ext>
                </p:extLst>
              </p:nvPr>
            </p:nvGraphicFramePr>
            <p:xfrm>
              <a:off x="1295400" y="1181105"/>
              <a:ext cx="1524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912877"/>
                  </p:ext>
                </p:extLst>
              </p:nvPr>
            </p:nvGraphicFramePr>
            <p:xfrm>
              <a:off x="1295400" y="1181105"/>
              <a:ext cx="1524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" t="-1020" r="-10079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00" t="-1020" r="-160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766519"/>
                  </p:ext>
                </p:extLst>
              </p:nvPr>
            </p:nvGraphicFramePr>
            <p:xfrm>
              <a:off x="762000" y="1768038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766519"/>
                  </p:ext>
                </p:extLst>
              </p:nvPr>
            </p:nvGraphicFramePr>
            <p:xfrm>
              <a:off x="762000" y="1768038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626" r="-2273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02459" r="-2273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1219200" y="753037"/>
            <a:ext cx="17526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K-map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581400" y="876305"/>
            <a:ext cx="5486400" cy="464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3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Find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rectangles of 1s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with these rules: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width and height can only be 1, 2, or 4</a:t>
            </a:r>
          </a:p>
          <a:p>
            <a:pPr marL="772955" marR="0" lvl="2" indent="-250032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NEVER 3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overlapping is totally fine! it's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good!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use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the 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biggest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rectangles possible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use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the 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fewest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rectangles possible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1818" y="1768038"/>
            <a:ext cx="765582" cy="1487574"/>
          </a:xfrm>
          <a:prstGeom prst="rect">
            <a:avLst/>
          </a:prstGeom>
          <a:noFill/>
          <a:ln w="5715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1818" y="2535384"/>
            <a:ext cx="1527582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6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87798"/>
              </p:ext>
            </p:extLst>
          </p:nvPr>
        </p:nvGraphicFramePr>
        <p:xfrm>
          <a:off x="1295400" y="1768040"/>
          <a:ext cx="1524000" cy="148757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659296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38803811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898184"/>
                  </p:ext>
                </p:extLst>
              </p:nvPr>
            </p:nvGraphicFramePr>
            <p:xfrm>
              <a:off x="1295400" y="1181107"/>
              <a:ext cx="1524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898184"/>
                  </p:ext>
                </p:extLst>
              </p:nvPr>
            </p:nvGraphicFramePr>
            <p:xfrm>
              <a:off x="1295400" y="1181107"/>
              <a:ext cx="1524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" t="-1020" r="-100794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00" t="-1020" r="-160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502847"/>
                  </p:ext>
                </p:extLst>
              </p:nvPr>
            </p:nvGraphicFramePr>
            <p:xfrm>
              <a:off x="762000" y="1768040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502847"/>
                  </p:ext>
                </p:extLst>
              </p:nvPr>
            </p:nvGraphicFramePr>
            <p:xfrm>
              <a:off x="762000" y="1768040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626" r="-2273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02459" r="-2273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Karnaugh</a:t>
            </a:r>
            <a:r>
              <a:rPr lang="en-US" sz="2400" dirty="0"/>
              <a:t> Maps (K-maps) </a:t>
            </a:r>
            <a:r>
              <a:rPr lang="mr-IN" sz="2400" dirty="0"/>
              <a:t>–</a:t>
            </a:r>
            <a:r>
              <a:rPr lang="en-US" sz="2400" dirty="0"/>
              <a:t> Interpreting </a:t>
            </a:r>
            <a:r>
              <a:rPr lang="en-US" sz="2400" dirty="0" err="1"/>
              <a:t>rects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F785-564F-49CE-835A-D73CB696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7"/>
            <a:ext cx="7886700" cy="425211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753040"/>
            <a:ext cx="17526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K-map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581400" y="876307"/>
            <a:ext cx="5486400" cy="464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4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For each rectangle, look at the values of the variables along the axes. some variables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change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, and others don’t.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Which variable changes in the red rectangle? which doesn’t?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What about the blue rectangle?</a:t>
            </a:r>
          </a:p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4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Each rectangle is an AND term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Write the variables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that stay the same for that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rect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(keeping the NOT bars)</a:t>
            </a:r>
          </a:p>
          <a:p>
            <a:pPr marL="515780" marR="0" lvl="1" indent="-257175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Ignore the variables that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change</a:t>
            </a:r>
          </a:p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4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OR all the terms together</a:t>
            </a:r>
          </a:p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4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WHEW!</a:t>
            </a:r>
          </a:p>
          <a:p>
            <a:pPr marL="457200" marR="0" lvl="0" indent="-457200" algn="l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 startAt="4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1818" y="1768603"/>
            <a:ext cx="765582" cy="1487574"/>
          </a:xfrm>
          <a:prstGeom prst="rect">
            <a:avLst/>
          </a:prstGeom>
          <a:noFill/>
          <a:ln w="5715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1818" y="2535949"/>
            <a:ext cx="1527582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51566" y="3843110"/>
                <a:ext cx="17392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kumimoji="0" lang="en-US" sz="1404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6" y="3843110"/>
                <a:ext cx="17392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962150" y="3321591"/>
                <a:ext cx="133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Blue: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50" y="3321591"/>
                <a:ext cx="1333500" cy="461665"/>
              </a:xfrm>
              <a:prstGeom prst="rect">
                <a:avLst/>
              </a:prstGeom>
              <a:blipFill>
                <a:blip r:embed="rId5"/>
                <a:stretch>
                  <a:fillRect l="-730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66750" y="3321591"/>
                <a:ext cx="1333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𝐁</m:t>
                        </m:r>
                      </m:e>
                    </m:acc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3321591"/>
                <a:ext cx="1333500" cy="461665"/>
              </a:xfrm>
              <a:prstGeom prst="rect">
                <a:avLst/>
              </a:prstGeom>
              <a:blipFill>
                <a:blip r:embed="rId6"/>
                <a:stretch>
                  <a:fillRect l="-6849" t="-9211" r="-1780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58417" y="1767226"/>
            <a:ext cx="533400" cy="14875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02156" y="1181920"/>
            <a:ext cx="1513661" cy="58530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0284" y="1192998"/>
            <a:ext cx="753533" cy="574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5244" y="2535668"/>
            <a:ext cx="543331" cy="72022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9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  <p:bldP spid="18" grpId="0"/>
      <p:bldP spid="19" grpId="0"/>
      <p:bldP spid="22" grpId="0"/>
      <p:bldP spid="24" grpId="0" animBg="1"/>
      <p:bldP spid="24" grpId="1" animBg="1"/>
      <p:bldP spid="26" grpId="0" animBg="1"/>
      <p:bldP spid="26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I'd like to place an order for the carry-out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895350"/>
            <a:ext cx="5848350" cy="4252119"/>
          </a:xfrm>
        </p:spPr>
        <p:txBody>
          <a:bodyPr>
            <a:normAutofit/>
          </a:bodyPr>
          <a:lstStyle/>
          <a:p>
            <a:r>
              <a:rPr lang="en-US" dirty="0"/>
              <a:t>With more than 2 variables, put two along one axis (</a:t>
            </a:r>
            <a:r>
              <a:rPr lang="en-US" b="1" dirty="0"/>
              <a:t>GRAY CODE!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40726"/>
              </p:ext>
            </p:extLst>
          </p:nvPr>
        </p:nvGraphicFramePr>
        <p:xfrm>
          <a:off x="3733800" y="3447764"/>
          <a:ext cx="3048000" cy="148757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659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0180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22943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38803811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030581"/>
                  </p:ext>
                </p:extLst>
              </p:nvPr>
            </p:nvGraphicFramePr>
            <p:xfrm>
              <a:off x="3733800" y="2860831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𝐀𝐁</m:t>
                                </m:r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3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030581"/>
                  </p:ext>
                </p:extLst>
              </p:nvPr>
            </p:nvGraphicFramePr>
            <p:xfrm>
              <a:off x="3733800" y="2860831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031" r="-3024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31" r="-2000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00" t="-1031" r="-1016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00" t="-1031" r="-1600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193618"/>
                  </p:ext>
                </p:extLst>
              </p:nvPr>
            </p:nvGraphicFramePr>
            <p:xfrm>
              <a:off x="3200400" y="3447764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𝐂</m:t>
                                    </m:r>
                                    <m:r>
                                      <a:rPr lang="en-US" sz="3200" b="1" i="0" baseline="-2500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𝐂</m:t>
                                </m:r>
                                <m:r>
                                  <a:rPr lang="en-US" sz="32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𝐢</m:t>
                                </m:r>
                              </m:oMath>
                            </m:oMathPara>
                          </a14:m>
                          <a:endParaRPr lang="en-US" sz="3200" b="1" i="0" baseline="-250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193618"/>
                  </p:ext>
                </p:extLst>
              </p:nvPr>
            </p:nvGraphicFramePr>
            <p:xfrm>
              <a:off x="3200400" y="3447764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813" r="-2273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73" t="-101639" r="-2273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3797300" y="2377920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3604633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5874" y="3454208"/>
            <a:ext cx="765582" cy="1464014"/>
          </a:xfrm>
          <a:prstGeom prst="rect">
            <a:avLst/>
          </a:prstGeom>
          <a:noFill/>
          <a:ln w="57150">
            <a:solidFill>
              <a:srgbClr val="00B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4009" y="4197994"/>
            <a:ext cx="1527582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528480" y="5029828"/>
                <a:ext cx="3881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𝐨</m:t>
                          </m:r>
                        </m:sub>
                      </m:sSub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sSub>
                        <m:sSubPr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</m:t>
                          </m:r>
                        </m:sub>
                      </m:sSub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𝐀𝐁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𝐁</m:t>
                      </m:r>
                      <m:sSub>
                        <m:sSubPr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80" y="5029828"/>
                <a:ext cx="388196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255874" y="4199981"/>
            <a:ext cx="1525926" cy="720228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49556" y="2784111"/>
                <a:ext cx="1799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Red: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sSub>
                      <m:sSub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56" y="2784111"/>
                <a:ext cx="1799143" cy="523220"/>
              </a:xfrm>
              <a:prstGeom prst="rect">
                <a:avLst/>
              </a:prstGeom>
              <a:blipFill>
                <a:blip r:embed="rId5"/>
                <a:stretch>
                  <a:fillRect l="-7119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858000" y="3212881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Green: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𝐀𝐁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212881"/>
                <a:ext cx="1981200" cy="523220"/>
              </a:xfrm>
              <a:prstGeom prst="rect">
                <a:avLst/>
              </a:prstGeom>
              <a:blipFill>
                <a:blip r:embed="rId6"/>
                <a:stretch>
                  <a:fillRect l="-6154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858000" y="3627645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Blue: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𝐁</m:t>
                    </m:r>
                    <m:sSub>
                      <m:sSub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627645"/>
                <a:ext cx="2133600" cy="523220"/>
              </a:xfrm>
              <a:prstGeom prst="rect">
                <a:avLst/>
              </a:prstGeom>
              <a:blipFill>
                <a:blip r:embed="rId7"/>
                <a:stretch>
                  <a:fillRect l="-5714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567767" y="2377920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8234" y="2377920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8701" y="2377920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312587" y="1582632"/>
            <a:ext cx="4732867" cy="91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Try to make the rectangles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as big as possible.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overlap is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goooood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56951" y="894168"/>
          <a:ext cx="1985690" cy="441619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90">
                  <a:extLst>
                    <a:ext uri="{9D8B030D-6E8A-4147-A177-3AD203B41FA5}">
                      <a16:colId xmlns:a16="http://schemas.microsoft.com/office/drawing/2014/main" val="3432692331"/>
                    </a:ext>
                  </a:extLst>
                </a:gridCol>
                <a:gridCol w="496390">
                  <a:extLst>
                    <a:ext uri="{9D8B030D-6E8A-4147-A177-3AD203B41FA5}">
                      <a16:colId xmlns:a16="http://schemas.microsoft.com/office/drawing/2014/main" val="1632488727"/>
                    </a:ext>
                  </a:extLst>
                </a:gridCol>
                <a:gridCol w="496520">
                  <a:extLst>
                    <a:ext uri="{9D8B030D-6E8A-4147-A177-3AD203B41FA5}">
                      <a16:colId xmlns:a16="http://schemas.microsoft.com/office/drawing/2014/main" val="2542969739"/>
                    </a:ext>
                  </a:extLst>
                </a:gridCol>
              </a:tblGrid>
              <a:tr h="490688">
                <a:tc>
                  <a:txBody>
                    <a:bodyPr/>
                    <a:lstStyle/>
                    <a:p>
                      <a:pPr marL="0" marR="0" indent="0" algn="ctr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600" b="1" baseline="-25000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A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B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marL="0" marR="0" indent="0" algn="ctr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US" sz="2600" b="1" baseline="-25000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6539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57541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69190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37635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386740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0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688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45063" marR="45063" marT="45063" marB="45063">
                    <a:solidFill>
                      <a:srgbClr val="497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644781" y="4389451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 animBg="1"/>
      <p:bldP spid="17" grpId="0"/>
      <p:bldP spid="18" grpId="0"/>
      <p:bldP spid="19" grpId="0"/>
      <p:bldP spid="21" grpId="0"/>
      <p:bldP spid="22" grpId="0"/>
      <p:bldP spid="23" grpId="0"/>
      <p:bldP spid="24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a 2D RPG world map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rectangles on K-maps can </a:t>
            </a:r>
            <a:r>
              <a:rPr lang="en-US" i="1" dirty="0"/>
              <a:t>wrap around</a:t>
            </a:r>
            <a:r>
              <a:rPr lang="en-US" dirty="0"/>
              <a:t> (left-right AND top-bottom!)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05242"/>
              </p:ext>
            </p:extLst>
          </p:nvPr>
        </p:nvGraphicFramePr>
        <p:xfrm>
          <a:off x="1250579" y="2716877"/>
          <a:ext cx="3048000" cy="148757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659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0180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22943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38803811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511933"/>
                  </p:ext>
                </p:extLst>
              </p:nvPr>
            </p:nvGraphicFramePr>
            <p:xfrm>
              <a:off x="1250579" y="2129944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𝐗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𝐗</m:t>
                                    </m:r>
                                  </m:e>
                                </m:acc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𝐘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𝐗𝐘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𝐗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3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𝐘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511933"/>
                  </p:ext>
                </p:extLst>
              </p:nvPr>
            </p:nvGraphicFramePr>
            <p:xfrm>
              <a:off x="1250579" y="2129944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031" r="-3024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31" r="-2000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00" t="-1031" r="-1016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00" t="-1031" r="-1600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140491"/>
                  </p:ext>
                </p:extLst>
              </p:nvPr>
            </p:nvGraphicFramePr>
            <p:xfrm>
              <a:off x="717179" y="2716877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𝐙</m:t>
                                </m:r>
                              </m:oMath>
                            </m:oMathPara>
                          </a14:m>
                          <a:endParaRPr lang="en-US" sz="3200" b="1" i="0" baseline="-250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140491"/>
                  </p:ext>
                </p:extLst>
              </p:nvPr>
            </p:nvGraphicFramePr>
            <p:xfrm>
              <a:off x="717179" y="2716877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813" r="-2247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101639" r="-2247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1244936" y="2716876"/>
            <a:ext cx="765852" cy="1472446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2727" y="2709710"/>
            <a:ext cx="765852" cy="1472446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19723" y="2115671"/>
                <a:ext cx="1799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𝐘</m:t>
                        </m:r>
                      </m:e>
                    </m:acc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723" y="2115671"/>
                <a:ext cx="1799143" cy="523220"/>
              </a:xfrm>
              <a:prstGeom prst="rect">
                <a:avLst/>
              </a:prstGeom>
              <a:blipFill>
                <a:blip r:embed="rId4"/>
                <a:stretch>
                  <a:fillRect l="-7119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39803" y="3110741"/>
                <a:ext cx="265065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𝐘</m:t>
                          </m:r>
                        </m:e>
                      </m:acc>
                      <m:r>
                        <a:rPr kumimoji="0" lang="en-US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𝐗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𝐙</m:t>
                          </m:r>
                        </m:e>
                      </m:acc>
                    </m:oMath>
                  </m:oMathPara>
                </a14:m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03" y="3110741"/>
                <a:ext cx="265065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09354" y="4280651"/>
            <a:ext cx="3930449" cy="1241291"/>
            <a:chOff x="701775" y="3467100"/>
            <a:chExt cx="3930449" cy="1241291"/>
          </a:xfrm>
        </p:grpSpPr>
        <p:sp>
          <p:nvSpPr>
            <p:cNvPr id="17" name="TextBox 16"/>
            <p:cNvSpPr txBox="1"/>
            <p:nvPr/>
          </p:nvSpPr>
          <p:spPr>
            <a:xfrm>
              <a:off x="701775" y="3938950"/>
              <a:ext cx="39304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this is really a </a:t>
              </a: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2x2 rectangle.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it's just</a:t>
              </a:r>
              <a:r>
                <a:rPr kumimoji="0" lang="mr-I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…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doing its best.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1520283" y="3467100"/>
              <a:ext cx="156117" cy="4718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577167" y="3467100"/>
              <a:ext cx="156117" cy="4718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256222" y="2713885"/>
            <a:ext cx="1518357" cy="741265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619722" y="2566389"/>
                <a:ext cx="1799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Blue: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𝐗</m:t>
                        </m:r>
                      </m:e>
                    </m:acc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𝐙</m:t>
                        </m:r>
                      </m:e>
                    </m:acc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722" y="2566389"/>
                <a:ext cx="1799143" cy="523220"/>
              </a:xfrm>
              <a:prstGeom prst="rect">
                <a:avLst/>
              </a:prstGeom>
              <a:blipFill>
                <a:blip r:embed="rId6"/>
                <a:stretch>
                  <a:fillRect l="-7119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316345" y="1694861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6045" y="2820213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86812" y="1694861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7279" y="1694861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7746" y="1694861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3826" y="3605031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6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8" grpId="0"/>
      <p:bldP spid="22" grpId="0" animBg="1"/>
      <p:bldP spid="26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maybe it's not perfect.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4492"/>
            <a:ext cx="7886700" cy="4252119"/>
          </a:xfrm>
        </p:spPr>
        <p:txBody>
          <a:bodyPr>
            <a:normAutofit/>
          </a:bodyPr>
          <a:lstStyle/>
          <a:p>
            <a:r>
              <a:rPr lang="en-US" dirty="0"/>
              <a:t>let's try the Sum output of a full adder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52B95B-556F-44BD-91A5-D80C1B9E2B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09893"/>
              </p:ext>
            </p:extLst>
          </p:nvPr>
        </p:nvGraphicFramePr>
        <p:xfrm>
          <a:off x="1250580" y="2246232"/>
          <a:ext cx="3048000" cy="148757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8632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659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0180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2294363"/>
                    </a:ext>
                  </a:extLst>
                </a:gridCol>
              </a:tblGrid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2047070803"/>
                  </a:ext>
                </a:extLst>
              </a:tr>
              <a:tr h="74378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75244" marR="75244" marT="37622" marB="37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75244" marR="75244" marT="37622" marB="37622" anchor="ctr"/>
                </a:tc>
                <a:extLst>
                  <a:ext uri="{0D108BD9-81ED-4DB2-BD59-A6C34878D82A}">
                    <a16:rowId xmlns:a16="http://schemas.microsoft.com/office/drawing/2014/main" val="38803811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562969"/>
                  </p:ext>
                </p:extLst>
              </p:nvPr>
            </p:nvGraphicFramePr>
            <p:xfrm>
              <a:off x="1250580" y="1659299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0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𝐀𝐁</m:t>
                                </m:r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8229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𝐀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3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  <m:t>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0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562969"/>
                  </p:ext>
                </p:extLst>
              </p:nvPr>
            </p:nvGraphicFramePr>
            <p:xfrm>
              <a:off x="1250580" y="1659299"/>
              <a:ext cx="3048000" cy="586933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98632816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4087613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553672436"/>
                        </a:ext>
                      </a:extLst>
                    </a:gridCol>
                  </a:tblGrid>
                  <a:tr h="5869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1031" r="-3024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31" r="-2000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00" t="-1031" r="-101600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00" t="-1031" r="-1600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641218"/>
                  </p:ext>
                </p:extLst>
              </p:nvPr>
            </p:nvGraphicFramePr>
            <p:xfrm>
              <a:off x="717180" y="2246232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1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𝐂</m:t>
                                    </m:r>
                                    <m:r>
                                      <a:rPr lang="en-US" sz="3200" b="1" i="0" baseline="-2500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3200" b="1" i="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𝐂</m:t>
                                </m:r>
                                <m:r>
                                  <a:rPr lang="en-US" sz="32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  <a:cs typeface="Consolas" panose="020B0609020204030204" pitchFamily="49" charset="0"/>
                                  </a:rPr>
                                  <m:t>𝐢</m:t>
                                </m:r>
                              </m:oMath>
                            </m:oMathPara>
                          </a14:m>
                          <a:endParaRPr lang="en-US" sz="3200" b="1" i="0" baseline="-25000" dirty="0">
                            <a:solidFill>
                              <a:schemeClr val="bg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641218"/>
                  </p:ext>
                </p:extLst>
              </p:nvPr>
            </p:nvGraphicFramePr>
            <p:xfrm>
              <a:off x="717180" y="2246232"/>
              <a:ext cx="533400" cy="1487574"/>
            </p:xfrm>
            <a:graphic>
              <a:graphicData uri="http://schemas.openxmlformats.org/drawingml/2006/table">
                <a:tbl>
                  <a:tblPr>
                    <a:tableStyleId>{AF606853-7671-496A-8E4F-DF71F8EC918B}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115659296"/>
                        </a:ext>
                      </a:extLst>
                    </a:gridCol>
                  </a:tblGrid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813" r="-2247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070803"/>
                      </a:ext>
                    </a:extLst>
                  </a:tr>
                  <a:tr h="743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5244" marR="75244" marT="37622" marB="3762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101639" r="-2247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381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2005416" y="2252675"/>
            <a:ext cx="765582" cy="726671"/>
          </a:xfrm>
          <a:prstGeom prst="rect">
            <a:avLst/>
          </a:prstGeom>
          <a:noFill/>
          <a:ln w="57150">
            <a:solidFill>
              <a:srgbClr val="00B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0997" y="2996462"/>
            <a:ext cx="767373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60080" y="3844434"/>
                <a:ext cx="7162800" cy="493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𝐒𝐮𝐦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𝐀𝐁</m:t>
                          </m:r>
                        </m:e>
                      </m:acc>
                      <m:sSub>
                        <m:sSubPr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</m:t>
                          </m:r>
                        </m:sub>
                      </m:sSub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</m:e>
                      </m:acc>
                      <m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𝐁</m:t>
                      </m:r>
                      <m:acc>
                        <m:accPr>
                          <m:chr m:val="̅"/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</m:sub>
                          </m:sSub>
                        </m:e>
                      </m:acc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𝐀𝐁</m:t>
                      </m:r>
                      <m:sSub>
                        <m:sSubPr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𝐢</m:t>
                          </m:r>
                        </m:sub>
                      </m:sSub>
                      <m:r>
                        <a:rPr kumimoji="0" lang="en-US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acc>
                        <m:accPr>
                          <m:chr m:val="̅"/>
                          <m:ctrlPr>
                            <a:rPr kumimoji="0" lang="en-US" sz="3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𝐁</m:t>
                          </m:r>
                          <m:sSub>
                            <m:sSubPr>
                              <m:ctrlPr>
                                <a:rPr kumimoji="0" lang="en-US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𝐂</m:t>
                              </m:r>
                            </m:e>
                            <m:sub>
                              <m:r>
                                <a:rPr kumimoji="0" lang="en-US" sz="3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80" y="3844434"/>
                <a:ext cx="7162800" cy="493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244937" y="2998449"/>
            <a:ext cx="765852" cy="720228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382584" y="1661953"/>
                <a:ext cx="2523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𝐀𝐁</m:t>
                        </m:r>
                      </m:e>
                    </m:acc>
                    <m:sSub>
                      <m:sSub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1661953"/>
                <a:ext cx="2523044" cy="523220"/>
              </a:xfrm>
              <a:prstGeom prst="rect">
                <a:avLst/>
              </a:prstGeom>
              <a:blipFill>
                <a:blip r:embed="rId5"/>
                <a:stretch>
                  <a:fillRect l="-5072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91028" y="2144595"/>
                <a:ext cx="289560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Green: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</m:acc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𝐁</m:t>
                    </m:r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𝐂</m:t>
                            </m:r>
                          </m:e>
                          <m:sub>
                            <m:r>
                              <a:rPr kumimoji="0" lang="en-US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𝐢</m:t>
                            </m:r>
                          </m:sub>
                        </m:sSub>
                      </m:e>
                    </m:acc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28" y="2144595"/>
                <a:ext cx="2895600" cy="524118"/>
              </a:xfrm>
              <a:prstGeom prst="rect">
                <a:avLst/>
              </a:prstGeom>
              <a:blipFill>
                <a:blip r:embed="rId6"/>
                <a:stretch>
                  <a:fillRect l="-4211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391028" y="2628135"/>
                <a:ext cx="243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Blue: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𝐀𝐁</m:t>
                    </m:r>
                    <m:sSub>
                      <m:sSub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028" y="2628135"/>
                <a:ext cx="2438400" cy="523220"/>
              </a:xfrm>
              <a:prstGeom prst="rect">
                <a:avLst/>
              </a:prstGeom>
              <a:blipFill>
                <a:blip r:embed="rId7"/>
                <a:stretch>
                  <a:fillRect l="-500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539651" y="2256954"/>
            <a:ext cx="767373" cy="720228"/>
          </a:xfrm>
          <a:prstGeom prst="rect">
            <a:avLst/>
          </a:prstGeom>
          <a:noFill/>
          <a:ln w="57150">
            <a:solidFill>
              <a:srgbClr val="4500C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382584" y="3110777"/>
                <a:ext cx="243840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7132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Purple: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acc>
                      <m:accPr>
                        <m:chr m:val="̅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𝐁</m:t>
                        </m:r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𝐂</m:t>
                            </m:r>
                          </m:e>
                          <m:sub>
                            <m:r>
                              <a:rPr kumimoji="0" lang="en-US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𝐢</m:t>
                            </m:r>
                          </m:sub>
                        </m:sSub>
                      </m:e>
                    </m:acc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84" y="3110777"/>
                <a:ext cx="2438400" cy="524118"/>
              </a:xfrm>
              <a:prstGeom prst="rect">
                <a:avLst/>
              </a:prstGeom>
              <a:blipFill>
                <a:blip r:embed="rId8"/>
                <a:stretch>
                  <a:fillRect l="-525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/>
          <p:cNvSpPr txBox="1">
            <a:spLocks/>
          </p:cNvSpPr>
          <p:nvPr/>
        </p:nvSpPr>
        <p:spPr>
          <a:xfrm>
            <a:off x="6185663" y="869098"/>
            <a:ext cx="2807374" cy="110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822960" rtl="0" eaLnBrk="1" latinLnBrk="0" hangingPunct="1">
              <a:spcBef>
                <a:spcPts val="0"/>
              </a:spcBef>
              <a:buSzPct val="100000"/>
              <a:buFont typeface="Trebuchet MS" pitchFamily="34" charset="0"/>
              <a:buChar char="●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5780" indent="-257175" algn="l" defTabSz="822960" rtl="0" eaLnBrk="1" latinLnBrk="0" hangingPunct="1">
              <a:spcBef>
                <a:spcPts val="0"/>
              </a:spcBef>
              <a:buFont typeface="Courier New" pitchFamily="49" charset="0"/>
              <a:buChar char="o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772955" indent="-250032" algn="l" defTabSz="822960" rtl="0" eaLnBrk="1" latinLnBrk="0" hangingPunct="1">
              <a:spcBef>
                <a:spcPts val="0"/>
              </a:spcBef>
              <a:buFont typeface="Wingdings" pitchFamily="2" charset="2"/>
              <a:buChar char="§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031558" indent="-257175" algn="l" defTabSz="822960" rtl="0" eaLnBrk="1" latinLnBrk="0" hangingPunct="1">
              <a:spcBef>
                <a:spcPts val="0"/>
              </a:spcBef>
              <a:buFont typeface="Arial" pitchFamily="34" charset="0"/>
              <a:buChar char="–"/>
              <a:tabLst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285875" indent="-254318" algn="l" defTabSz="822960" rtl="0" eaLnBrk="1" latinLnBrk="0" hangingPunct="1">
              <a:spcBef>
                <a:spcPts val="0"/>
              </a:spcBef>
              <a:buFont typeface="Arial" pitchFamily="34" charset="0"/>
              <a:buChar char="»"/>
              <a:defRPr sz="2200" b="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1x1 rectangle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 becomes a term that uses all the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1098180" y="4409769"/>
                <a:ext cx="7124699" cy="1102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822960" rtl="0" eaLnBrk="1" latinLnBrk="0" hangingPunct="1">
                  <a:spcBef>
                    <a:spcPts val="0"/>
                  </a:spcBef>
                  <a:buSzPct val="100000"/>
                  <a:buFont typeface="Trebuchet MS" pitchFamily="34" charset="0"/>
                  <a:buChar char="●"/>
                  <a:defRPr sz="22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1pPr>
                <a:lvl2pPr marL="515780" indent="-257175" algn="l" defTabSz="822960" rtl="0" eaLnBrk="1" latinLnBrk="0" hangingPunct="1">
                  <a:spcBef>
                    <a:spcPts val="0"/>
                  </a:spcBef>
                  <a:buFont typeface="Courier New" pitchFamily="49" charset="0"/>
                  <a:buChar char="o"/>
                  <a:defRPr sz="220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2pPr>
                <a:lvl3pPr marL="772955" indent="-250032" algn="l" defTabSz="822960" rtl="0" eaLnBrk="1" latinLnBrk="0" hangingPunct="1">
                  <a:spcBef>
                    <a:spcPts val="0"/>
                  </a:spcBef>
                  <a:buFont typeface="Wingdings" pitchFamily="2" charset="2"/>
                  <a:buChar char="§"/>
                  <a:tabLst/>
                  <a:defRPr sz="2200" b="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3pPr>
                <a:lvl4pPr marL="1031558" indent="-257175" algn="l" defTabSz="822960" rtl="0" eaLnBrk="1" latinLnBrk="0" hangingPunct="1">
                  <a:spcBef>
                    <a:spcPts val="0"/>
                  </a:spcBef>
                  <a:buFont typeface="Arial" pitchFamily="34" charset="0"/>
                  <a:buChar char="–"/>
                  <a:tabLst/>
                  <a:defRPr sz="2200" b="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4pPr>
                <a:lvl5pPr marL="1285875" indent="-254318" algn="l" defTabSz="822960" rtl="0" eaLnBrk="1" latinLnBrk="0" hangingPunct="1">
                  <a:spcBef>
                    <a:spcPts val="0"/>
                  </a:spcBef>
                  <a:buFont typeface="Arial" pitchFamily="34" charset="0"/>
                  <a:buChar char="»"/>
                  <a:defRPr sz="2200" b="0" kern="1200">
                    <a:solidFill>
                      <a:schemeClr val="tx1"/>
                    </a:solidFill>
                    <a:latin typeface="Trebuchet MS" pitchFamily="34" charset="0"/>
                    <a:ea typeface="+mn-ea"/>
                    <a:cs typeface="+mn-cs"/>
                  </a:defRPr>
                </a:lvl5pPr>
                <a:lvl6pPr marL="2263140" indent="-205740" algn="l" defTabSz="8229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74620" indent="-205740" algn="l" defTabSz="8229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86100" indent="-205740" algn="l" defTabSz="8229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97580" indent="-205740" algn="l" defTabSz="8229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22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Trebuchet MS" pitchFamily="34" charset="0"/>
                  <a:buNone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charset="0"/>
                    <a:ea typeface="Segoe UI" charset="0"/>
                    <a:cs typeface="Segoe UI" charset="0"/>
                  </a:rPr>
                  <a:t>wait, didn't we say that we could do it as:</a:t>
                </a:r>
              </a:p>
              <a:p>
                <a:pPr marL="0" marR="0" lvl="0" indent="0" algn="ctr" defTabSz="822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 typeface="Trebuchet MS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𝐒𝐮𝐦</m:t>
                    </m:r>
                    <m:r>
                      <a:rPr kumimoji="0"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  <m:r>
                      <a:rPr kumimoji="0" lang="en-US" sz="3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r>
                      <a:rPr kumimoji="0"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𝐁</m:t>
                    </m:r>
                    <m:sSub>
                      <m:sSubPr>
                        <m:ctrlPr>
                          <a:rPr kumimoji="0" lang="en-US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𝐢</m:t>
                        </m:r>
                      </m:sub>
                    </m:sSub>
                  </m:oMath>
                </a14:m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(that's 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xor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!)</a:t>
                </a:r>
                <a:endPara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4409769"/>
                <a:ext cx="7124699" cy="1102546"/>
              </a:xfrm>
              <a:prstGeom prst="rect">
                <a:avLst/>
              </a:prstGeom>
              <a:blipFill>
                <a:blip r:embed="rId9"/>
                <a:stretch>
                  <a:fillRect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316346" y="1224216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6046" y="2349568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86813" y="1224216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7280" y="1224216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27747" y="1224216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827" y="3134386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7" grpId="0"/>
      <p:bldP spid="18" grpId="0"/>
      <p:bldP spid="19" grpId="0"/>
      <p:bldP spid="22" grpId="0" animBg="1"/>
      <p:bldP spid="23" grpId="0"/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2 - C - Basics">
  <a:themeElements>
    <a:clrScheme name="Custom 2">
      <a:dk1>
        <a:srgbClr val="000000"/>
      </a:dk1>
      <a:lt1>
        <a:srgbClr val="FFFFFF"/>
      </a:lt1>
      <a:dk2>
        <a:srgbClr val="3B481E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Segoe WP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fall_2017" id="{93D034CE-FEB5-4D4D-96F7-6B7F8A5EB99A}" vid="{194AE869-5029-ED49-81EA-C574BDDBE67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1080</Words>
  <Application>Microsoft Office PowerPoint</Application>
  <PresentationFormat>On-screen Show (16:10)</PresentationFormat>
  <Paragraphs>334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GulimChe</vt:lpstr>
      <vt:lpstr>Arial</vt:lpstr>
      <vt:lpstr>Arial Black</vt:lpstr>
      <vt:lpstr>Calibri</vt:lpstr>
      <vt:lpstr>Cambria Math</vt:lpstr>
      <vt:lpstr>Consolas</vt:lpstr>
      <vt:lpstr>Courier New</vt:lpstr>
      <vt:lpstr>Lato Heavy</vt:lpstr>
      <vt:lpstr>MoolBoran</vt:lpstr>
      <vt:lpstr>Open Sans</vt:lpstr>
      <vt:lpstr>Segoe UI</vt:lpstr>
      <vt:lpstr>Segoe WP Semibold</vt:lpstr>
      <vt:lpstr>Trebuchet MS</vt:lpstr>
      <vt:lpstr>Wingdings</vt:lpstr>
      <vt:lpstr>Wingdings 3</vt:lpstr>
      <vt:lpstr>Facet</vt:lpstr>
      <vt:lpstr>Office Theme</vt:lpstr>
      <vt:lpstr>1_02 - C - Basics</vt:lpstr>
      <vt:lpstr>CS/COE 0447</vt:lpstr>
      <vt:lpstr>Karnaugh Maps</vt:lpstr>
      <vt:lpstr>Gray Code</vt:lpstr>
      <vt:lpstr>Karnaugh Maps (K-maps) – Setting up</vt:lpstr>
      <vt:lpstr>Karnaugh Maps (K-maps) – Finding rects</vt:lpstr>
      <vt:lpstr>Karnaugh Maps (K-maps) – Interpreting rects</vt:lpstr>
      <vt:lpstr>I'd like to place an order for the carry-out bit</vt:lpstr>
      <vt:lpstr>Just like a 2D RPG world map…</vt:lpstr>
      <vt:lpstr>Okay, maybe it's not perfect.</vt:lpstr>
      <vt:lpstr>Tradeoffs, tradeoffs</vt:lpstr>
      <vt:lpstr>(Pst. What if we have lots of 1’s?)</vt:lpstr>
      <vt:lpstr>(Doesn’t help in the worst case)</vt:lpstr>
      <vt:lpstr>(Here’s the thing, though)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68</cp:revision>
  <dcterms:created xsi:type="dcterms:W3CDTF">2018-08-24T23:21:45Z</dcterms:created>
  <dcterms:modified xsi:type="dcterms:W3CDTF">2018-10-25T05:07:04Z</dcterms:modified>
</cp:coreProperties>
</file>