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FC2"/>
    <a:srgbClr val="B07FD8"/>
    <a:srgbClr val="98399D"/>
    <a:srgbClr val="9E439C"/>
    <a:srgbClr val="98389D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041-F676-46A1-A55B-109B9FE7222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lkie.github.io/cs447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Introduction to: Introduction to Computer Architecture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A512C-2F71-456B-B1AF-15916038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36502-A1F9-4EB8-BA52-D2E51046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1114425"/>
            <a:ext cx="8129588" cy="4186238"/>
          </a:xfrm>
        </p:spPr>
        <p:txBody>
          <a:bodyPr>
            <a:normAutofit/>
          </a:bodyPr>
          <a:lstStyle/>
          <a:p>
            <a:r>
              <a:rPr lang="en-US" dirty="0"/>
              <a:t>Hello!</a:t>
            </a:r>
          </a:p>
          <a:p>
            <a:r>
              <a:rPr lang="en-US" dirty="0"/>
              <a:t>I’m Wilkie.</a:t>
            </a:r>
          </a:p>
          <a:p>
            <a:r>
              <a:rPr lang="en-US"/>
              <a:t>I’m currently interested </a:t>
            </a:r>
            <a:r>
              <a:rPr lang="en-US" dirty="0"/>
              <a:t>in Distributed Systems and Software Preservation.</a:t>
            </a:r>
          </a:p>
          <a:p>
            <a:r>
              <a:rPr lang="en-US" dirty="0"/>
              <a:t>I’ve worked on Social Networks, Embedded Systems, Operating Systems, and Virtualization-based software archival.</a:t>
            </a:r>
          </a:p>
          <a:p>
            <a:pPr lvl="1"/>
            <a:r>
              <a:rPr lang="en-US" dirty="0"/>
              <a:t>(I have a full-time job. Bear with me.)</a:t>
            </a:r>
          </a:p>
          <a:p>
            <a:endParaRPr lang="en-US" dirty="0"/>
          </a:p>
          <a:p>
            <a:r>
              <a:rPr lang="en-US" dirty="0"/>
              <a:t>Traditional Computer Scientists think I’m “weird” I think</a:t>
            </a:r>
          </a:p>
          <a:p>
            <a:endParaRPr lang="en-US" dirty="0"/>
          </a:p>
          <a:p>
            <a:r>
              <a:rPr lang="en-US" dirty="0"/>
              <a:t>I really like teaching. (taught CS 7, CS 1651 and </a:t>
            </a:r>
            <a:r>
              <a:rPr lang="en-US" dirty="0" err="1"/>
              <a:t>TA’d</a:t>
            </a:r>
            <a:r>
              <a:rPr lang="en-US" dirty="0"/>
              <a:t> 447/449)</a:t>
            </a:r>
          </a:p>
        </p:txBody>
      </p:sp>
    </p:spTree>
    <p:extLst>
      <p:ext uri="{BB962C8B-B14F-4D97-AF65-F5344CB8AC3E}">
        <p14:creationId xmlns:p14="http://schemas.microsoft.com/office/powerpoint/2010/main" val="2125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CCD5-336E-4384-816A-6C16C8B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fun Day One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F410-BF3D-4581-85ED-8A14D298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895350"/>
            <a:ext cx="8143875" cy="4252119"/>
          </a:xfrm>
        </p:spPr>
        <p:txBody>
          <a:bodyPr/>
          <a:lstStyle/>
          <a:p>
            <a:r>
              <a:rPr lang="en-US" dirty="0"/>
              <a:t>This is Introduction to Computer Architecture CS/COE 0447 !!!</a:t>
            </a:r>
          </a:p>
          <a:p>
            <a:endParaRPr lang="en-US" dirty="0"/>
          </a:p>
          <a:p>
            <a:r>
              <a:rPr lang="en-US" dirty="0"/>
              <a:t>Course website: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https://wilkie.github.io/cs447/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LOOK AT THE WEBSITE</a:t>
            </a:r>
          </a:p>
          <a:p>
            <a:pPr lvl="1"/>
            <a:endParaRPr lang="en-US" b="1" dirty="0"/>
          </a:p>
          <a:p>
            <a:r>
              <a:rPr lang="en-US" dirty="0"/>
              <a:t>Office: 5415 </a:t>
            </a:r>
            <a:r>
              <a:rPr lang="en-US" dirty="0" err="1"/>
              <a:t>Sennott</a:t>
            </a:r>
            <a:r>
              <a:rPr lang="en-US" dirty="0"/>
              <a:t> Square (across from the mail room)</a:t>
            </a:r>
          </a:p>
          <a:p>
            <a:r>
              <a:rPr lang="en-US" dirty="0"/>
              <a:t>Office Hours: TBA (Likely right after class time)</a:t>
            </a:r>
          </a:p>
        </p:txBody>
      </p:sp>
    </p:spTree>
    <p:extLst>
      <p:ext uri="{BB962C8B-B14F-4D97-AF65-F5344CB8AC3E}">
        <p14:creationId xmlns:p14="http://schemas.microsoft.com/office/powerpoint/2010/main" val="37212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68EAA-3899-4CC3-A0FD-AE18564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ABE5AA-9FA9-4F41-B224-1390A43B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064419"/>
            <a:ext cx="4823722" cy="4243388"/>
          </a:xfrm>
        </p:spPr>
        <p:txBody>
          <a:bodyPr>
            <a:normAutofit/>
          </a:bodyPr>
          <a:lstStyle/>
          <a:p>
            <a:r>
              <a:rPr lang="en-US" dirty="0"/>
              <a:t>Computer Organization and Design; Fifth Edition</a:t>
            </a:r>
          </a:p>
          <a:p>
            <a:r>
              <a:rPr lang="en-US" dirty="0"/>
              <a:t>David A. Patterson, John L. Hennessy</a:t>
            </a:r>
          </a:p>
          <a:p>
            <a:r>
              <a:rPr lang="en-US" dirty="0"/>
              <a:t>Cool chaps, but the book </a:t>
            </a:r>
            <a:r>
              <a:rPr lang="en-US" i="1" dirty="0"/>
              <a:t>isn’t really that necessary </a:t>
            </a:r>
            <a:r>
              <a:rPr lang="en-US" dirty="0"/>
              <a:t>for this course. (It’s a good book, </a:t>
            </a:r>
            <a:r>
              <a:rPr lang="en-US" dirty="0" err="1"/>
              <a:t>tho</a:t>
            </a:r>
            <a:r>
              <a:rPr lang="en-US" dirty="0"/>
              <a:t>)</a:t>
            </a:r>
          </a:p>
          <a:p>
            <a:r>
              <a:rPr lang="en-US" dirty="0"/>
              <a:t>It goes into a lot of unnecessary detail. (Better in CS1541)</a:t>
            </a:r>
          </a:p>
          <a:p>
            <a:r>
              <a:rPr lang="en-US" dirty="0"/>
              <a:t>I’ll point out chapters for ‘further reference’ but won’t assign readings.</a:t>
            </a:r>
          </a:p>
        </p:txBody>
      </p:sp>
      <p:pic>
        <p:nvPicPr>
          <p:cNvPr id="1026" name="Picture 2" descr="https://d1b14unh5d6w7g.cloudfront.net/0124077269.01.S001.LXXXXXXX.jpg?Expires=1535237843&amp;Signature=IjphV4q3n2DzFmDR49c3WW8LFd6Vm4b6qQ/BUL+ABoobtPLkKhs6FNSl/3teK30qzr1l3Dlgivp9zEhSdlWoYwAfAUcHYK6eAFgVE8uW7S0ZsW5Gsjivu5BBI4cnIEJKiCeVmpy3I2SQsnCkx7q0rgb67usY3IPhqi9EAK1UgN4=&amp;Key-Pair-Id=APKAIUO27P366FGALUMQ">
            <a:extLst>
              <a:ext uri="{FF2B5EF4-FFF2-40B4-BE49-F238E27FC236}">
                <a16:creationId xmlns:a16="http://schemas.microsoft.com/office/drawing/2014/main" id="{7F4CEFD3-2C32-4376-9DBD-6092D3871D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21" y="1064419"/>
            <a:ext cx="3124908" cy="38540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30E0B-42BD-429C-80BE-19771AD4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EB1D6-BE7B-4620-B6FB-B0730E3F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1114425"/>
            <a:ext cx="8129588" cy="3938588"/>
          </a:xfrm>
        </p:spPr>
        <p:txBody>
          <a:bodyPr/>
          <a:lstStyle/>
          <a:p>
            <a:r>
              <a:rPr lang="en-US" dirty="0"/>
              <a:t>I don’t keep track of attendance</a:t>
            </a:r>
          </a:p>
          <a:p>
            <a:pPr lvl="1"/>
            <a:r>
              <a:rPr lang="en-US" dirty="0"/>
              <a:t>But you should come to class!</a:t>
            </a:r>
          </a:p>
          <a:p>
            <a:pPr lvl="1"/>
            <a:r>
              <a:rPr lang="en-US" dirty="0"/>
              <a:t>A lot of the concepts, logic design </a:t>
            </a:r>
            <a:r>
              <a:rPr lang="en-US" dirty="0" err="1"/>
              <a:t>etc</a:t>
            </a:r>
            <a:r>
              <a:rPr lang="en-US" dirty="0"/>
              <a:t>, are best demonstrated visually.</a:t>
            </a:r>
          </a:p>
          <a:p>
            <a:pPr lvl="1"/>
            <a:endParaRPr lang="en-US" dirty="0"/>
          </a:p>
          <a:p>
            <a:r>
              <a:rPr lang="en-US" b="1" dirty="0"/>
              <a:t>Labs: 20% </a:t>
            </a:r>
            <a:r>
              <a:rPr lang="en-US" dirty="0"/>
              <a:t>(Two can be dropped, will likely be around 12 total)</a:t>
            </a:r>
          </a:p>
          <a:p>
            <a:r>
              <a:rPr lang="en-US" b="1" dirty="0"/>
              <a:t>Projects:</a:t>
            </a:r>
          </a:p>
          <a:p>
            <a:pPr lvl="1"/>
            <a:r>
              <a:rPr lang="en-US" b="1" dirty="0"/>
              <a:t>15%</a:t>
            </a:r>
            <a:r>
              <a:rPr lang="en-US" dirty="0"/>
              <a:t> - MIPS project</a:t>
            </a:r>
          </a:p>
          <a:p>
            <a:pPr lvl="1"/>
            <a:r>
              <a:rPr lang="en-US" b="1" dirty="0"/>
              <a:t>15% </a:t>
            </a:r>
            <a:r>
              <a:rPr lang="en-US" dirty="0"/>
              <a:t>- Logisim project</a:t>
            </a:r>
          </a:p>
          <a:p>
            <a:r>
              <a:rPr lang="en-US" b="1" dirty="0"/>
              <a:t>Midterms: 30% </a:t>
            </a:r>
            <a:r>
              <a:rPr lang="en-US" dirty="0"/>
              <a:t>(Two midterm exams; 15% each)</a:t>
            </a:r>
          </a:p>
          <a:p>
            <a:r>
              <a:rPr lang="en-US" b="1" dirty="0"/>
              <a:t>Final: 20% </a:t>
            </a:r>
            <a:r>
              <a:rPr lang="en-US" dirty="0"/>
              <a:t>(Mostly Cumulative)</a:t>
            </a:r>
          </a:p>
        </p:txBody>
      </p:sp>
    </p:spTree>
    <p:extLst>
      <p:ext uri="{BB962C8B-B14F-4D97-AF65-F5344CB8AC3E}">
        <p14:creationId xmlns:p14="http://schemas.microsoft.com/office/powerpoint/2010/main" val="15991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B99F-9EC9-4358-A8F0-F211444C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FBA1-57AB-47EF-ACCD-A32016E2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688772"/>
          </a:xfrm>
        </p:spPr>
        <p:txBody>
          <a:bodyPr>
            <a:normAutofit/>
          </a:bodyPr>
          <a:lstStyle/>
          <a:p>
            <a:r>
              <a:rPr lang="en-US" dirty="0"/>
              <a:t>Disability Resources / Services:</a:t>
            </a:r>
          </a:p>
          <a:p>
            <a:pPr lvl="1"/>
            <a:r>
              <a:rPr lang="en-US" dirty="0"/>
              <a:t>Contact DRS </a:t>
            </a:r>
            <a:r>
              <a:rPr lang="en-US" b="1" dirty="0"/>
              <a:t>412-648-7890</a:t>
            </a:r>
            <a:r>
              <a:rPr lang="en-US" dirty="0"/>
              <a:t>; TTY: </a:t>
            </a:r>
            <a:r>
              <a:rPr lang="en-US" b="1" dirty="0"/>
              <a:t>412-383-7355</a:t>
            </a:r>
          </a:p>
          <a:p>
            <a:pPr lvl="1"/>
            <a:r>
              <a:rPr lang="en-US" dirty="0"/>
              <a:t>They will email me, and I will listen to what they tell me to do.</a:t>
            </a:r>
          </a:p>
          <a:p>
            <a:pPr lvl="1"/>
            <a:endParaRPr lang="en-US" dirty="0"/>
          </a:p>
          <a:p>
            <a:r>
              <a:rPr lang="en-US" dirty="0"/>
              <a:t>Cheating:</a:t>
            </a:r>
          </a:p>
          <a:p>
            <a:pPr lvl="1"/>
            <a:r>
              <a:rPr lang="en-US" dirty="0"/>
              <a:t>First time: 0 on the assignment, project, or exam</a:t>
            </a:r>
          </a:p>
          <a:p>
            <a:pPr lvl="1"/>
            <a:r>
              <a:rPr lang="en-US" dirty="0"/>
              <a:t>Second: </a:t>
            </a:r>
            <a:r>
              <a:rPr lang="en-US" b="1" dirty="0"/>
              <a:t>Fail the course</a:t>
            </a:r>
            <a:r>
              <a:rPr lang="en-US" dirty="0"/>
              <a:t>. (Applies to </a:t>
            </a:r>
            <a:r>
              <a:rPr lang="en-US" b="1" dirty="0"/>
              <a:t>all </a:t>
            </a:r>
            <a:r>
              <a:rPr lang="en-US" dirty="0"/>
              <a:t>involved.)</a:t>
            </a:r>
          </a:p>
          <a:p>
            <a:pPr lvl="1"/>
            <a:r>
              <a:rPr lang="en-US" dirty="0"/>
              <a:t>Pro-tip: </a:t>
            </a:r>
            <a:r>
              <a:rPr lang="en-US" b="1" dirty="0"/>
              <a:t>DON’T CHEAT</a:t>
            </a:r>
          </a:p>
          <a:p>
            <a:pPr lvl="1"/>
            <a:r>
              <a:rPr lang="en-US" dirty="0"/>
              <a:t>Labs: You can work, optionally, with a partner.</a:t>
            </a:r>
          </a:p>
          <a:p>
            <a:pPr lvl="1"/>
            <a:r>
              <a:rPr lang="en-US" dirty="0"/>
              <a:t>The syllabus online has a more thorough policy.</a:t>
            </a:r>
          </a:p>
          <a:p>
            <a:pPr lvl="1"/>
            <a:endParaRPr lang="en-US" dirty="0"/>
          </a:p>
          <a:p>
            <a:r>
              <a:rPr lang="en-US" dirty="0"/>
              <a:t>Conduct:</a:t>
            </a:r>
          </a:p>
          <a:p>
            <a:pPr lvl="1"/>
            <a:r>
              <a:rPr lang="en-US" dirty="0"/>
              <a:t>Jokes/comments about sex, gender, race, ethnicity, religion, </a:t>
            </a:r>
            <a:r>
              <a:rPr lang="en-US" dirty="0" err="1"/>
              <a:t>etc</a:t>
            </a:r>
            <a:r>
              <a:rPr lang="en-US" dirty="0"/>
              <a:t> are not tolerated. Includes any online spaces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89CA-54FD-4268-A725-6CD5869A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 about Cheating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388F-2BBD-49CB-86C2-15FFA1EB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49169"/>
          </a:xfrm>
        </p:spPr>
        <p:txBody>
          <a:bodyPr>
            <a:normAutofit/>
          </a:bodyPr>
          <a:lstStyle/>
          <a:p>
            <a:r>
              <a:rPr lang="en-US" dirty="0"/>
              <a:t>Again, do not cheat.</a:t>
            </a:r>
          </a:p>
          <a:p>
            <a:r>
              <a:rPr lang="en-US" dirty="0"/>
              <a:t>I’m not grading projects or labs, but I still look at your work.</a:t>
            </a:r>
          </a:p>
          <a:p>
            <a:r>
              <a:rPr lang="en-US" dirty="0"/>
              <a:t>Ask for help (There are PLENTY of resources)</a:t>
            </a:r>
          </a:p>
          <a:p>
            <a:pPr lvl="1"/>
            <a:r>
              <a:rPr lang="en-US" dirty="0"/>
              <a:t>TAs and my own office hours</a:t>
            </a:r>
          </a:p>
          <a:p>
            <a:pPr lvl="1"/>
            <a:r>
              <a:rPr lang="en-US" dirty="0"/>
              <a:t>Undergraduate Helpdesk (CRC)</a:t>
            </a:r>
          </a:p>
          <a:p>
            <a:pPr lvl="1"/>
            <a:r>
              <a:rPr lang="en-US" dirty="0"/>
              <a:t>We want you to succeed!</a:t>
            </a:r>
          </a:p>
          <a:p>
            <a:pPr lvl="1"/>
            <a:endParaRPr lang="en-US" dirty="0"/>
          </a:p>
          <a:p>
            <a:r>
              <a:rPr lang="en-US" dirty="0"/>
              <a:t>I can definitely tell when someone cheats.</a:t>
            </a:r>
          </a:p>
          <a:p>
            <a:pPr lvl="1"/>
            <a:r>
              <a:rPr lang="en-US" dirty="0"/>
              <a:t>It is very obvious.</a:t>
            </a:r>
          </a:p>
          <a:p>
            <a:pPr lvl="1"/>
            <a:r>
              <a:rPr lang="en-US" b="1" dirty="0"/>
              <a:t>Do not do 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University is justifiably strict about it.</a:t>
            </a:r>
          </a:p>
          <a:p>
            <a:pPr lvl="1"/>
            <a:endParaRPr lang="en-US" dirty="0"/>
          </a:p>
          <a:p>
            <a:r>
              <a:rPr lang="en-US" dirty="0"/>
              <a:t>Do not publish your code until </a:t>
            </a:r>
            <a:r>
              <a:rPr lang="en-US" b="1" dirty="0"/>
              <a:t>after the semester</a:t>
            </a:r>
            <a:r>
              <a:rPr lang="en-US" dirty="0"/>
              <a:t> (if at all)</a:t>
            </a:r>
          </a:p>
        </p:txBody>
      </p:sp>
    </p:spTree>
    <p:extLst>
      <p:ext uri="{BB962C8B-B14F-4D97-AF65-F5344CB8AC3E}">
        <p14:creationId xmlns:p14="http://schemas.microsoft.com/office/powerpoint/2010/main" val="189840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89A-90F2-4C7F-A300-CBE02D6E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 / Pedagogy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581E-07A7-4697-B554-F66D2927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like teaching from slides or from a book.</a:t>
            </a:r>
          </a:p>
          <a:p>
            <a:pPr lvl="1"/>
            <a:r>
              <a:rPr lang="en-US" dirty="0"/>
              <a:t>You can do that yourself. I prefer </a:t>
            </a:r>
            <a:r>
              <a:rPr lang="en-US" i="1" dirty="0"/>
              <a:t>interactivity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 want to demonstrate practical applications.</a:t>
            </a:r>
          </a:p>
          <a:p>
            <a:pPr lvl="1"/>
            <a:r>
              <a:rPr lang="en-US" dirty="0"/>
              <a:t>Including humanist and artistic applications.</a:t>
            </a:r>
          </a:p>
          <a:p>
            <a:pPr lvl="1"/>
            <a:endParaRPr lang="en-US" dirty="0"/>
          </a:p>
          <a:p>
            <a:r>
              <a:rPr lang="en-US" dirty="0"/>
              <a:t>I want you to walk away with a direction or goal to do something else.</a:t>
            </a:r>
          </a:p>
          <a:p>
            <a:pPr lvl="1"/>
            <a:r>
              <a:rPr lang="en-US" dirty="0"/>
              <a:t>Hopefully you find something to be inspired by.</a:t>
            </a:r>
          </a:p>
          <a:p>
            <a:pPr lvl="1"/>
            <a:endParaRPr lang="en-US" dirty="0"/>
          </a:p>
          <a:p>
            <a:r>
              <a:rPr lang="en-US" dirty="0"/>
              <a:t>I trust my students that they could learn on their own.</a:t>
            </a:r>
          </a:p>
          <a:p>
            <a:pPr lvl="1"/>
            <a:r>
              <a:rPr lang="en-US" dirty="0"/>
              <a:t>But don’t want them to </a:t>
            </a:r>
            <a:r>
              <a:rPr lang="en-US" i="1" dirty="0"/>
              <a:t>have</a:t>
            </a:r>
            <a:r>
              <a:rPr lang="en-US" dirty="0"/>
              <a:t> to do so.</a:t>
            </a:r>
          </a:p>
          <a:p>
            <a:pPr lvl="1"/>
            <a:r>
              <a:rPr lang="en-US" dirty="0"/>
              <a:t>Ask questions!  Challenge concepts!  Ask for help!</a:t>
            </a:r>
          </a:p>
        </p:txBody>
      </p:sp>
    </p:spTree>
    <p:extLst>
      <p:ext uri="{BB962C8B-B14F-4D97-AF65-F5344CB8AC3E}">
        <p14:creationId xmlns:p14="http://schemas.microsoft.com/office/powerpoint/2010/main" val="4161881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586</Words>
  <Application>Microsoft Office PowerPoint</Application>
  <PresentationFormat>On-screen Show (16:10)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Lato Heavy</vt:lpstr>
      <vt:lpstr>Open Sans</vt:lpstr>
      <vt:lpstr>Trebuchet MS</vt:lpstr>
      <vt:lpstr>Wingdings 3</vt:lpstr>
      <vt:lpstr>Facet</vt:lpstr>
      <vt:lpstr>Office Theme</vt:lpstr>
      <vt:lpstr>CS/COE 0447</vt:lpstr>
      <vt:lpstr>Welcome</vt:lpstr>
      <vt:lpstr>All the fun Day One things…</vt:lpstr>
      <vt:lpstr>The Textbook</vt:lpstr>
      <vt:lpstr>Grades</vt:lpstr>
      <vt:lpstr>Other Important Notes</vt:lpstr>
      <vt:lpstr>More Notes about Cheating</vt:lpstr>
      <vt:lpstr>Teaching Philosophy / Pedagogy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13</cp:revision>
  <dcterms:created xsi:type="dcterms:W3CDTF">2018-08-24T23:21:45Z</dcterms:created>
  <dcterms:modified xsi:type="dcterms:W3CDTF">2018-08-28T11:59:05Z</dcterms:modified>
</cp:coreProperties>
</file>