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  <p:sldMasterId id="2147483998" r:id="rId3"/>
  </p:sldMasterIdLst>
  <p:notesMasterIdLst>
    <p:notesMasterId r:id="rId28"/>
  </p:notesMasterIdLst>
  <p:sldIdLst>
    <p:sldId id="256" r:id="rId4"/>
    <p:sldId id="259" r:id="rId5"/>
    <p:sldId id="560" r:id="rId6"/>
    <p:sldId id="580" r:id="rId7"/>
    <p:sldId id="555" r:id="rId8"/>
    <p:sldId id="564" r:id="rId9"/>
    <p:sldId id="581" r:id="rId10"/>
    <p:sldId id="556" r:id="rId11"/>
    <p:sldId id="588" r:id="rId12"/>
    <p:sldId id="582" r:id="rId13"/>
    <p:sldId id="584" r:id="rId14"/>
    <p:sldId id="591" r:id="rId15"/>
    <p:sldId id="585" r:id="rId16"/>
    <p:sldId id="593" r:id="rId17"/>
    <p:sldId id="594" r:id="rId18"/>
    <p:sldId id="589" r:id="rId19"/>
    <p:sldId id="586" r:id="rId20"/>
    <p:sldId id="595" r:id="rId21"/>
    <p:sldId id="590" r:id="rId22"/>
    <p:sldId id="587" r:id="rId23"/>
    <p:sldId id="557" r:id="rId24"/>
    <p:sldId id="568" r:id="rId25"/>
    <p:sldId id="563" r:id="rId26"/>
    <p:sldId id="569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389D"/>
    <a:srgbClr val="995FC2"/>
    <a:srgbClr val="B07FD8"/>
    <a:srgbClr val="98399D"/>
    <a:srgbClr val="9E439C"/>
    <a:srgbClr val="E9D4E9"/>
    <a:srgbClr val="DEBEDD"/>
    <a:srgbClr val="F8C4EA"/>
    <a:srgbClr val="740E59"/>
    <a:srgbClr val="59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89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914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03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701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065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could use </a:t>
            </a:r>
            <a:r>
              <a:rPr lang="en-US" b="1" dirty="0" err="1"/>
              <a:t>mfhi</a:t>
            </a:r>
            <a:r>
              <a:rPr lang="en-US" b="0" dirty="0"/>
              <a:t> to get the upper 32 bits and see if it's nonzero.</a:t>
            </a:r>
          </a:p>
          <a:p>
            <a:r>
              <a:rPr lang="en-US" b="0" dirty="0"/>
              <a:t>	-</a:t>
            </a:r>
            <a:r>
              <a:rPr lang="en-US" b="0" baseline="0" dirty="0"/>
              <a:t> </a:t>
            </a:r>
            <a:r>
              <a:rPr lang="en-US" b="0" dirty="0"/>
              <a:t>if all the upper bits are 0, then the result fits comfortably in 32 bits.</a:t>
            </a:r>
          </a:p>
          <a:p>
            <a:r>
              <a:rPr lang="en-US" b="0" dirty="0"/>
              <a:t>	</a:t>
            </a:r>
            <a:r>
              <a:rPr lang="en-US" b="0" baseline="0" dirty="0"/>
              <a:t>- if all the upper bits are 1, then the result is negative</a:t>
            </a:r>
            <a:r>
              <a:rPr lang="mr-IN" b="0" baseline="0" dirty="0"/>
              <a:t>…</a:t>
            </a:r>
            <a:r>
              <a:rPr lang="en-US" b="0" baseline="0" dirty="0"/>
              <a:t> and may be either 32 or 33 bits</a:t>
            </a:r>
            <a:r>
              <a:rPr lang="mr-IN" b="0" baseline="0" dirty="0"/>
              <a:t>…</a:t>
            </a:r>
            <a:r>
              <a:rPr lang="en-US" b="0" baseline="0" dirty="0"/>
              <a:t> so more checks</a:t>
            </a:r>
            <a:r>
              <a:rPr lang="mr-IN" b="0" baseline="0" dirty="0"/>
              <a:t>…</a:t>
            </a:r>
            <a:r>
              <a:rPr lang="en-US" b="0" baseline="0" dirty="0"/>
              <a:t> ugh</a:t>
            </a:r>
            <a:r>
              <a:rPr lang="mr-IN" b="0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085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may or may not recognize this logic as exclusive 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16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baseline="0" dirty="0"/>
              <a:t> abs(x) = {-x if x &lt; 0; x otherwise}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sgn</a:t>
            </a:r>
            <a:r>
              <a:rPr lang="en-US" dirty="0"/>
              <a:t>(x) =</a:t>
            </a:r>
            <a:r>
              <a:rPr lang="en-US" baseline="0" dirty="0"/>
              <a:t> {-1 if x &lt; 0; 1 if x &gt; 0; 0 otherwise}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75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scientists</a:t>
            </a:r>
            <a:r>
              <a:rPr lang="en-US" baseline="0" dirty="0"/>
              <a:t> put a group of 3 monkeys in a room with a ladder. at the top of the ladder was a banana.</a:t>
            </a:r>
          </a:p>
          <a:p>
            <a:r>
              <a:rPr lang="en-US" baseline="0" dirty="0"/>
              <a:t>- whenever any monkey tried to climb the ladder, the scientists sprayed them with a hose.</a:t>
            </a:r>
          </a:p>
          <a:p>
            <a:r>
              <a:rPr lang="en-US" baseline="0" dirty="0"/>
              <a:t>- eventually all the monkeys learned not to climb the ladder.</a:t>
            </a:r>
          </a:p>
          <a:p>
            <a:r>
              <a:rPr lang="en-US" baseline="0" dirty="0"/>
              <a:t>- then they replaced one monkey with a new one. new monkey tries to climb the ladder, but other 2 monkeys pull him down.</a:t>
            </a:r>
          </a:p>
          <a:p>
            <a:r>
              <a:rPr lang="en-US" baseline="0" dirty="0"/>
              <a:t>- eventually the new monkey learns not to climb the ladder from the other 2 monkeys.</a:t>
            </a:r>
          </a:p>
          <a:p>
            <a:r>
              <a:rPr lang="en-US" baseline="0" dirty="0"/>
              <a:t>- then they replaced another of the original monkeys</a:t>
            </a:r>
            <a:r>
              <a:rPr lang="mr-IN" baseline="0" dirty="0"/>
              <a:t>…</a:t>
            </a:r>
            <a:r>
              <a:rPr lang="en-US" baseline="0" dirty="0"/>
              <a:t> same thing.</a:t>
            </a:r>
          </a:p>
          <a:p>
            <a:r>
              <a:rPr lang="en-US" baseline="0" dirty="0"/>
              <a:t>- then they replaced the last original monkey</a:t>
            </a:r>
            <a:r>
              <a:rPr lang="mr-IN" baseline="0" dirty="0"/>
              <a:t>…</a:t>
            </a:r>
            <a:r>
              <a:rPr lang="en-US" baseline="0" dirty="0"/>
              <a:t> same thing.</a:t>
            </a:r>
          </a:p>
          <a:p>
            <a:r>
              <a:rPr lang="en-US" baseline="0" dirty="0"/>
              <a:t>- now they had three monkeys who had </a:t>
            </a:r>
            <a:r>
              <a:rPr lang="en-US" i="1" baseline="0" dirty="0"/>
              <a:t>never been sprayed</a:t>
            </a:r>
            <a:r>
              <a:rPr lang="en-US" i="0" baseline="0" dirty="0"/>
              <a:t> but nonetheless </a:t>
            </a:r>
            <a:r>
              <a:rPr lang="en-US" i="1" baseline="0" dirty="0"/>
              <a:t>refused to go up the ladder.</a:t>
            </a:r>
          </a:p>
          <a:p>
            <a:pPr lvl="1"/>
            <a:r>
              <a:rPr lang="en-US" i="0" baseline="0" dirty="0"/>
              <a:t>- "it's just how we've always done it."</a:t>
            </a:r>
          </a:p>
          <a:p>
            <a:pPr lvl="1"/>
            <a:r>
              <a:rPr lang="en-US" i="0" baseline="0" dirty="0"/>
              <a:t>- "listen to your elders."</a:t>
            </a:r>
          </a:p>
          <a:p>
            <a:pPr lvl="1"/>
            <a:r>
              <a:rPr lang="en-US" i="0" baseline="0" dirty="0"/>
              <a:t>- "do you really want to take the risk?"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98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57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it's an AND! (hey, we don't call it "logical product" for nothing.)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69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an n-bit multiplier, we</a:t>
            </a:r>
            <a:r>
              <a:rPr lang="en-US" baseline="0" dirty="0"/>
              <a:t> have n partial products, and therefore O(n) additions.</a:t>
            </a:r>
          </a:p>
          <a:p>
            <a:r>
              <a:rPr lang="en-US" baseline="0" dirty="0"/>
              <a:t>- each partial product is </a:t>
            </a:r>
            <a:r>
              <a:rPr lang="en-US" b="1" baseline="0" dirty="0"/>
              <a:t>shifted left </a:t>
            </a:r>
            <a:r>
              <a:rPr lang="en-US" b="0" baseline="0" dirty="0"/>
              <a:t>one more place than the one above it.</a:t>
            </a:r>
          </a:p>
          <a:p>
            <a:r>
              <a:rPr lang="en-US" b="0" baseline="0" dirty="0"/>
              <a:t>- you do this in decimal too! each row of the partial product is multiplied by 10 (shifted left one place).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3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we're also "mashing</a:t>
            </a:r>
            <a:r>
              <a:rPr lang="en-US" baseline="0" dirty="0"/>
              <a:t> together" some of the inner terms in each partial product.</a:t>
            </a:r>
          </a:p>
          <a:p>
            <a:r>
              <a:rPr lang="en-US" baseline="0" dirty="0"/>
              <a:t>- so even though this </a:t>
            </a:r>
            <a:r>
              <a:rPr lang="en-US" baseline="0" dirty="0" err="1"/>
              <a:t>FOILing</a:t>
            </a:r>
            <a:r>
              <a:rPr lang="en-US" baseline="0" dirty="0"/>
              <a:t> gives us 3 terms, we only have 2 partial products, since the middle term is split across 2 partial products.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56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when adding two n-bit numbers, we could get</a:t>
            </a:r>
            <a:r>
              <a:rPr lang="en-US" baseline="0" dirty="0"/>
              <a:t> an n+1-bit result.</a:t>
            </a:r>
          </a:p>
          <a:p>
            <a:r>
              <a:rPr lang="en-US" dirty="0"/>
              <a:t>- technically if you multiply an m-bit number by an n-bit result then the product can be (</a:t>
            </a:r>
            <a:r>
              <a:rPr lang="en-US" dirty="0" err="1"/>
              <a:t>m+n</a:t>
            </a:r>
            <a:r>
              <a:rPr lang="en-US" dirty="0"/>
              <a:t>) bits, but if m = n (commonly), then it's 2n.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46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an n-bit multiplier, we</a:t>
            </a:r>
            <a:r>
              <a:rPr lang="en-US" baseline="0" dirty="0"/>
              <a:t> have n partial products, and therefore O(n) additions.</a:t>
            </a:r>
          </a:p>
          <a:p>
            <a:r>
              <a:rPr lang="en-US" baseline="0" dirty="0"/>
              <a:t>- each partial product is </a:t>
            </a:r>
            <a:r>
              <a:rPr lang="en-US" b="1" baseline="0" dirty="0"/>
              <a:t>shifted left </a:t>
            </a:r>
            <a:r>
              <a:rPr lang="en-US" b="0" baseline="0" dirty="0"/>
              <a:t>one more place than the one above it.</a:t>
            </a:r>
          </a:p>
          <a:p>
            <a:r>
              <a:rPr lang="en-US" b="0" baseline="0" dirty="0"/>
              <a:t>- you do this in decimal too! each row of the partial product is multiplied by 10 (shifted left one place).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02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we're also "mashing</a:t>
            </a:r>
            <a:r>
              <a:rPr lang="en-US" baseline="0" dirty="0"/>
              <a:t> together" some of the inner terms in each partial product.</a:t>
            </a:r>
          </a:p>
          <a:p>
            <a:r>
              <a:rPr lang="en-US" baseline="0" dirty="0"/>
              <a:t>- so even though this </a:t>
            </a:r>
            <a:r>
              <a:rPr lang="en-US" baseline="0" dirty="0" err="1"/>
              <a:t>FOILing</a:t>
            </a:r>
            <a:r>
              <a:rPr lang="en-US" baseline="0" dirty="0"/>
              <a:t> gives us 3 terms, we only have 2 partial products, since the middle term is split across 2 partial products.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85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1"/>
            <a:ext cx="7772400" cy="1225021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77645"/>
            <a:ext cx="7772400" cy="14605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62300"/>
            <a:ext cx="9144000" cy="18288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  <p:extLst>
      <p:ext uri="{BB962C8B-B14F-4D97-AF65-F5344CB8AC3E}">
        <p14:creationId xmlns:p14="http://schemas.microsoft.com/office/powerpoint/2010/main" val="310834505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953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4801659"/>
          </a:xfrm>
        </p:spPr>
        <p:txBody>
          <a:bodyPr>
            <a:normAutofit/>
          </a:bodyPr>
          <a:lstStyle>
            <a:lvl1pPr marL="257175" indent="-257175">
              <a:buSzPct val="100000"/>
              <a:buFont typeface="Trebuchet MS" pitchFamily="34" charset="0"/>
              <a:buChar char="●"/>
              <a:defRPr sz="2200"/>
            </a:lvl1pPr>
            <a:lvl2pPr marL="515780" indent="-257175">
              <a:defRPr sz="2200"/>
            </a:lvl2pPr>
            <a:lvl3pPr marL="772955" indent="-250032">
              <a:tabLst/>
              <a:defRPr sz="2200" b="0"/>
            </a:lvl3pPr>
            <a:lvl4pPr marL="1031558" indent="-257175">
              <a:tabLst/>
              <a:defRPr sz="2200" b="0"/>
            </a:lvl4pPr>
            <a:lvl5pPr marL="1285875" indent="-254318"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is-IS"/>
              <a:t>CS447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1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 (no an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953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4801659"/>
          </a:xfrm>
        </p:spPr>
        <p:txBody>
          <a:bodyPr>
            <a:normAutofit/>
          </a:bodyPr>
          <a:lstStyle>
            <a:lvl1pPr marL="257175" indent="-257175">
              <a:buSzPct val="100000"/>
              <a:buFont typeface="Trebuchet MS" pitchFamily="34" charset="0"/>
              <a:buChar char="●"/>
              <a:defRPr sz="2200"/>
            </a:lvl1pPr>
            <a:lvl2pPr marL="515780" indent="-257175">
              <a:defRPr sz="2200"/>
            </a:lvl2pPr>
            <a:lvl3pPr marL="772955" indent="-250032">
              <a:tabLst/>
              <a:defRPr sz="2200" b="0"/>
            </a:lvl3pPr>
            <a:lvl4pPr marL="1031558" indent="-257175">
              <a:tabLst/>
              <a:defRPr sz="2200" b="0"/>
            </a:lvl4pPr>
            <a:lvl5pPr marL="1285875" indent="-254318"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is-IS"/>
              <a:t>CS447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44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1"/>
            <a:ext cx="7772400" cy="1225021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62300"/>
            <a:ext cx="9144000" cy="18288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  <p:extLst>
      <p:ext uri="{BB962C8B-B14F-4D97-AF65-F5344CB8AC3E}">
        <p14:creationId xmlns:p14="http://schemas.microsoft.com/office/powerpoint/2010/main" val="338118423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234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463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7249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5257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9"/>
            <a:ext cx="3008313" cy="3909219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2378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3873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273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66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600700"/>
            <a:ext cx="9144000" cy="114300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95300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95301"/>
            <a:ext cx="8991600" cy="4801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5296960"/>
            <a:ext cx="12192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CS447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5296960"/>
            <a:ext cx="6858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</p:sldLayoutIdLst>
  <p:transition/>
  <p:hf hdr="0" dt="0"/>
  <p:txStyles>
    <p:titleStyle>
      <a:lvl1pPr algn="l" defTabSz="82296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GulimChe" pitchFamily="49" charset="-127"/>
          <a:cs typeface="MoolBoran" pitchFamily="34" charset="0"/>
        </a:defRPr>
      </a:lvl1pPr>
    </p:titleStyle>
    <p:bodyStyle>
      <a:lvl1pPr marL="204312" indent="-204312" algn="l" defTabSz="822960" rtl="0" eaLnBrk="1" latinLnBrk="0" hangingPunct="1">
        <a:spcBef>
          <a:spcPts val="0"/>
        </a:spcBef>
        <a:buSzPct val="150000"/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5767" indent="-207170" algn="l" defTabSz="822960" rtl="0" eaLnBrk="1" latinLnBrk="0" hangingPunct="1">
        <a:spcBef>
          <a:spcPts val="0"/>
        </a:spcBef>
        <a:buFont typeface="Courier New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0078" indent="-205740" algn="l" defTabSz="822960" rtl="0" eaLnBrk="1" latinLnBrk="0" hangingPunct="1">
        <a:spcBef>
          <a:spcPts val="0"/>
        </a:spcBef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21532" indent="-205740" algn="l" defTabSz="822960" rtl="0" eaLnBrk="1" latinLnBrk="0" hangingPunct="1">
        <a:spcBef>
          <a:spcPts val="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205740" algn="l" defTabSz="822960" rtl="0" eaLnBrk="1" latinLnBrk="0" hangingPunct="1">
        <a:spcBef>
          <a:spcPts val="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Multiplication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091D-FAA7-43D6-BA8D-791333A1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</a:t>
            </a:r>
            <a:r>
              <a:rPr lang="en-US" dirty="0" err="1"/>
              <a:t>O.o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26CD-0037-496C-AC41-6A00A456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an ALU!</a:t>
            </a:r>
          </a:p>
          <a:p>
            <a:pPr lvl="1"/>
            <a:r>
              <a:rPr lang="en-US" dirty="0"/>
              <a:t>Arithmetic and Logic Unit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It adds and subtracts numbers</a:t>
            </a:r>
          </a:p>
          <a:p>
            <a:pPr lvl="1"/>
            <a:r>
              <a:rPr lang="en-US" dirty="0"/>
              <a:t>It also does logical operations</a:t>
            </a:r>
            <a:br>
              <a:rPr lang="en-US" dirty="0"/>
            </a:br>
            <a:r>
              <a:rPr lang="en-US" dirty="0"/>
              <a:t>OR, AND, NOR, NAND, etc.</a:t>
            </a:r>
          </a:p>
          <a:p>
            <a:r>
              <a:rPr lang="en-US" dirty="0"/>
              <a:t>What about overflows?</a:t>
            </a:r>
          </a:p>
          <a:p>
            <a:pPr lvl="1"/>
            <a:r>
              <a:rPr lang="en-US" dirty="0"/>
              <a:t>Let’s not worry about those right away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But how does it work??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Soon…</a:t>
            </a:r>
            <a:endParaRPr lang="en-US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BFF14-C7F9-4165-A593-F03B98B5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CS447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DD5EE-6366-4820-AEE6-0270575D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821811-17D1-47DC-9C1C-CF1F361E1386}"/>
              </a:ext>
            </a:extLst>
          </p:cNvPr>
          <p:cNvGrpSpPr/>
          <p:nvPr/>
        </p:nvGrpSpPr>
        <p:grpSpPr>
          <a:xfrm>
            <a:off x="5958389" y="2590803"/>
            <a:ext cx="2941771" cy="2857497"/>
            <a:chOff x="5958389" y="2590803"/>
            <a:chExt cx="2941771" cy="2857497"/>
          </a:xfrm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2A3A3582-AA41-4860-B3BF-E5DEE12E3094}"/>
                </a:ext>
              </a:extLst>
            </p:cNvPr>
            <p:cNvSpPr/>
            <p:nvPr/>
          </p:nvSpPr>
          <p:spPr>
            <a:xfrm rot="16200000">
              <a:off x="6248400" y="3924300"/>
              <a:ext cx="2362200" cy="6858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45 h 10045"/>
                <a:gd name="connsiteX1" fmla="*/ 4870 w 10000"/>
                <a:gd name="connsiteY1" fmla="*/ 0 h 10045"/>
                <a:gd name="connsiteX2" fmla="*/ 10000 w 10000"/>
                <a:gd name="connsiteY2" fmla="*/ 45 h 10045"/>
                <a:gd name="connsiteX3" fmla="*/ 8000 w 10000"/>
                <a:gd name="connsiteY3" fmla="*/ 10045 h 10045"/>
                <a:gd name="connsiteX4" fmla="*/ 2000 w 10000"/>
                <a:gd name="connsiteY4" fmla="*/ 10045 h 10045"/>
                <a:gd name="connsiteX5" fmla="*/ 0 w 10000"/>
                <a:gd name="connsiteY5" fmla="*/ 45 h 10045"/>
                <a:gd name="connsiteX0" fmla="*/ 0 w 10000"/>
                <a:gd name="connsiteY0" fmla="*/ 0 h 10000"/>
                <a:gd name="connsiteX1" fmla="*/ 4870 w 10000"/>
                <a:gd name="connsiteY1" fmla="*/ 48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200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4870 w 10000"/>
                <a:gd name="connsiteY1" fmla="*/ 48 h 10000"/>
                <a:gd name="connsiteX2" fmla="*/ 5365 w 10000"/>
                <a:gd name="connsiteY2" fmla="*/ 1 h 10000"/>
                <a:gd name="connsiteX3" fmla="*/ 10000 w 10000"/>
                <a:gd name="connsiteY3" fmla="*/ 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0 h 10000"/>
                <a:gd name="connsiteX0" fmla="*/ 0 w 10000"/>
                <a:gd name="connsiteY0" fmla="*/ 0 h 10000"/>
                <a:gd name="connsiteX1" fmla="*/ 4310 w 10000"/>
                <a:gd name="connsiteY1" fmla="*/ 1 h 10000"/>
                <a:gd name="connsiteX2" fmla="*/ 4870 w 10000"/>
                <a:gd name="connsiteY2" fmla="*/ 48 h 10000"/>
                <a:gd name="connsiteX3" fmla="*/ 5365 w 10000"/>
                <a:gd name="connsiteY3" fmla="*/ 1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4310 w 10000"/>
                <a:gd name="connsiteY1" fmla="*/ 1 h 10000"/>
                <a:gd name="connsiteX2" fmla="*/ 4896 w 10000"/>
                <a:gd name="connsiteY2" fmla="*/ 2594 h 10000"/>
                <a:gd name="connsiteX3" fmla="*/ 5365 w 10000"/>
                <a:gd name="connsiteY3" fmla="*/ 1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4310" y="1"/>
                  </a:lnTo>
                  <a:lnTo>
                    <a:pt x="4896" y="2594"/>
                  </a:lnTo>
                  <a:lnTo>
                    <a:pt x="5365" y="1"/>
                  </a:lnTo>
                  <a:lnTo>
                    <a:pt x="10000" y="0"/>
                  </a:lnTo>
                  <a:lnTo>
                    <a:pt x="8000" y="10000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BB49BB-E95F-4517-BB89-D82FED66E41C}"/>
                </a:ext>
              </a:extLst>
            </p:cNvPr>
            <p:cNvCxnSpPr/>
            <p:nvPr/>
          </p:nvCxnSpPr>
          <p:spPr>
            <a:xfrm>
              <a:off x="5965371" y="3619500"/>
              <a:ext cx="112821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97D11A-702B-47F3-99FA-CC3C75713541}"/>
                </a:ext>
              </a:extLst>
            </p:cNvPr>
            <p:cNvCxnSpPr/>
            <p:nvPr/>
          </p:nvCxnSpPr>
          <p:spPr>
            <a:xfrm>
              <a:off x="5958389" y="4914900"/>
              <a:ext cx="112821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44F4384-60D2-4E4D-BC0A-492F7952B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372" y="4850493"/>
              <a:ext cx="112443" cy="12881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12DB760-A50E-4783-8745-2979B18C1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372" y="3555093"/>
              <a:ext cx="112443" cy="12881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16F3BD-D054-48BF-91AE-F8E7F4079CA9}"/>
                </a:ext>
              </a:extLst>
            </p:cNvPr>
            <p:cNvSpPr txBox="1"/>
            <p:nvPr/>
          </p:nvSpPr>
          <p:spPr>
            <a:xfrm>
              <a:off x="6248400" y="3144011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32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039FC7-2EF0-4A9D-8702-92B24FA47506}"/>
                </a:ext>
              </a:extLst>
            </p:cNvPr>
            <p:cNvSpPr txBox="1"/>
            <p:nvPr/>
          </p:nvSpPr>
          <p:spPr>
            <a:xfrm>
              <a:off x="6248400" y="4477220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32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A7FDAC-E088-4ECC-B646-990E936C5683}"/>
                </a:ext>
              </a:extLst>
            </p:cNvPr>
            <p:cNvCxnSpPr/>
            <p:nvPr/>
          </p:nvCxnSpPr>
          <p:spPr>
            <a:xfrm>
              <a:off x="7771949" y="4295140"/>
              <a:ext cx="112821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4783AD-6BEA-452B-A08B-9DB21F9CA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0932" y="4230733"/>
              <a:ext cx="112443" cy="12881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A9EA6A-786B-4E9D-8B9E-DC1C7FE2AD73}"/>
                </a:ext>
              </a:extLst>
            </p:cNvPr>
            <p:cNvSpPr txBox="1"/>
            <p:nvPr/>
          </p:nvSpPr>
          <p:spPr>
            <a:xfrm>
              <a:off x="8061960" y="3857460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32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64C3584-C6A6-4965-A5AE-4ADE9C7E105B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2590803"/>
              <a:ext cx="0" cy="762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4B7A35-11A5-4DC7-974F-2C3AC628FBE1}"/>
                </a:ext>
              </a:extLst>
            </p:cNvPr>
            <p:cNvSpPr txBox="1"/>
            <p:nvPr/>
          </p:nvSpPr>
          <p:spPr>
            <a:xfrm>
              <a:off x="7458184" y="2771423"/>
              <a:ext cx="1285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3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GB" dirty="0"/>
              <a:t>multiplier</a:t>
            </a:r>
            <a:r>
              <a:rPr lang="en-US" dirty="0"/>
              <a:t> – Version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1312-D44C-4535-B218-FAB6B5ED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CS447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F4CD4-7BB1-41B8-A3D5-2B7610419E6D}"/>
              </a:ext>
            </a:extLst>
          </p:cNvPr>
          <p:cNvSpPr/>
          <p:nvPr/>
        </p:nvSpPr>
        <p:spPr>
          <a:xfrm>
            <a:off x="1570990" y="852702"/>
            <a:ext cx="2857499" cy="800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Multiplicand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(64 bits)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B87703-387B-45E1-9BFD-DB4A72CB835C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>
            <a:off x="2999740" y="1652999"/>
            <a:ext cx="1" cy="930872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4CAFE5-EC1E-4CC9-AA43-D32915EE9295}"/>
              </a:ext>
            </a:extLst>
          </p:cNvPr>
          <p:cNvCxnSpPr>
            <a:cxnSpLocks/>
            <a:stCxn id="42" idx="2"/>
            <a:endCxn id="32" idx="0"/>
          </p:cNvCxnSpPr>
          <p:nvPr/>
        </p:nvCxnSpPr>
        <p:spPr>
          <a:xfrm rot="5400000" flipH="1">
            <a:off x="1085012" y="3203200"/>
            <a:ext cx="1854907" cy="616250"/>
          </a:xfrm>
          <a:prstGeom prst="bentConnector5">
            <a:avLst>
              <a:gd name="adj1" fmla="val -12324"/>
              <a:gd name="adj2" fmla="val 269014"/>
              <a:gd name="adj3" fmla="val 125431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C710C8-F0FD-4965-BD00-BBFBBCAC6086}"/>
              </a:ext>
            </a:extLst>
          </p:cNvPr>
          <p:cNvCxnSpPr>
            <a:cxnSpLocks/>
          </p:cNvCxnSpPr>
          <p:nvPr/>
        </p:nvCxnSpPr>
        <p:spPr>
          <a:xfrm rot="5400000" flipV="1">
            <a:off x="1648120" y="2269314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56837D-8129-480F-95DE-2959D36311CA}"/>
              </a:ext>
            </a:extLst>
          </p:cNvPr>
          <p:cNvCxnSpPr>
            <a:cxnSpLocks/>
          </p:cNvCxnSpPr>
          <p:nvPr/>
        </p:nvCxnSpPr>
        <p:spPr>
          <a:xfrm rot="5400000" flipV="1">
            <a:off x="2943520" y="2269314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BFE65D-89BD-459F-BF19-2464BB1B4D1F}"/>
              </a:ext>
            </a:extLst>
          </p:cNvPr>
          <p:cNvSpPr txBox="1"/>
          <p:nvPr/>
        </p:nvSpPr>
        <p:spPr>
          <a:xfrm>
            <a:off x="3085624" y="215866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BDBBB-2959-4A47-A1A4-27D933AEFFD3}"/>
              </a:ext>
            </a:extLst>
          </p:cNvPr>
          <p:cNvSpPr txBox="1"/>
          <p:nvPr/>
        </p:nvSpPr>
        <p:spPr>
          <a:xfrm>
            <a:off x="1752415" y="215866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DDE7BD-45B4-4FFC-A2DE-D993893623A6}"/>
              </a:ext>
            </a:extLst>
          </p:cNvPr>
          <p:cNvCxnSpPr>
            <a:cxnSpLocks/>
            <a:stCxn id="34" idx="4"/>
            <a:endCxn id="42" idx="0"/>
          </p:cNvCxnSpPr>
          <p:nvPr/>
        </p:nvCxnSpPr>
        <p:spPr>
          <a:xfrm flipH="1">
            <a:off x="2320591" y="3353490"/>
            <a:ext cx="3510" cy="58998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E331C0-827E-44A6-A78F-377063DD4C4A}"/>
              </a:ext>
            </a:extLst>
          </p:cNvPr>
          <p:cNvCxnSpPr>
            <a:cxnSpLocks/>
          </p:cNvCxnSpPr>
          <p:nvPr/>
        </p:nvCxnSpPr>
        <p:spPr>
          <a:xfrm rot="5400000" flipV="1">
            <a:off x="2267880" y="3488814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155B51-0814-4863-B0BF-C858E187DC8A}"/>
              </a:ext>
            </a:extLst>
          </p:cNvPr>
          <p:cNvSpPr txBox="1"/>
          <p:nvPr/>
        </p:nvSpPr>
        <p:spPr>
          <a:xfrm>
            <a:off x="2372175" y="337816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64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59E0AD-C4D0-4548-B2E9-9526DBA018D9}"/>
              </a:ext>
            </a:extLst>
          </p:cNvPr>
          <p:cNvGrpSpPr/>
          <p:nvPr/>
        </p:nvGrpSpPr>
        <p:grpSpPr>
          <a:xfrm>
            <a:off x="1170941" y="2583871"/>
            <a:ext cx="2362200" cy="769619"/>
            <a:chOff x="3390675" y="3500878"/>
            <a:chExt cx="2362200" cy="769619"/>
          </a:xfrm>
        </p:grpSpPr>
        <p:sp>
          <p:nvSpPr>
            <p:cNvPr id="15" name="Flowchart: Manual Operation 5">
              <a:extLst>
                <a:ext uri="{FF2B5EF4-FFF2-40B4-BE49-F238E27FC236}">
                  <a16:creationId xmlns:a16="http://schemas.microsoft.com/office/drawing/2014/main" id="{566C95E4-69C4-4845-8050-EBD8569C9C6F}"/>
                </a:ext>
              </a:extLst>
            </p:cNvPr>
            <p:cNvSpPr/>
            <p:nvPr/>
          </p:nvSpPr>
          <p:spPr>
            <a:xfrm>
              <a:off x="3390675" y="3542575"/>
              <a:ext cx="2362200" cy="6858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45 h 10045"/>
                <a:gd name="connsiteX1" fmla="*/ 4870 w 10000"/>
                <a:gd name="connsiteY1" fmla="*/ 0 h 10045"/>
                <a:gd name="connsiteX2" fmla="*/ 10000 w 10000"/>
                <a:gd name="connsiteY2" fmla="*/ 45 h 10045"/>
                <a:gd name="connsiteX3" fmla="*/ 8000 w 10000"/>
                <a:gd name="connsiteY3" fmla="*/ 10045 h 10045"/>
                <a:gd name="connsiteX4" fmla="*/ 2000 w 10000"/>
                <a:gd name="connsiteY4" fmla="*/ 10045 h 10045"/>
                <a:gd name="connsiteX5" fmla="*/ 0 w 10000"/>
                <a:gd name="connsiteY5" fmla="*/ 45 h 10045"/>
                <a:gd name="connsiteX0" fmla="*/ 0 w 10000"/>
                <a:gd name="connsiteY0" fmla="*/ 0 h 10000"/>
                <a:gd name="connsiteX1" fmla="*/ 4870 w 10000"/>
                <a:gd name="connsiteY1" fmla="*/ 48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200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4870 w 10000"/>
                <a:gd name="connsiteY1" fmla="*/ 48 h 10000"/>
                <a:gd name="connsiteX2" fmla="*/ 5365 w 10000"/>
                <a:gd name="connsiteY2" fmla="*/ 1 h 10000"/>
                <a:gd name="connsiteX3" fmla="*/ 10000 w 10000"/>
                <a:gd name="connsiteY3" fmla="*/ 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0 h 10000"/>
                <a:gd name="connsiteX0" fmla="*/ 0 w 10000"/>
                <a:gd name="connsiteY0" fmla="*/ 0 h 10000"/>
                <a:gd name="connsiteX1" fmla="*/ 4310 w 10000"/>
                <a:gd name="connsiteY1" fmla="*/ 1 h 10000"/>
                <a:gd name="connsiteX2" fmla="*/ 4870 w 10000"/>
                <a:gd name="connsiteY2" fmla="*/ 48 h 10000"/>
                <a:gd name="connsiteX3" fmla="*/ 5365 w 10000"/>
                <a:gd name="connsiteY3" fmla="*/ 1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4310 w 10000"/>
                <a:gd name="connsiteY1" fmla="*/ 1 h 10000"/>
                <a:gd name="connsiteX2" fmla="*/ 4896 w 10000"/>
                <a:gd name="connsiteY2" fmla="*/ 2594 h 10000"/>
                <a:gd name="connsiteX3" fmla="*/ 5365 w 10000"/>
                <a:gd name="connsiteY3" fmla="*/ 1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4310" y="1"/>
                  </a:lnTo>
                  <a:lnTo>
                    <a:pt x="4896" y="2594"/>
                  </a:lnTo>
                  <a:lnTo>
                    <a:pt x="5365" y="1"/>
                  </a:lnTo>
                  <a:lnTo>
                    <a:pt x="10000" y="0"/>
                  </a:lnTo>
                  <a:lnTo>
                    <a:pt x="8000" y="10000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8C2974-6A1A-425E-B67C-C98191D382C1}"/>
                </a:ext>
              </a:extLst>
            </p:cNvPr>
            <p:cNvSpPr/>
            <p:nvPr/>
          </p:nvSpPr>
          <p:spPr>
            <a:xfrm>
              <a:off x="3901215" y="35008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BD27F1C-0B34-4AE5-9761-18DFB13C5CDD}"/>
                </a:ext>
              </a:extLst>
            </p:cNvPr>
            <p:cNvSpPr/>
            <p:nvPr/>
          </p:nvSpPr>
          <p:spPr>
            <a:xfrm>
              <a:off x="5196615" y="35008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BAE21C5-D2B0-489A-BA45-CACBFF2AFDAD}"/>
                </a:ext>
              </a:extLst>
            </p:cNvPr>
            <p:cNvSpPr/>
            <p:nvPr/>
          </p:nvSpPr>
          <p:spPr>
            <a:xfrm>
              <a:off x="4520975" y="42247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2DCE142-F4CF-4479-B76D-8B2E1AFE0FDB}"/>
                </a:ext>
              </a:extLst>
            </p:cNvPr>
            <p:cNvSpPr/>
            <p:nvPr/>
          </p:nvSpPr>
          <p:spPr>
            <a:xfrm>
              <a:off x="5509352" y="3877116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082853E-171E-4CA6-82F5-2F1A11770EEB}"/>
              </a:ext>
            </a:extLst>
          </p:cNvPr>
          <p:cNvSpPr/>
          <p:nvPr/>
        </p:nvSpPr>
        <p:spPr>
          <a:xfrm>
            <a:off x="891391" y="3943478"/>
            <a:ext cx="285840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 (64 bits)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802095-BA82-4035-BB67-ADBA617BBC2B}"/>
              </a:ext>
            </a:extLst>
          </p:cNvPr>
          <p:cNvSpPr/>
          <p:nvPr/>
        </p:nvSpPr>
        <p:spPr>
          <a:xfrm>
            <a:off x="5380643" y="853797"/>
            <a:ext cx="1704341" cy="799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Multiplier (32 bits)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11ABD2-2E64-4523-AC7B-D914A08529A3}"/>
              </a:ext>
            </a:extLst>
          </p:cNvPr>
          <p:cNvSpPr/>
          <p:nvPr/>
        </p:nvSpPr>
        <p:spPr>
          <a:xfrm>
            <a:off x="5323842" y="2835988"/>
            <a:ext cx="1828798" cy="8989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Control</a:t>
            </a:r>
            <a:endParaRPr kumimoji="0" lang="en-GB" sz="1404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B361D0-F3E4-4C7E-B752-8AE664A684F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H="1" flipV="1">
            <a:off x="6232814" y="1652999"/>
            <a:ext cx="5427" cy="1182989"/>
          </a:xfrm>
          <a:prstGeom prst="straightConnector1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A153C0-4D69-45E8-B1AB-89810B4A9EF9}"/>
              </a:ext>
            </a:extLst>
          </p:cNvPr>
          <p:cNvCxnSpPr>
            <a:cxnSpLocks/>
            <a:stCxn id="47" idx="3"/>
            <a:endCxn id="48" idx="6"/>
          </p:cNvCxnSpPr>
          <p:nvPr/>
        </p:nvCxnSpPr>
        <p:spPr>
          <a:xfrm>
            <a:off x="7084984" y="1253398"/>
            <a:ext cx="67656" cy="2032066"/>
          </a:xfrm>
          <a:prstGeom prst="bentConnector3">
            <a:avLst>
              <a:gd name="adj1" fmla="val 437886"/>
            </a:avLst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0">
            <a:extLst>
              <a:ext uri="{FF2B5EF4-FFF2-40B4-BE49-F238E27FC236}">
                <a16:creationId xmlns:a16="http://schemas.microsoft.com/office/drawing/2014/main" id="{A7D7FC7D-F38A-4BDD-B001-AF58E4CF6CC3}"/>
              </a:ext>
            </a:extLst>
          </p:cNvPr>
          <p:cNvCxnSpPr>
            <a:cxnSpLocks/>
            <a:stCxn id="70" idx="6"/>
            <a:endCxn id="10" idx="3"/>
          </p:cNvCxnSpPr>
          <p:nvPr/>
        </p:nvCxnSpPr>
        <p:spPr>
          <a:xfrm rot="10800000">
            <a:off x="4428489" y="1252851"/>
            <a:ext cx="1333822" cy="1635948"/>
          </a:xfrm>
          <a:prstGeom prst="bentConnector3">
            <a:avLst>
              <a:gd name="adj1" fmla="val 50000"/>
            </a:avLst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0">
            <a:extLst>
              <a:ext uri="{FF2B5EF4-FFF2-40B4-BE49-F238E27FC236}">
                <a16:creationId xmlns:a16="http://schemas.microsoft.com/office/drawing/2014/main" id="{B6369AED-3EDE-4E7E-A29B-B05A7409AD36}"/>
              </a:ext>
            </a:extLst>
          </p:cNvPr>
          <p:cNvCxnSpPr>
            <a:cxnSpLocks/>
            <a:stCxn id="48" idx="2"/>
            <a:endCxn id="62" idx="6"/>
          </p:cNvCxnSpPr>
          <p:nvPr/>
        </p:nvCxnSpPr>
        <p:spPr>
          <a:xfrm rot="10800000">
            <a:off x="3335338" y="2982970"/>
            <a:ext cx="1988505" cy="302495"/>
          </a:xfrm>
          <a:prstGeom prst="bentConnector3">
            <a:avLst>
              <a:gd name="adj1" fmla="val 50000"/>
            </a:avLst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0">
            <a:extLst>
              <a:ext uri="{FF2B5EF4-FFF2-40B4-BE49-F238E27FC236}">
                <a16:creationId xmlns:a16="http://schemas.microsoft.com/office/drawing/2014/main" id="{B9DE4603-23C4-4C38-A3F1-0ED1ED91997B}"/>
              </a:ext>
            </a:extLst>
          </p:cNvPr>
          <p:cNvCxnSpPr>
            <a:cxnSpLocks/>
            <a:stCxn id="48" idx="4"/>
            <a:endCxn id="42" idx="3"/>
          </p:cNvCxnSpPr>
          <p:nvPr/>
        </p:nvCxnSpPr>
        <p:spPr>
          <a:xfrm rot="5400000">
            <a:off x="4765922" y="2718809"/>
            <a:ext cx="456188" cy="2488450"/>
          </a:xfrm>
          <a:prstGeom prst="bentConnector2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6C842866-12AE-46C9-AF5F-DBFD198BD401}"/>
              </a:ext>
            </a:extLst>
          </p:cNvPr>
          <p:cNvSpPr/>
          <p:nvPr/>
        </p:nvSpPr>
        <p:spPr>
          <a:xfrm flipH="1" flipV="1">
            <a:off x="5762311" y="2865939"/>
            <a:ext cx="45720" cy="4572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78225F-81C6-40AA-90A4-B750DBB5F91E}"/>
              </a:ext>
            </a:extLst>
          </p:cNvPr>
          <p:cNvSpPr txBox="1"/>
          <p:nvPr/>
        </p:nvSpPr>
        <p:spPr>
          <a:xfrm>
            <a:off x="5061803" y="2555081"/>
            <a:ext cx="93044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Shift left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4DFA80-AD11-4D02-A8A0-6AB70BE9E212}"/>
              </a:ext>
            </a:extLst>
          </p:cNvPr>
          <p:cNvSpPr txBox="1"/>
          <p:nvPr/>
        </p:nvSpPr>
        <p:spPr>
          <a:xfrm rot="16200000">
            <a:off x="5859829" y="2141425"/>
            <a:ext cx="105439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Shift right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6B656C-823C-4F9E-838E-E971B27CF6B0}"/>
              </a:ext>
            </a:extLst>
          </p:cNvPr>
          <p:cNvSpPr txBox="1"/>
          <p:nvPr/>
        </p:nvSpPr>
        <p:spPr>
          <a:xfrm>
            <a:off x="7134497" y="3272314"/>
            <a:ext cx="61427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LSBit</a:t>
            </a:r>
            <a:endParaRPr kumimoji="0" lang="en-US" sz="1404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310BE3-F231-42D5-B165-8BFF51B8A460}"/>
              </a:ext>
            </a:extLst>
          </p:cNvPr>
          <p:cNvSpPr txBox="1"/>
          <p:nvPr/>
        </p:nvSpPr>
        <p:spPr>
          <a:xfrm>
            <a:off x="3863700" y="3859866"/>
            <a:ext cx="65755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Write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92F9C4-26DD-46E9-9324-6967364DA084}"/>
              </a:ext>
            </a:extLst>
          </p:cNvPr>
          <p:cNvSpPr txBox="1"/>
          <p:nvPr/>
        </p:nvSpPr>
        <p:spPr>
          <a:xfrm>
            <a:off x="3406869" y="2680007"/>
            <a:ext cx="104067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Operation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989F977A-FAA6-4600-B02E-8E7B2824649B}"/>
              </a:ext>
            </a:extLst>
          </p:cNvPr>
          <p:cNvSpPr/>
          <p:nvPr/>
        </p:nvSpPr>
        <p:spPr>
          <a:xfrm>
            <a:off x="3022600" y="4893410"/>
            <a:ext cx="5157596" cy="53340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 version 1 of the multiplier, the </a:t>
            </a: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ALU</a:t>
            </a:r>
            <a:r>
              <a:rPr kumimoji="0" lang="en-US" sz="140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and the registers </a:t>
            </a: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Multiplicand</a:t>
            </a:r>
            <a:r>
              <a:rPr kumimoji="0" lang="en-US" sz="140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and </a:t>
            </a: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</a:t>
            </a:r>
            <a:r>
              <a:rPr kumimoji="0" lang="en-US" sz="140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are 64-bit registers</a:t>
            </a:r>
            <a:endParaRPr kumimoji="0" lang="en-GB" sz="140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45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C660-95FE-464F-93CA-F2BC0BE6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DB20-EB37-4020-BAC1-27B6E8B6A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exemplify by multiplying 86 by 66. The result should be 5676.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6699A-13BB-4989-859D-42B902C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7689D-E9FA-4474-8A15-00D74184F985}"/>
              </a:ext>
            </a:extLst>
          </p:cNvPr>
          <p:cNvSpPr txBox="1"/>
          <p:nvPr/>
        </p:nvSpPr>
        <p:spPr>
          <a:xfrm>
            <a:off x="1600200" y="1456771"/>
            <a:ext cx="594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    01010110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× 0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0000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    00000000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+  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01010110_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</a:b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   010101100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01010110     _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</a:b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001011000101100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GB" dirty="0"/>
              <a:t>multiplier</a:t>
            </a:r>
            <a:r>
              <a:rPr lang="en-US" dirty="0"/>
              <a:t> – Version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F4CD4-7BB1-41B8-A3D5-2B7610419E6D}"/>
              </a:ext>
            </a:extLst>
          </p:cNvPr>
          <p:cNvSpPr/>
          <p:nvPr/>
        </p:nvSpPr>
        <p:spPr>
          <a:xfrm>
            <a:off x="1100163" y="1322153"/>
            <a:ext cx="301734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01010110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B87703-387B-45E1-9BFD-DB4A72CB835C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>
            <a:off x="2608833" y="1817453"/>
            <a:ext cx="1" cy="930872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4CAFE5-EC1E-4CC9-AA43-D32915EE9295}"/>
              </a:ext>
            </a:extLst>
          </p:cNvPr>
          <p:cNvCxnSpPr>
            <a:cxnSpLocks/>
            <a:stCxn id="42" idx="2"/>
            <a:endCxn id="32" idx="0"/>
          </p:cNvCxnSpPr>
          <p:nvPr/>
        </p:nvCxnSpPr>
        <p:spPr>
          <a:xfrm rot="5400000" flipH="1">
            <a:off x="694105" y="3367654"/>
            <a:ext cx="1854907" cy="616250"/>
          </a:xfrm>
          <a:prstGeom prst="bentConnector5">
            <a:avLst>
              <a:gd name="adj1" fmla="val -12324"/>
              <a:gd name="adj2" fmla="val 279655"/>
              <a:gd name="adj3" fmla="val 12236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C710C8-F0FD-4965-BD00-BBFBBCAC6086}"/>
              </a:ext>
            </a:extLst>
          </p:cNvPr>
          <p:cNvCxnSpPr>
            <a:cxnSpLocks/>
          </p:cNvCxnSpPr>
          <p:nvPr/>
        </p:nvCxnSpPr>
        <p:spPr>
          <a:xfrm rot="5400000" flipV="1">
            <a:off x="1257213" y="2433768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56837D-8129-480F-95DE-2959D36311CA}"/>
              </a:ext>
            </a:extLst>
          </p:cNvPr>
          <p:cNvCxnSpPr>
            <a:cxnSpLocks/>
          </p:cNvCxnSpPr>
          <p:nvPr/>
        </p:nvCxnSpPr>
        <p:spPr>
          <a:xfrm rot="5400000" flipV="1">
            <a:off x="2552613" y="2433768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BFE65D-89BD-459F-BF19-2464BB1B4D1F}"/>
              </a:ext>
            </a:extLst>
          </p:cNvPr>
          <p:cNvSpPr txBox="1"/>
          <p:nvPr/>
        </p:nvSpPr>
        <p:spPr>
          <a:xfrm>
            <a:off x="2694717" y="2323117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BDBBB-2959-4A47-A1A4-27D933AEFFD3}"/>
              </a:ext>
            </a:extLst>
          </p:cNvPr>
          <p:cNvSpPr txBox="1"/>
          <p:nvPr/>
        </p:nvSpPr>
        <p:spPr>
          <a:xfrm>
            <a:off x="1361508" y="2323117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DDE7BD-45B4-4FFC-A2DE-D993893623A6}"/>
              </a:ext>
            </a:extLst>
          </p:cNvPr>
          <p:cNvCxnSpPr>
            <a:cxnSpLocks/>
            <a:stCxn id="34" idx="4"/>
            <a:endCxn id="42" idx="0"/>
          </p:cNvCxnSpPr>
          <p:nvPr/>
        </p:nvCxnSpPr>
        <p:spPr>
          <a:xfrm flipH="1">
            <a:off x="1929684" y="3517944"/>
            <a:ext cx="3510" cy="58998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E331C0-827E-44A6-A78F-377063DD4C4A}"/>
              </a:ext>
            </a:extLst>
          </p:cNvPr>
          <p:cNvCxnSpPr>
            <a:cxnSpLocks/>
          </p:cNvCxnSpPr>
          <p:nvPr/>
        </p:nvCxnSpPr>
        <p:spPr>
          <a:xfrm rot="5400000" flipV="1">
            <a:off x="1876973" y="3653268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155B51-0814-4863-B0BF-C858E187DC8A}"/>
              </a:ext>
            </a:extLst>
          </p:cNvPr>
          <p:cNvSpPr txBox="1"/>
          <p:nvPr/>
        </p:nvSpPr>
        <p:spPr>
          <a:xfrm>
            <a:off x="1981268" y="3542617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16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59E0AD-C4D0-4548-B2E9-9526DBA018D9}"/>
              </a:ext>
            </a:extLst>
          </p:cNvPr>
          <p:cNvGrpSpPr/>
          <p:nvPr/>
        </p:nvGrpSpPr>
        <p:grpSpPr>
          <a:xfrm>
            <a:off x="780034" y="2748325"/>
            <a:ext cx="2362200" cy="769619"/>
            <a:chOff x="3390675" y="3500878"/>
            <a:chExt cx="2362200" cy="769619"/>
          </a:xfrm>
        </p:grpSpPr>
        <p:sp>
          <p:nvSpPr>
            <p:cNvPr id="15" name="Flowchart: Manual Operation 5">
              <a:extLst>
                <a:ext uri="{FF2B5EF4-FFF2-40B4-BE49-F238E27FC236}">
                  <a16:creationId xmlns:a16="http://schemas.microsoft.com/office/drawing/2014/main" id="{566C95E4-69C4-4845-8050-EBD8569C9C6F}"/>
                </a:ext>
              </a:extLst>
            </p:cNvPr>
            <p:cNvSpPr/>
            <p:nvPr/>
          </p:nvSpPr>
          <p:spPr>
            <a:xfrm>
              <a:off x="3390675" y="3542575"/>
              <a:ext cx="2362200" cy="6858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45 h 10045"/>
                <a:gd name="connsiteX1" fmla="*/ 4870 w 10000"/>
                <a:gd name="connsiteY1" fmla="*/ 0 h 10045"/>
                <a:gd name="connsiteX2" fmla="*/ 10000 w 10000"/>
                <a:gd name="connsiteY2" fmla="*/ 45 h 10045"/>
                <a:gd name="connsiteX3" fmla="*/ 8000 w 10000"/>
                <a:gd name="connsiteY3" fmla="*/ 10045 h 10045"/>
                <a:gd name="connsiteX4" fmla="*/ 2000 w 10000"/>
                <a:gd name="connsiteY4" fmla="*/ 10045 h 10045"/>
                <a:gd name="connsiteX5" fmla="*/ 0 w 10000"/>
                <a:gd name="connsiteY5" fmla="*/ 45 h 10045"/>
                <a:gd name="connsiteX0" fmla="*/ 0 w 10000"/>
                <a:gd name="connsiteY0" fmla="*/ 0 h 10000"/>
                <a:gd name="connsiteX1" fmla="*/ 4870 w 10000"/>
                <a:gd name="connsiteY1" fmla="*/ 48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200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4870 w 10000"/>
                <a:gd name="connsiteY1" fmla="*/ 48 h 10000"/>
                <a:gd name="connsiteX2" fmla="*/ 5365 w 10000"/>
                <a:gd name="connsiteY2" fmla="*/ 1 h 10000"/>
                <a:gd name="connsiteX3" fmla="*/ 10000 w 10000"/>
                <a:gd name="connsiteY3" fmla="*/ 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0 h 10000"/>
                <a:gd name="connsiteX0" fmla="*/ 0 w 10000"/>
                <a:gd name="connsiteY0" fmla="*/ 0 h 10000"/>
                <a:gd name="connsiteX1" fmla="*/ 4310 w 10000"/>
                <a:gd name="connsiteY1" fmla="*/ 1 h 10000"/>
                <a:gd name="connsiteX2" fmla="*/ 4870 w 10000"/>
                <a:gd name="connsiteY2" fmla="*/ 48 h 10000"/>
                <a:gd name="connsiteX3" fmla="*/ 5365 w 10000"/>
                <a:gd name="connsiteY3" fmla="*/ 1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4310 w 10000"/>
                <a:gd name="connsiteY1" fmla="*/ 1 h 10000"/>
                <a:gd name="connsiteX2" fmla="*/ 4896 w 10000"/>
                <a:gd name="connsiteY2" fmla="*/ 2594 h 10000"/>
                <a:gd name="connsiteX3" fmla="*/ 5365 w 10000"/>
                <a:gd name="connsiteY3" fmla="*/ 1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4310" y="1"/>
                  </a:lnTo>
                  <a:lnTo>
                    <a:pt x="4896" y="2594"/>
                  </a:lnTo>
                  <a:lnTo>
                    <a:pt x="5365" y="1"/>
                  </a:lnTo>
                  <a:lnTo>
                    <a:pt x="10000" y="0"/>
                  </a:lnTo>
                  <a:lnTo>
                    <a:pt x="8000" y="10000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8C2974-6A1A-425E-B67C-C98191D382C1}"/>
                </a:ext>
              </a:extLst>
            </p:cNvPr>
            <p:cNvSpPr/>
            <p:nvPr/>
          </p:nvSpPr>
          <p:spPr>
            <a:xfrm>
              <a:off x="3901215" y="35008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BD27F1C-0B34-4AE5-9761-18DFB13C5CDD}"/>
                </a:ext>
              </a:extLst>
            </p:cNvPr>
            <p:cNvSpPr/>
            <p:nvPr/>
          </p:nvSpPr>
          <p:spPr>
            <a:xfrm>
              <a:off x="5196615" y="35008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BAE21C5-D2B0-489A-BA45-CACBFF2AFDAD}"/>
                </a:ext>
              </a:extLst>
            </p:cNvPr>
            <p:cNvSpPr/>
            <p:nvPr/>
          </p:nvSpPr>
          <p:spPr>
            <a:xfrm>
              <a:off x="4520975" y="42247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2DCE142-F4CF-4479-B76D-8B2E1AFE0FDB}"/>
                </a:ext>
              </a:extLst>
            </p:cNvPr>
            <p:cNvSpPr/>
            <p:nvPr/>
          </p:nvSpPr>
          <p:spPr>
            <a:xfrm>
              <a:off x="5509352" y="3877116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082853E-171E-4CA6-82F5-2F1A11770EEB}"/>
              </a:ext>
            </a:extLst>
          </p:cNvPr>
          <p:cNvSpPr/>
          <p:nvPr/>
        </p:nvSpPr>
        <p:spPr>
          <a:xfrm>
            <a:off x="434911" y="4107932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0000000000000000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802095-BA82-4035-BB67-ADBA617BBC2B}"/>
              </a:ext>
            </a:extLst>
          </p:cNvPr>
          <p:cNvSpPr/>
          <p:nvPr/>
        </p:nvSpPr>
        <p:spPr>
          <a:xfrm>
            <a:off x="4989737" y="1322153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0100001 0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11ABD2-2E64-4523-AC7B-D914A08529A3}"/>
              </a:ext>
            </a:extLst>
          </p:cNvPr>
          <p:cNvSpPr/>
          <p:nvPr/>
        </p:nvSpPr>
        <p:spPr>
          <a:xfrm>
            <a:off x="4932935" y="3000442"/>
            <a:ext cx="1828798" cy="8989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Control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B361D0-F3E4-4C7E-B752-8AE664A684F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H="1" flipV="1">
            <a:off x="5841908" y="1817453"/>
            <a:ext cx="5426" cy="1182989"/>
          </a:xfrm>
          <a:prstGeom prst="straightConnector1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0">
            <a:extLst>
              <a:ext uri="{FF2B5EF4-FFF2-40B4-BE49-F238E27FC236}">
                <a16:creationId xmlns:a16="http://schemas.microsoft.com/office/drawing/2014/main" id="{A7D7FC7D-F38A-4BDD-B001-AF58E4CF6CC3}"/>
              </a:ext>
            </a:extLst>
          </p:cNvPr>
          <p:cNvCxnSpPr>
            <a:cxnSpLocks/>
            <a:stCxn id="70" idx="6"/>
            <a:endCxn id="10" idx="3"/>
          </p:cNvCxnSpPr>
          <p:nvPr/>
        </p:nvCxnSpPr>
        <p:spPr>
          <a:xfrm rot="10800000">
            <a:off x="4117504" y="1569803"/>
            <a:ext cx="1253901" cy="1483450"/>
          </a:xfrm>
          <a:prstGeom prst="bentConnector3">
            <a:avLst>
              <a:gd name="adj1" fmla="val 63167"/>
            </a:avLst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0">
            <a:extLst>
              <a:ext uri="{FF2B5EF4-FFF2-40B4-BE49-F238E27FC236}">
                <a16:creationId xmlns:a16="http://schemas.microsoft.com/office/drawing/2014/main" id="{B6369AED-3EDE-4E7E-A29B-B05A7409AD36}"/>
              </a:ext>
            </a:extLst>
          </p:cNvPr>
          <p:cNvCxnSpPr>
            <a:cxnSpLocks/>
            <a:stCxn id="48" idx="2"/>
            <a:endCxn id="62" idx="6"/>
          </p:cNvCxnSpPr>
          <p:nvPr/>
        </p:nvCxnSpPr>
        <p:spPr>
          <a:xfrm rot="10800000">
            <a:off x="2944431" y="3147424"/>
            <a:ext cx="1988505" cy="302495"/>
          </a:xfrm>
          <a:prstGeom prst="bentConnector3">
            <a:avLst>
              <a:gd name="adj1" fmla="val 50000"/>
            </a:avLst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0">
            <a:extLst>
              <a:ext uri="{FF2B5EF4-FFF2-40B4-BE49-F238E27FC236}">
                <a16:creationId xmlns:a16="http://schemas.microsoft.com/office/drawing/2014/main" id="{B9DE4603-23C4-4C38-A3F1-0ED1ED91997B}"/>
              </a:ext>
            </a:extLst>
          </p:cNvPr>
          <p:cNvCxnSpPr>
            <a:cxnSpLocks/>
            <a:stCxn id="48" idx="4"/>
            <a:endCxn id="42" idx="3"/>
          </p:cNvCxnSpPr>
          <p:nvPr/>
        </p:nvCxnSpPr>
        <p:spPr>
          <a:xfrm rot="5400000">
            <a:off x="4407802" y="2916050"/>
            <a:ext cx="456188" cy="2422877"/>
          </a:xfrm>
          <a:prstGeom prst="bentConnector2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6C842866-12AE-46C9-AF5F-DBFD198BD401}"/>
              </a:ext>
            </a:extLst>
          </p:cNvPr>
          <p:cNvSpPr/>
          <p:nvPr/>
        </p:nvSpPr>
        <p:spPr>
          <a:xfrm flipH="1" flipV="1">
            <a:off x="5371404" y="3030393"/>
            <a:ext cx="45720" cy="4572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78225F-81C6-40AA-90A4-B750DBB5F91E}"/>
              </a:ext>
            </a:extLst>
          </p:cNvPr>
          <p:cNvSpPr txBox="1"/>
          <p:nvPr/>
        </p:nvSpPr>
        <p:spPr>
          <a:xfrm>
            <a:off x="4670896" y="2719535"/>
            <a:ext cx="93044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Shift left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4DFA80-AD11-4D02-A8A0-6AB70BE9E212}"/>
              </a:ext>
            </a:extLst>
          </p:cNvPr>
          <p:cNvSpPr txBox="1"/>
          <p:nvPr/>
        </p:nvSpPr>
        <p:spPr>
          <a:xfrm rot="16200000">
            <a:off x="5468922" y="2305879"/>
            <a:ext cx="105439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Shift right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6B656C-823C-4F9E-838E-E971B27CF6B0}"/>
              </a:ext>
            </a:extLst>
          </p:cNvPr>
          <p:cNvSpPr txBox="1"/>
          <p:nvPr/>
        </p:nvSpPr>
        <p:spPr>
          <a:xfrm>
            <a:off x="6677164" y="1290257"/>
            <a:ext cx="61427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LSBit</a:t>
            </a:r>
            <a:endParaRPr kumimoji="0" lang="en-US" sz="1404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310BE3-F231-42D5-B165-8BFF51B8A460}"/>
              </a:ext>
            </a:extLst>
          </p:cNvPr>
          <p:cNvSpPr txBox="1"/>
          <p:nvPr/>
        </p:nvSpPr>
        <p:spPr>
          <a:xfrm>
            <a:off x="3472793" y="4024320"/>
            <a:ext cx="65755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Write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92F9C4-26DD-46E9-9324-6967364DA084}"/>
              </a:ext>
            </a:extLst>
          </p:cNvPr>
          <p:cNvSpPr txBox="1"/>
          <p:nvPr/>
        </p:nvSpPr>
        <p:spPr>
          <a:xfrm>
            <a:off x="3015962" y="2844461"/>
            <a:ext cx="104067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Operation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70E815-AB18-4346-8A99-D37B61FCA27F}"/>
              </a:ext>
            </a:extLst>
          </p:cNvPr>
          <p:cNvSpPr txBox="1"/>
          <p:nvPr/>
        </p:nvSpPr>
        <p:spPr>
          <a:xfrm>
            <a:off x="3220120" y="3195583"/>
            <a:ext cx="636713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(add)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739290C-65DD-4D8D-A920-0162BB691CE9}"/>
              </a:ext>
            </a:extLst>
          </p:cNvPr>
          <p:cNvSpPr/>
          <p:nvPr/>
        </p:nvSpPr>
        <p:spPr>
          <a:xfrm>
            <a:off x="8229360" y="1841586"/>
            <a:ext cx="491785" cy="2190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Begin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1063AB41-3761-4448-88DE-9A22BFB5FF22}"/>
              </a:ext>
            </a:extLst>
          </p:cNvPr>
          <p:cNvSpPr/>
          <p:nvPr/>
        </p:nvSpPr>
        <p:spPr>
          <a:xfrm>
            <a:off x="8230166" y="2206676"/>
            <a:ext cx="492948" cy="2558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Init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21F8F034-530C-4293-ACCE-3191A70D8BEC}"/>
              </a:ext>
            </a:extLst>
          </p:cNvPr>
          <p:cNvSpPr/>
          <p:nvPr/>
        </p:nvSpPr>
        <p:spPr>
          <a:xfrm>
            <a:off x="7633968" y="3000443"/>
            <a:ext cx="492948" cy="2558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625E4ABE-7D2F-4829-9C82-8B6D815589AE}"/>
              </a:ext>
            </a:extLst>
          </p:cNvPr>
          <p:cNvSpPr/>
          <p:nvPr/>
        </p:nvSpPr>
        <p:spPr>
          <a:xfrm>
            <a:off x="8228197" y="3500474"/>
            <a:ext cx="492948" cy="2558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Shift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177981C8-809E-4A24-A34D-A609C2789F24}"/>
              </a:ext>
            </a:extLst>
          </p:cNvPr>
          <p:cNvSpPr/>
          <p:nvPr/>
        </p:nvSpPr>
        <p:spPr>
          <a:xfrm>
            <a:off x="8229360" y="4498270"/>
            <a:ext cx="491785" cy="2190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End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45672F-958D-48B3-AD5D-A90A75302FA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475253" y="2060674"/>
            <a:ext cx="1387" cy="146002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16D6987-9594-4C18-B7DD-9632CC5B1AF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474671" y="2462499"/>
            <a:ext cx="1969" cy="145417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A4A4AA-A600-4280-9B12-E883F37CCFBB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8474671" y="2960966"/>
            <a:ext cx="0" cy="53950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015949-CD56-444E-814B-3F651592B5CD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16200000" flipH="1">
            <a:off x="8055452" y="3081255"/>
            <a:ext cx="244208" cy="594229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54">
            <a:extLst>
              <a:ext uri="{FF2B5EF4-FFF2-40B4-BE49-F238E27FC236}">
                <a16:creationId xmlns:a16="http://schemas.microsoft.com/office/drawing/2014/main" id="{5BD2A1FB-2E35-4637-9352-0D33C5693E46}"/>
              </a:ext>
            </a:extLst>
          </p:cNvPr>
          <p:cNvCxnSpPr>
            <a:cxnSpLocks/>
            <a:stCxn id="8" idx="1"/>
            <a:endCxn id="40" idx="0"/>
          </p:cNvCxnSpPr>
          <p:nvPr/>
        </p:nvCxnSpPr>
        <p:spPr>
          <a:xfrm rot="10800000" flipV="1">
            <a:off x="7880442" y="2784441"/>
            <a:ext cx="265659" cy="216001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B4F1F49-C589-4703-B3E9-BCCC827BAB0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8474604" y="3756297"/>
            <a:ext cx="68" cy="17576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61013566-667B-40D8-8CD3-E6D178C46C0D}"/>
              </a:ext>
            </a:extLst>
          </p:cNvPr>
          <p:cNvSpPr/>
          <p:nvPr/>
        </p:nvSpPr>
        <p:spPr>
          <a:xfrm>
            <a:off x="8146101" y="2607916"/>
            <a:ext cx="657142" cy="3530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0D1148-16AA-43A7-BE8C-794930417D1B}"/>
              </a:ext>
            </a:extLst>
          </p:cNvPr>
          <p:cNvSpPr/>
          <p:nvPr/>
        </p:nvSpPr>
        <p:spPr>
          <a:xfrm>
            <a:off x="8267656" y="2672836"/>
            <a:ext cx="4619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Bit 0?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98A3FD5F-4C64-4C3D-AB33-5BFE25CF9E46}"/>
              </a:ext>
            </a:extLst>
          </p:cNvPr>
          <p:cNvSpPr/>
          <p:nvPr/>
        </p:nvSpPr>
        <p:spPr>
          <a:xfrm>
            <a:off x="8144674" y="3932062"/>
            <a:ext cx="659860" cy="3530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52EE277-5291-4690-8819-E1B2D5D12394}"/>
              </a:ext>
            </a:extLst>
          </p:cNvPr>
          <p:cNvSpPr/>
          <p:nvPr/>
        </p:nvSpPr>
        <p:spPr>
          <a:xfrm>
            <a:off x="8242808" y="3986905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N=8?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3" name="Straight Connector 54">
            <a:extLst>
              <a:ext uri="{FF2B5EF4-FFF2-40B4-BE49-F238E27FC236}">
                <a16:creationId xmlns:a16="http://schemas.microsoft.com/office/drawing/2014/main" id="{3184281C-18AB-4CF8-87E2-061BDD33DA61}"/>
              </a:ext>
            </a:extLst>
          </p:cNvPr>
          <p:cNvCxnSpPr>
            <a:cxnSpLocks/>
            <a:stCxn id="43" idx="3"/>
            <a:endCxn id="8" idx="3"/>
          </p:cNvCxnSpPr>
          <p:nvPr/>
        </p:nvCxnSpPr>
        <p:spPr>
          <a:xfrm flipH="1" flipV="1">
            <a:off x="8803242" y="2784441"/>
            <a:ext cx="1292" cy="1324146"/>
          </a:xfrm>
          <a:prstGeom prst="bentConnector3">
            <a:avLst>
              <a:gd name="adj1" fmla="val -1272120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AF4735E-10D2-4D8F-B281-83896501C0B4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8474604" y="4285112"/>
            <a:ext cx="649" cy="21315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lowchart: Process 109">
            <a:extLst>
              <a:ext uri="{FF2B5EF4-FFF2-40B4-BE49-F238E27FC236}">
                <a16:creationId xmlns:a16="http://schemas.microsoft.com/office/drawing/2014/main" id="{5871CAAB-1AE5-4A15-8E49-C1D26C953A4D}"/>
              </a:ext>
            </a:extLst>
          </p:cNvPr>
          <p:cNvSpPr/>
          <p:nvPr/>
        </p:nvSpPr>
        <p:spPr>
          <a:xfrm>
            <a:off x="6844915" y="503031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1" name="Flowchart: Process 110">
            <a:extLst>
              <a:ext uri="{FF2B5EF4-FFF2-40B4-BE49-F238E27FC236}">
                <a16:creationId xmlns:a16="http://schemas.microsoft.com/office/drawing/2014/main" id="{2E35F276-D58F-4ED5-B142-F2F696B72697}"/>
              </a:ext>
            </a:extLst>
          </p:cNvPr>
          <p:cNvSpPr/>
          <p:nvPr/>
        </p:nvSpPr>
        <p:spPr>
          <a:xfrm>
            <a:off x="7075835" y="503031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id="{C3A720B7-B269-4043-8351-91DD86D137C8}"/>
              </a:ext>
            </a:extLst>
          </p:cNvPr>
          <p:cNvSpPr/>
          <p:nvPr/>
        </p:nvSpPr>
        <p:spPr>
          <a:xfrm>
            <a:off x="7308944" y="503031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Flowchart: Process 112">
            <a:extLst>
              <a:ext uri="{FF2B5EF4-FFF2-40B4-BE49-F238E27FC236}">
                <a16:creationId xmlns:a16="http://schemas.microsoft.com/office/drawing/2014/main" id="{749CCC7B-113D-4D39-931A-8538D9587349}"/>
              </a:ext>
            </a:extLst>
          </p:cNvPr>
          <p:cNvSpPr/>
          <p:nvPr/>
        </p:nvSpPr>
        <p:spPr>
          <a:xfrm>
            <a:off x="7543226" y="503031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Flowchart: Process 113">
            <a:extLst>
              <a:ext uri="{FF2B5EF4-FFF2-40B4-BE49-F238E27FC236}">
                <a16:creationId xmlns:a16="http://schemas.microsoft.com/office/drawing/2014/main" id="{F2B6AE72-9698-43C0-95C8-DA6DF92C25B4}"/>
              </a:ext>
            </a:extLst>
          </p:cNvPr>
          <p:cNvSpPr/>
          <p:nvPr/>
        </p:nvSpPr>
        <p:spPr>
          <a:xfrm>
            <a:off x="7771826" y="503031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DC3F59B5-B2A2-4E18-ACB8-89DBE43AA0BB}"/>
              </a:ext>
            </a:extLst>
          </p:cNvPr>
          <p:cNvSpPr/>
          <p:nvPr/>
        </p:nvSpPr>
        <p:spPr>
          <a:xfrm>
            <a:off x="6616643" y="503031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0034D57E-D65A-4D69-B067-D5A583E89970}"/>
              </a:ext>
            </a:extLst>
          </p:cNvPr>
          <p:cNvSpPr/>
          <p:nvPr/>
        </p:nvSpPr>
        <p:spPr>
          <a:xfrm>
            <a:off x="6383154" y="503031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AE0260ED-28F4-4C49-BC1A-E4A238367250}"/>
              </a:ext>
            </a:extLst>
          </p:cNvPr>
          <p:cNvSpPr/>
          <p:nvPr/>
        </p:nvSpPr>
        <p:spPr>
          <a:xfrm>
            <a:off x="6154580" y="503031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D088172-2E5D-4048-B54F-3DA30C556255}"/>
              </a:ext>
            </a:extLst>
          </p:cNvPr>
          <p:cNvSpPr txBox="1"/>
          <p:nvPr/>
        </p:nvSpPr>
        <p:spPr>
          <a:xfrm>
            <a:off x="6060974" y="4773530"/>
            <a:ext cx="919739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Iteration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863C21C-FF75-433E-AB68-6C735CC49DA9}"/>
              </a:ext>
            </a:extLst>
          </p:cNvPr>
          <p:cNvSpPr/>
          <p:nvPr/>
        </p:nvSpPr>
        <p:spPr>
          <a:xfrm>
            <a:off x="1100163" y="1322152"/>
            <a:ext cx="301734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7CB4377-1352-4F62-BC9E-0DA758AD44F8}"/>
              </a:ext>
            </a:extLst>
          </p:cNvPr>
          <p:cNvSpPr/>
          <p:nvPr/>
        </p:nvSpPr>
        <p:spPr>
          <a:xfrm>
            <a:off x="4981929" y="1319713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010000 1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FD21251-DC5C-4157-90AE-77C0FCEA44A4}"/>
              </a:ext>
            </a:extLst>
          </p:cNvPr>
          <p:cNvSpPr/>
          <p:nvPr/>
        </p:nvSpPr>
        <p:spPr>
          <a:xfrm>
            <a:off x="434911" y="4111106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0000000010101100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1F04734-B8AC-463C-A73B-F2CC4D69D1BE}"/>
              </a:ext>
            </a:extLst>
          </p:cNvPr>
          <p:cNvSpPr/>
          <p:nvPr/>
        </p:nvSpPr>
        <p:spPr>
          <a:xfrm>
            <a:off x="1105186" y="1316273"/>
            <a:ext cx="301734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A458F34-062B-4D29-9B00-399A28EAF198}"/>
              </a:ext>
            </a:extLst>
          </p:cNvPr>
          <p:cNvSpPr/>
          <p:nvPr/>
        </p:nvSpPr>
        <p:spPr>
          <a:xfrm>
            <a:off x="4989737" y="1324593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01000 0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A153C0-4D69-45E8-B1AB-89810B4A9EF9}"/>
              </a:ext>
            </a:extLst>
          </p:cNvPr>
          <p:cNvCxnSpPr>
            <a:cxnSpLocks/>
            <a:stCxn id="47" idx="3"/>
            <a:endCxn id="48" idx="6"/>
          </p:cNvCxnSpPr>
          <p:nvPr/>
        </p:nvCxnSpPr>
        <p:spPr>
          <a:xfrm>
            <a:off x="6694078" y="1569803"/>
            <a:ext cx="67655" cy="1880115"/>
          </a:xfrm>
          <a:prstGeom prst="bentConnector3">
            <a:avLst>
              <a:gd name="adj1" fmla="val 437891"/>
            </a:avLst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8967BB5-C985-4E97-8190-0DBDE69255EB}"/>
              </a:ext>
            </a:extLst>
          </p:cNvPr>
          <p:cNvSpPr/>
          <p:nvPr/>
        </p:nvSpPr>
        <p:spPr>
          <a:xfrm>
            <a:off x="4981929" y="1318980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0100 0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904936F-568F-4910-8660-2FD673629C61}"/>
              </a:ext>
            </a:extLst>
          </p:cNvPr>
          <p:cNvSpPr/>
          <p:nvPr/>
        </p:nvSpPr>
        <p:spPr>
          <a:xfrm>
            <a:off x="1100428" y="1316273"/>
            <a:ext cx="301734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4360B2E-61D4-4BE4-AF91-AAFFB207D943}"/>
              </a:ext>
            </a:extLst>
          </p:cNvPr>
          <p:cNvSpPr/>
          <p:nvPr/>
        </p:nvSpPr>
        <p:spPr>
          <a:xfrm>
            <a:off x="1107971" y="1316273"/>
            <a:ext cx="301734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EDAFF7-B933-4E49-AA68-ED90E2CC5DF0}"/>
              </a:ext>
            </a:extLst>
          </p:cNvPr>
          <p:cNvSpPr/>
          <p:nvPr/>
        </p:nvSpPr>
        <p:spPr>
          <a:xfrm>
            <a:off x="4978351" y="1314836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010 0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31D1690-F2A9-4F54-94FD-5A3536583FB2}"/>
              </a:ext>
            </a:extLst>
          </p:cNvPr>
          <p:cNvSpPr/>
          <p:nvPr/>
        </p:nvSpPr>
        <p:spPr>
          <a:xfrm>
            <a:off x="4978351" y="1320715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01 0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CB3F726-5AD2-4F4C-B82A-8EDE0428E560}"/>
              </a:ext>
            </a:extLst>
          </p:cNvPr>
          <p:cNvSpPr/>
          <p:nvPr/>
        </p:nvSpPr>
        <p:spPr>
          <a:xfrm>
            <a:off x="1104593" y="1310866"/>
            <a:ext cx="301734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46B5C8-48A3-404A-A858-505C3AA7F1FD}"/>
              </a:ext>
            </a:extLst>
          </p:cNvPr>
          <p:cNvSpPr/>
          <p:nvPr/>
        </p:nvSpPr>
        <p:spPr>
          <a:xfrm>
            <a:off x="1095670" y="1315428"/>
            <a:ext cx="301734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BCB0BF0-33C7-42FB-B8B9-FE77A3B03241}"/>
              </a:ext>
            </a:extLst>
          </p:cNvPr>
          <p:cNvSpPr/>
          <p:nvPr/>
        </p:nvSpPr>
        <p:spPr>
          <a:xfrm>
            <a:off x="4980226" y="1317085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0 1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01C688B-680B-4E6C-8BE6-ADD7B4D9FC7C}"/>
              </a:ext>
            </a:extLst>
          </p:cNvPr>
          <p:cNvSpPr/>
          <p:nvPr/>
        </p:nvSpPr>
        <p:spPr>
          <a:xfrm>
            <a:off x="434910" y="4103382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0001011000101100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0A739DD-763C-484C-9244-4EC530F3CEAE}"/>
              </a:ext>
            </a:extLst>
          </p:cNvPr>
          <p:cNvSpPr/>
          <p:nvPr/>
        </p:nvSpPr>
        <p:spPr>
          <a:xfrm>
            <a:off x="1091381" y="1319713"/>
            <a:ext cx="301734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8134005-1C98-4E20-B377-0768007FDBCB}"/>
              </a:ext>
            </a:extLst>
          </p:cNvPr>
          <p:cNvSpPr/>
          <p:nvPr/>
        </p:nvSpPr>
        <p:spPr>
          <a:xfrm>
            <a:off x="4980582" y="1317085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0000000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A080055-B6A8-42BC-8636-19187B766FAB}"/>
              </a:ext>
            </a:extLst>
          </p:cNvPr>
          <p:cNvSpPr/>
          <p:nvPr/>
        </p:nvSpPr>
        <p:spPr>
          <a:xfrm>
            <a:off x="1101775" y="1311143"/>
            <a:ext cx="301734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3AE1F96-61F4-4A23-BCC9-0C2544DB282B}"/>
              </a:ext>
            </a:extLst>
          </p:cNvPr>
          <p:cNvSpPr/>
          <p:nvPr/>
        </p:nvSpPr>
        <p:spPr>
          <a:xfrm>
            <a:off x="4981929" y="1321415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0000000 0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9C58E0-EB13-4E87-B33F-4173986A8A0C}"/>
              </a:ext>
            </a:extLst>
          </p:cNvPr>
          <p:cNvSpPr txBox="1"/>
          <p:nvPr/>
        </p:nvSpPr>
        <p:spPr>
          <a:xfrm>
            <a:off x="2768433" y="4625682"/>
            <a:ext cx="70436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6C5B7FE-1B47-4210-9C87-CB737AD7C443}"/>
              </a:ext>
            </a:extLst>
          </p:cNvPr>
          <p:cNvGrpSpPr/>
          <p:nvPr/>
        </p:nvGrpSpPr>
        <p:grpSpPr>
          <a:xfrm>
            <a:off x="6382658" y="1417403"/>
            <a:ext cx="311420" cy="304800"/>
            <a:chOff x="6382658" y="1323269"/>
            <a:chExt cx="311420" cy="304800"/>
          </a:xfrm>
        </p:grpSpPr>
        <p:sp>
          <p:nvSpPr>
            <p:cNvPr id="119" name="Flowchart: Process 118">
              <a:extLst>
                <a:ext uri="{FF2B5EF4-FFF2-40B4-BE49-F238E27FC236}">
                  <a16:creationId xmlns:a16="http://schemas.microsoft.com/office/drawing/2014/main" id="{A3185EAD-1EED-438A-B5AF-F0ECF6DCC3DB}"/>
                </a:ext>
              </a:extLst>
            </p:cNvPr>
            <p:cNvSpPr/>
            <p:nvPr/>
          </p:nvSpPr>
          <p:spPr>
            <a:xfrm>
              <a:off x="6382658" y="1323269"/>
              <a:ext cx="228600" cy="304800"/>
            </a:xfrm>
            <a:prstGeom prst="flowChart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21" name="Straight Arrow Connector 50">
              <a:extLst>
                <a:ext uri="{FF2B5EF4-FFF2-40B4-BE49-F238E27FC236}">
                  <a16:creationId xmlns:a16="http://schemas.microsoft.com/office/drawing/2014/main" id="{89369E4A-B9F5-473F-9C17-B52A10BFB1C2}"/>
                </a:ext>
              </a:extLst>
            </p:cNvPr>
            <p:cNvCxnSpPr>
              <a:cxnSpLocks/>
              <a:stCxn id="119" idx="3"/>
              <a:endCxn id="47" idx="3"/>
            </p:cNvCxnSpPr>
            <p:nvPr/>
          </p:nvCxnSpPr>
          <p:spPr>
            <a:xfrm>
              <a:off x="6611258" y="1475669"/>
              <a:ext cx="82820" cy="6724"/>
            </a:xfrm>
            <a:prstGeom prst="straightConnector1">
              <a:avLst/>
            </a:prstGeom>
            <a:ln w="28575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077D14F-D3AE-46FE-B3A8-8D6731B54CCE}"/>
              </a:ext>
            </a:extLst>
          </p:cNvPr>
          <p:cNvSpPr/>
          <p:nvPr/>
        </p:nvSpPr>
        <p:spPr>
          <a:xfrm>
            <a:off x="301915" y="638861"/>
            <a:ext cx="7968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(example with 8 bit registers: 01000010 x 01010110 = 00010110 00101100)</a:t>
            </a:r>
            <a:endParaRPr kumimoji="0" lang="en-GB" sz="140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AA9E260-8B1F-4CC7-8A0D-1DBCDD0ADF93}"/>
              </a:ext>
            </a:extLst>
          </p:cNvPr>
          <p:cNvSpPr txBox="1"/>
          <p:nvPr/>
        </p:nvSpPr>
        <p:spPr>
          <a:xfrm>
            <a:off x="4993902" y="988741"/>
            <a:ext cx="170017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Multiplier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A5B07A-2580-4744-A2C7-66C2675AD0BF}"/>
              </a:ext>
            </a:extLst>
          </p:cNvPr>
          <p:cNvSpPr txBox="1"/>
          <p:nvPr/>
        </p:nvSpPr>
        <p:spPr>
          <a:xfrm>
            <a:off x="1091381" y="981301"/>
            <a:ext cx="298867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Multiplicand</a:t>
            </a:r>
          </a:p>
        </p:txBody>
      </p:sp>
    </p:spTree>
    <p:extLst>
      <p:ext uri="{BB962C8B-B14F-4D97-AF65-F5344CB8AC3E}">
        <p14:creationId xmlns:p14="http://schemas.microsoft.com/office/powerpoint/2010/main" val="320749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allAtOnce"/>
      <p:bldP spid="126" grpId="0" animBg="1"/>
      <p:bldP spid="127" grpId="0" animBg="1"/>
      <p:bldP spid="128" grpId="0" animBg="1"/>
      <p:bldP spid="132" grpId="0" animBg="1"/>
      <p:bldP spid="135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AA0A-8F09-4EAA-BD40-06235333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think about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23A5-5F1C-46C5-8FCE-F167B84F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There is a relative movement between the Multiplicand and the Result! </a:t>
            </a:r>
          </a:p>
          <a:p>
            <a:pPr lvl="1"/>
            <a:r>
              <a:rPr lang="pt-BR" dirty="0"/>
              <a:t>The shift</a:t>
            </a:r>
          </a:p>
          <a:p>
            <a:pPr lvl="1"/>
            <a:r>
              <a:rPr lang="en-US" dirty="0"/>
              <a:t>What if we moved the result </a:t>
            </a:r>
            <a:br>
              <a:rPr lang="en-US" dirty="0"/>
            </a:br>
            <a:r>
              <a:rPr lang="en-US" dirty="0"/>
              <a:t>to the right instead?</a:t>
            </a:r>
            <a:endParaRPr lang="en-GB" dirty="0"/>
          </a:p>
          <a:p>
            <a:pPr lvl="1"/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942F7-33BD-4687-B2F3-99BD115F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286F3B-77BD-4967-9DD0-FA044B9A8FD8}"/>
              </a:ext>
            </a:extLst>
          </p:cNvPr>
          <p:cNvGrpSpPr/>
          <p:nvPr/>
        </p:nvGrpSpPr>
        <p:grpSpPr>
          <a:xfrm>
            <a:off x="3733800" y="1248337"/>
            <a:ext cx="3254377" cy="3948454"/>
            <a:chOff x="2481791" y="913745"/>
            <a:chExt cx="3254377" cy="39484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6F6640-3F0D-4596-AEC6-DBFCF1200D20}"/>
                </a:ext>
              </a:extLst>
            </p:cNvPr>
            <p:cNvSpPr/>
            <p:nvPr/>
          </p:nvSpPr>
          <p:spPr>
            <a:xfrm>
              <a:off x="3266017" y="1768400"/>
              <a:ext cx="20447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0000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3B481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+ 0101</a:t>
              </a:r>
              <a: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 </a:t>
              </a:r>
            </a:p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01010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EC8954-B678-4552-A0F3-50D07287EAC6}"/>
                </a:ext>
              </a:extLst>
            </p:cNvPr>
            <p:cNvSpPr/>
            <p:nvPr/>
          </p:nvSpPr>
          <p:spPr>
            <a:xfrm>
              <a:off x="3457576" y="913745"/>
              <a:ext cx="20447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 0000</a:t>
              </a:r>
            </a:p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+ </a:t>
              </a:r>
              <a: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95B3D7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0000</a:t>
              </a:r>
              <a:b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</a:b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0000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AB5A2C-B4D7-4DE4-A636-D6084421D280}"/>
                </a:ext>
              </a:extLst>
            </p:cNvPr>
            <p:cNvSpPr/>
            <p:nvPr/>
          </p:nvSpPr>
          <p:spPr>
            <a:xfrm>
              <a:off x="3069168" y="2622549"/>
              <a:ext cx="26670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01010</a:t>
              </a:r>
            </a:p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+ 0101  </a:t>
              </a:r>
            </a:p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011110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AFB7E3-8755-4349-82ED-ECDFCAAFFC5E}"/>
                </a:ext>
              </a:extLst>
            </p:cNvPr>
            <p:cNvSpPr/>
            <p:nvPr/>
          </p:nvSpPr>
          <p:spPr>
            <a:xfrm>
              <a:off x="2481791" y="3477204"/>
              <a:ext cx="32004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  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011110</a:t>
              </a:r>
            </a:p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</a:t>
              </a:r>
              <a: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+ 0000</a:t>
              </a:r>
              <a: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 </a:t>
              </a:r>
            </a:p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0011110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96A842-3980-45EC-8FD7-CAAD0D51137C}"/>
              </a:ext>
            </a:extLst>
          </p:cNvPr>
          <p:cNvGrpSpPr/>
          <p:nvPr/>
        </p:nvGrpSpPr>
        <p:grpSpPr>
          <a:xfrm>
            <a:off x="5781675" y="1243086"/>
            <a:ext cx="2981325" cy="3946114"/>
            <a:chOff x="2540794" y="671702"/>
            <a:chExt cx="2981325" cy="39461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5C9BEA-355C-400D-AEF0-819AFCA3405C}"/>
                </a:ext>
              </a:extLst>
            </p:cNvPr>
            <p:cNvSpPr/>
            <p:nvPr/>
          </p:nvSpPr>
          <p:spPr>
            <a:xfrm>
              <a:off x="3322637" y="1525643"/>
              <a:ext cx="204099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0000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3B481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+ 0101</a:t>
              </a:r>
              <a: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 </a:t>
              </a:r>
            </a:p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01010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2A1AEE-125B-425D-B7FF-1C9059C63007}"/>
                </a:ext>
              </a:extLst>
            </p:cNvPr>
            <p:cNvSpPr/>
            <p:nvPr/>
          </p:nvSpPr>
          <p:spPr>
            <a:xfrm>
              <a:off x="3515784" y="671702"/>
              <a:ext cx="200025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 0000</a:t>
              </a:r>
            </a:p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+ </a:t>
              </a:r>
              <a: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95B3D7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0000</a:t>
              </a:r>
              <a:b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</a:b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0000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06CBBC-20B2-4483-A293-09F732EB2920}"/>
                </a:ext>
              </a:extLst>
            </p:cNvPr>
            <p:cNvSpPr/>
            <p:nvPr/>
          </p:nvSpPr>
          <p:spPr>
            <a:xfrm>
              <a:off x="3127376" y="2381966"/>
              <a:ext cx="239474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   01010</a:t>
              </a:r>
            </a:p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</a:t>
              </a:r>
              <a: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+ 0101  </a:t>
              </a:r>
            </a:p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011110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223579-1A32-4951-A2BF-78865642E203}"/>
                </a:ext>
              </a:extLst>
            </p:cNvPr>
            <p:cNvSpPr/>
            <p:nvPr/>
          </p:nvSpPr>
          <p:spPr>
            <a:xfrm>
              <a:off x="2540794" y="3232821"/>
              <a:ext cx="298132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      011110</a:t>
              </a:r>
            </a:p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</a:t>
              </a:r>
              <a: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+ 0000</a:t>
              </a:r>
              <a:r>
                <a:rPr kumimoji="0" 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 </a:t>
              </a:r>
            </a:p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0011110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14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AA0A-8F09-4EAA-BD40-06235333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think about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23A5-5F1C-46C5-8FCE-F167B84F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also see that in every iteration</a:t>
            </a:r>
            <a:r>
              <a:rPr lang="en-GB" i="1" dirty="0"/>
              <a:t>,</a:t>
            </a:r>
            <a:r>
              <a:rPr lang="en-GB" dirty="0"/>
              <a:t> the value of a bit is set to it’s final value.</a:t>
            </a:r>
          </a:p>
          <a:p>
            <a:pPr lvl="1"/>
            <a:r>
              <a:rPr lang="en-GB" dirty="0"/>
              <a:t>Starting in the LSB moving to the MSB</a:t>
            </a:r>
          </a:p>
          <a:p>
            <a:r>
              <a:rPr lang="en-GB" dirty="0"/>
              <a:t>And the top bit is always 0 </a:t>
            </a:r>
          </a:p>
          <a:p>
            <a:pPr lvl="1"/>
            <a:r>
              <a:rPr lang="en-GB" dirty="0"/>
              <a:t>So there is no carry!</a:t>
            </a:r>
          </a:p>
          <a:p>
            <a:pPr lvl="1"/>
            <a:r>
              <a:rPr lang="en-GB" dirty="0"/>
              <a:t>0+0=0 and 0+1=1</a:t>
            </a:r>
          </a:p>
          <a:p>
            <a:r>
              <a:rPr lang="en-GB" dirty="0"/>
              <a:t>So we are only operating on 32 bits</a:t>
            </a:r>
          </a:p>
          <a:p>
            <a:pPr lvl="1"/>
            <a:r>
              <a:rPr lang="en-GB" dirty="0"/>
              <a:t>Therefore we only need a 32-bit adder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942F7-33BD-4687-B2F3-99BD115F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78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GB" dirty="0"/>
              <a:t>multiplier</a:t>
            </a:r>
            <a:r>
              <a:rPr lang="en-US" dirty="0"/>
              <a:t> –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E6B8-46D5-4553-9101-0881B36B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989F977A-FAA6-4600-B02E-8E7B2824649B}"/>
              </a:ext>
            </a:extLst>
          </p:cNvPr>
          <p:cNvSpPr/>
          <p:nvPr/>
        </p:nvSpPr>
        <p:spPr>
          <a:xfrm>
            <a:off x="3022600" y="4893410"/>
            <a:ext cx="5157596" cy="53340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 version 2 of the multiplier, the </a:t>
            </a: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ALU</a:t>
            </a:r>
            <a:r>
              <a:rPr kumimoji="0" lang="en-US" sz="140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and the </a:t>
            </a: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Multiplicand</a:t>
            </a:r>
            <a:r>
              <a:rPr kumimoji="0" lang="en-US" sz="140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register only need to be 32-bit registers</a:t>
            </a:r>
            <a:endParaRPr kumimoji="0" lang="en-GB" sz="140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8686FB-F2D7-4C3C-8261-1B47D601D770}"/>
              </a:ext>
            </a:extLst>
          </p:cNvPr>
          <p:cNvCxnSpPr>
            <a:cxnSpLocks/>
            <a:stCxn id="117" idx="2"/>
            <a:endCxn id="68" idx="0"/>
          </p:cNvCxnSpPr>
          <p:nvPr/>
        </p:nvCxnSpPr>
        <p:spPr>
          <a:xfrm>
            <a:off x="2608834" y="1815169"/>
            <a:ext cx="0" cy="839022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B9CE0CA1-1AD1-44AC-B93C-2C6E22127C26}"/>
              </a:ext>
            </a:extLst>
          </p:cNvPr>
          <p:cNvCxnSpPr>
            <a:cxnSpLocks/>
            <a:stCxn id="104" idx="4"/>
            <a:endCxn id="67" idx="0"/>
          </p:cNvCxnSpPr>
          <p:nvPr/>
        </p:nvCxnSpPr>
        <p:spPr>
          <a:xfrm rot="5400000" flipH="1">
            <a:off x="690248" y="3277378"/>
            <a:ext cx="1888992" cy="642619"/>
          </a:xfrm>
          <a:prstGeom prst="bentConnector5">
            <a:avLst>
              <a:gd name="adj1" fmla="val -12102"/>
              <a:gd name="adj2" fmla="val 205845"/>
              <a:gd name="adj3" fmla="val 1253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BCC44D-BA82-4036-93AE-1FE986843087}"/>
              </a:ext>
            </a:extLst>
          </p:cNvPr>
          <p:cNvCxnSpPr>
            <a:cxnSpLocks/>
          </p:cNvCxnSpPr>
          <p:nvPr/>
        </p:nvCxnSpPr>
        <p:spPr>
          <a:xfrm rot="5400000" flipV="1">
            <a:off x="1257213" y="2339634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B74942-5EE4-49BC-85A5-06B0DEF6B680}"/>
              </a:ext>
            </a:extLst>
          </p:cNvPr>
          <p:cNvCxnSpPr>
            <a:cxnSpLocks/>
          </p:cNvCxnSpPr>
          <p:nvPr/>
        </p:nvCxnSpPr>
        <p:spPr>
          <a:xfrm rot="5400000" flipV="1">
            <a:off x="2552613" y="2339634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671715-D0AC-40D0-8BB1-33CADDA3CEED}"/>
              </a:ext>
            </a:extLst>
          </p:cNvPr>
          <p:cNvSpPr txBox="1"/>
          <p:nvPr/>
        </p:nvSpPr>
        <p:spPr>
          <a:xfrm>
            <a:off x="2694717" y="222898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8F36F-F529-43B2-B9EB-1D9138A11E58}"/>
              </a:ext>
            </a:extLst>
          </p:cNvPr>
          <p:cNvSpPr txBox="1"/>
          <p:nvPr/>
        </p:nvSpPr>
        <p:spPr>
          <a:xfrm>
            <a:off x="1361508" y="222898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C1A465F-B8CA-4165-B0EF-CCD7A9ED661B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1933194" y="3423810"/>
            <a:ext cx="0" cy="58998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0B6CA0C-E721-45AE-823E-0FDFFCD40D95}"/>
              </a:ext>
            </a:extLst>
          </p:cNvPr>
          <p:cNvCxnSpPr>
            <a:cxnSpLocks/>
          </p:cNvCxnSpPr>
          <p:nvPr/>
        </p:nvCxnSpPr>
        <p:spPr>
          <a:xfrm rot="5400000" flipV="1">
            <a:off x="1876973" y="3559134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186479-D84C-4443-A564-CA8D98B809E7}"/>
              </a:ext>
            </a:extLst>
          </p:cNvPr>
          <p:cNvSpPr txBox="1"/>
          <p:nvPr/>
        </p:nvSpPr>
        <p:spPr>
          <a:xfrm>
            <a:off x="1948526" y="344848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5DEF0C2-4D65-4162-9391-C43C865BA906}"/>
              </a:ext>
            </a:extLst>
          </p:cNvPr>
          <p:cNvGrpSpPr/>
          <p:nvPr/>
        </p:nvGrpSpPr>
        <p:grpSpPr>
          <a:xfrm>
            <a:off x="780034" y="2654191"/>
            <a:ext cx="2362200" cy="769619"/>
            <a:chOff x="3390675" y="3500878"/>
            <a:chExt cx="2362200" cy="769619"/>
          </a:xfrm>
        </p:grpSpPr>
        <p:sp>
          <p:nvSpPr>
            <p:cNvPr id="63" name="Flowchart: Manual Operation 5">
              <a:extLst>
                <a:ext uri="{FF2B5EF4-FFF2-40B4-BE49-F238E27FC236}">
                  <a16:creationId xmlns:a16="http://schemas.microsoft.com/office/drawing/2014/main" id="{8DD5236A-6D7F-41F0-BDDB-13170C47411F}"/>
                </a:ext>
              </a:extLst>
            </p:cNvPr>
            <p:cNvSpPr/>
            <p:nvPr/>
          </p:nvSpPr>
          <p:spPr>
            <a:xfrm>
              <a:off x="3390675" y="3542575"/>
              <a:ext cx="2362200" cy="6858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45 h 10045"/>
                <a:gd name="connsiteX1" fmla="*/ 4870 w 10000"/>
                <a:gd name="connsiteY1" fmla="*/ 0 h 10045"/>
                <a:gd name="connsiteX2" fmla="*/ 10000 w 10000"/>
                <a:gd name="connsiteY2" fmla="*/ 45 h 10045"/>
                <a:gd name="connsiteX3" fmla="*/ 8000 w 10000"/>
                <a:gd name="connsiteY3" fmla="*/ 10045 h 10045"/>
                <a:gd name="connsiteX4" fmla="*/ 2000 w 10000"/>
                <a:gd name="connsiteY4" fmla="*/ 10045 h 10045"/>
                <a:gd name="connsiteX5" fmla="*/ 0 w 10000"/>
                <a:gd name="connsiteY5" fmla="*/ 45 h 10045"/>
                <a:gd name="connsiteX0" fmla="*/ 0 w 10000"/>
                <a:gd name="connsiteY0" fmla="*/ 0 h 10000"/>
                <a:gd name="connsiteX1" fmla="*/ 4870 w 10000"/>
                <a:gd name="connsiteY1" fmla="*/ 48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200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4870 w 10000"/>
                <a:gd name="connsiteY1" fmla="*/ 48 h 10000"/>
                <a:gd name="connsiteX2" fmla="*/ 5365 w 10000"/>
                <a:gd name="connsiteY2" fmla="*/ 1 h 10000"/>
                <a:gd name="connsiteX3" fmla="*/ 10000 w 10000"/>
                <a:gd name="connsiteY3" fmla="*/ 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0 h 10000"/>
                <a:gd name="connsiteX0" fmla="*/ 0 w 10000"/>
                <a:gd name="connsiteY0" fmla="*/ 0 h 10000"/>
                <a:gd name="connsiteX1" fmla="*/ 4310 w 10000"/>
                <a:gd name="connsiteY1" fmla="*/ 1 h 10000"/>
                <a:gd name="connsiteX2" fmla="*/ 4870 w 10000"/>
                <a:gd name="connsiteY2" fmla="*/ 48 h 10000"/>
                <a:gd name="connsiteX3" fmla="*/ 5365 w 10000"/>
                <a:gd name="connsiteY3" fmla="*/ 1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4310 w 10000"/>
                <a:gd name="connsiteY1" fmla="*/ 1 h 10000"/>
                <a:gd name="connsiteX2" fmla="*/ 4896 w 10000"/>
                <a:gd name="connsiteY2" fmla="*/ 2594 h 10000"/>
                <a:gd name="connsiteX3" fmla="*/ 5365 w 10000"/>
                <a:gd name="connsiteY3" fmla="*/ 1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4310" y="1"/>
                  </a:lnTo>
                  <a:lnTo>
                    <a:pt x="4896" y="2594"/>
                  </a:lnTo>
                  <a:lnTo>
                    <a:pt x="5365" y="1"/>
                  </a:lnTo>
                  <a:lnTo>
                    <a:pt x="10000" y="0"/>
                  </a:lnTo>
                  <a:lnTo>
                    <a:pt x="8000" y="10000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77180FC-8DB5-4D1A-9D49-54BD9ACE7056}"/>
                </a:ext>
              </a:extLst>
            </p:cNvPr>
            <p:cNvSpPr/>
            <p:nvPr/>
          </p:nvSpPr>
          <p:spPr>
            <a:xfrm>
              <a:off x="3901215" y="35008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6B0F282-24E3-469E-BA42-4C402B474676}"/>
                </a:ext>
              </a:extLst>
            </p:cNvPr>
            <p:cNvSpPr/>
            <p:nvPr/>
          </p:nvSpPr>
          <p:spPr>
            <a:xfrm>
              <a:off x="5196615" y="35008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6DB1F01-AEF0-4BEF-AA50-E1DBE7707066}"/>
                </a:ext>
              </a:extLst>
            </p:cNvPr>
            <p:cNvSpPr/>
            <p:nvPr/>
          </p:nvSpPr>
          <p:spPr>
            <a:xfrm>
              <a:off x="4520975" y="42247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5FCA4EE-B759-40D4-9381-E652488941DB}"/>
                </a:ext>
              </a:extLst>
            </p:cNvPr>
            <p:cNvSpPr/>
            <p:nvPr/>
          </p:nvSpPr>
          <p:spPr>
            <a:xfrm>
              <a:off x="5509352" y="3877116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3BCACAE8-1002-43C5-9722-0F6CE11396B8}"/>
              </a:ext>
            </a:extLst>
          </p:cNvPr>
          <p:cNvSpPr/>
          <p:nvPr/>
        </p:nvSpPr>
        <p:spPr>
          <a:xfrm>
            <a:off x="4932935" y="3203432"/>
            <a:ext cx="1828798" cy="8989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Control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D73FF0-036A-4C7D-8167-C9255EE51BCD}"/>
              </a:ext>
            </a:extLst>
          </p:cNvPr>
          <p:cNvCxnSpPr>
            <a:cxnSpLocks/>
            <a:stCxn id="79" idx="0"/>
            <a:endCxn id="116" idx="2"/>
          </p:cNvCxnSpPr>
          <p:nvPr/>
        </p:nvCxnSpPr>
        <p:spPr>
          <a:xfrm flipH="1" flipV="1">
            <a:off x="5844839" y="1800201"/>
            <a:ext cx="2495" cy="1403231"/>
          </a:xfrm>
          <a:prstGeom prst="straightConnector1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50">
            <a:extLst>
              <a:ext uri="{FF2B5EF4-FFF2-40B4-BE49-F238E27FC236}">
                <a16:creationId xmlns:a16="http://schemas.microsoft.com/office/drawing/2014/main" id="{1A054A13-B186-43E0-80D5-060CAF6EEDA3}"/>
              </a:ext>
            </a:extLst>
          </p:cNvPr>
          <p:cNvCxnSpPr>
            <a:cxnSpLocks/>
            <a:stCxn id="79" idx="4"/>
            <a:endCxn id="113" idx="3"/>
          </p:cNvCxnSpPr>
          <p:nvPr/>
        </p:nvCxnSpPr>
        <p:spPr>
          <a:xfrm rot="5400000">
            <a:off x="4937093" y="3354781"/>
            <a:ext cx="162638" cy="1657844"/>
          </a:xfrm>
          <a:prstGeom prst="bentConnector2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50">
            <a:extLst>
              <a:ext uri="{FF2B5EF4-FFF2-40B4-BE49-F238E27FC236}">
                <a16:creationId xmlns:a16="http://schemas.microsoft.com/office/drawing/2014/main" id="{AD2528C5-AF40-4680-9767-3FA2B5C46B84}"/>
              </a:ext>
            </a:extLst>
          </p:cNvPr>
          <p:cNvCxnSpPr>
            <a:cxnSpLocks/>
            <a:stCxn id="84" idx="4"/>
            <a:endCxn id="71" idx="6"/>
          </p:cNvCxnSpPr>
          <p:nvPr/>
        </p:nvCxnSpPr>
        <p:spPr>
          <a:xfrm rot="16200000" flipV="1">
            <a:off x="4079055" y="1918664"/>
            <a:ext cx="180584" cy="2449834"/>
          </a:xfrm>
          <a:prstGeom prst="bentConnector2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0">
            <a:extLst>
              <a:ext uri="{FF2B5EF4-FFF2-40B4-BE49-F238E27FC236}">
                <a16:creationId xmlns:a16="http://schemas.microsoft.com/office/drawing/2014/main" id="{FFB0B51A-3AB2-45EC-8711-3C7A425414E2}"/>
              </a:ext>
            </a:extLst>
          </p:cNvPr>
          <p:cNvCxnSpPr>
            <a:cxnSpLocks/>
            <a:stCxn id="79" idx="2"/>
            <a:endCxn id="115" idx="0"/>
          </p:cNvCxnSpPr>
          <p:nvPr/>
        </p:nvCxnSpPr>
        <p:spPr>
          <a:xfrm rot="10800000" flipV="1">
            <a:off x="2329709" y="3652908"/>
            <a:ext cx="2603226" cy="330152"/>
          </a:xfrm>
          <a:prstGeom prst="bentConnector2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26F72203-F357-4968-A968-3C8D5716628D}"/>
              </a:ext>
            </a:extLst>
          </p:cNvPr>
          <p:cNvSpPr/>
          <p:nvPr/>
        </p:nvSpPr>
        <p:spPr>
          <a:xfrm flipH="1" flipV="1">
            <a:off x="5371404" y="3233873"/>
            <a:ext cx="45720" cy="4572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325D84-8B4A-4F62-A6D2-8C40BECD7B51}"/>
              </a:ext>
            </a:extLst>
          </p:cNvPr>
          <p:cNvSpPr txBox="1"/>
          <p:nvPr/>
        </p:nvSpPr>
        <p:spPr>
          <a:xfrm>
            <a:off x="4240775" y="3976620"/>
            <a:ext cx="105439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Shift right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08EEF6-DC0C-4701-8C58-B3C43A2FD1D1}"/>
              </a:ext>
            </a:extLst>
          </p:cNvPr>
          <p:cNvSpPr txBox="1"/>
          <p:nvPr/>
        </p:nvSpPr>
        <p:spPr>
          <a:xfrm rot="16200000">
            <a:off x="5468922" y="2211745"/>
            <a:ext cx="105439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Shift right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00D508-7DDE-44BC-A3DA-0544C35CC8B3}"/>
              </a:ext>
            </a:extLst>
          </p:cNvPr>
          <p:cNvSpPr txBox="1"/>
          <p:nvPr/>
        </p:nvSpPr>
        <p:spPr>
          <a:xfrm>
            <a:off x="7036508" y="1132117"/>
            <a:ext cx="61427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LSBit</a:t>
            </a:r>
            <a:endParaRPr kumimoji="0" lang="en-US" sz="1404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B52746-511F-4FC0-A705-9DAC92C6E75C}"/>
              </a:ext>
            </a:extLst>
          </p:cNvPr>
          <p:cNvSpPr txBox="1"/>
          <p:nvPr/>
        </p:nvSpPr>
        <p:spPr>
          <a:xfrm>
            <a:off x="4257082" y="3370947"/>
            <a:ext cx="65755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Write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FCCAA9-5AFF-4D58-84BB-8DCA48B0B5F7}"/>
              </a:ext>
            </a:extLst>
          </p:cNvPr>
          <p:cNvSpPr txBox="1"/>
          <p:nvPr/>
        </p:nvSpPr>
        <p:spPr>
          <a:xfrm>
            <a:off x="3015962" y="2750327"/>
            <a:ext cx="154241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Operation (add)</a:t>
            </a:r>
          </a:p>
        </p:txBody>
      </p:sp>
      <p:cxnSp>
        <p:nvCxnSpPr>
          <p:cNvPr id="93" name="Straight Arrow Connector 50">
            <a:extLst>
              <a:ext uri="{FF2B5EF4-FFF2-40B4-BE49-F238E27FC236}">
                <a16:creationId xmlns:a16="http://schemas.microsoft.com/office/drawing/2014/main" id="{5C6D0B95-DCDA-4D80-BE29-E3F53AE2C88A}"/>
              </a:ext>
            </a:extLst>
          </p:cNvPr>
          <p:cNvCxnSpPr>
            <a:cxnSpLocks/>
            <a:stCxn id="116" idx="3"/>
            <a:endCxn id="79" idx="6"/>
          </p:cNvCxnSpPr>
          <p:nvPr/>
        </p:nvCxnSpPr>
        <p:spPr>
          <a:xfrm flipH="1">
            <a:off x="6761733" y="1408084"/>
            <a:ext cx="240908" cy="2244824"/>
          </a:xfrm>
          <a:prstGeom prst="bentConnector3">
            <a:avLst>
              <a:gd name="adj1" fmla="val -94891"/>
            </a:avLst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691C1A4-0F66-475A-943E-90AD42B4C3D2}"/>
              </a:ext>
            </a:extLst>
          </p:cNvPr>
          <p:cNvSpPr txBox="1"/>
          <p:nvPr/>
        </p:nvSpPr>
        <p:spPr>
          <a:xfrm>
            <a:off x="3552722" y="4531548"/>
            <a:ext cx="70436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AE23CA2-5FF7-4D25-A308-B121C4702104}"/>
              </a:ext>
            </a:extLst>
          </p:cNvPr>
          <p:cNvSpPr/>
          <p:nvPr/>
        </p:nvSpPr>
        <p:spPr>
          <a:xfrm>
            <a:off x="1933193" y="4497464"/>
            <a:ext cx="45719" cy="45719"/>
          </a:xfrm>
          <a:prstGeom prst="ellipse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19118FC-BC70-4145-8E99-AB8D34436115}"/>
              </a:ext>
            </a:extLst>
          </p:cNvPr>
          <p:cNvSpPr/>
          <p:nvPr/>
        </p:nvSpPr>
        <p:spPr>
          <a:xfrm>
            <a:off x="1199944" y="4017372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 (64 bits)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C2C61C-671F-4825-A90D-F5D44386BE0C}"/>
              </a:ext>
            </a:extLst>
          </p:cNvPr>
          <p:cNvCxnSpPr>
            <a:cxnSpLocks/>
          </p:cNvCxnSpPr>
          <p:nvPr/>
        </p:nvCxnSpPr>
        <p:spPr>
          <a:xfrm flipV="1">
            <a:off x="2713973" y="4013798"/>
            <a:ext cx="0" cy="4953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045E52C2-561A-4713-9D80-AC5994BFA468}"/>
              </a:ext>
            </a:extLst>
          </p:cNvPr>
          <p:cNvSpPr/>
          <p:nvPr/>
        </p:nvSpPr>
        <p:spPr>
          <a:xfrm>
            <a:off x="2306849" y="3983060"/>
            <a:ext cx="45719" cy="45719"/>
          </a:xfrm>
          <a:prstGeom prst="ellipse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DCFC74E-33C9-47A5-A056-D7009270B9F3}"/>
              </a:ext>
            </a:extLst>
          </p:cNvPr>
          <p:cNvSpPr/>
          <p:nvPr/>
        </p:nvSpPr>
        <p:spPr>
          <a:xfrm>
            <a:off x="4687037" y="1015967"/>
            <a:ext cx="2315604" cy="784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Multiplier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(32 bits)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7979469-8CC7-4A42-9B38-56DE8633CF45}"/>
              </a:ext>
            </a:extLst>
          </p:cNvPr>
          <p:cNvSpPr/>
          <p:nvPr/>
        </p:nvSpPr>
        <p:spPr>
          <a:xfrm>
            <a:off x="1454358" y="1015967"/>
            <a:ext cx="2308951" cy="799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Multiplicand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(32 bits)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85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GB" dirty="0"/>
              <a:t>multiplier </a:t>
            </a:r>
            <a:r>
              <a:rPr lang="en-US" dirty="0"/>
              <a:t>–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F514B-4595-468B-B664-8450A6F1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6035"/>
            <a:ext cx="7886700" cy="425211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F4CD4-7BB1-41B8-A3D5-2B7610419E6D}"/>
              </a:ext>
            </a:extLst>
          </p:cNvPr>
          <p:cNvSpPr/>
          <p:nvPr/>
        </p:nvSpPr>
        <p:spPr>
          <a:xfrm>
            <a:off x="1746485" y="1308704"/>
            <a:ext cx="172469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01010110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B87703-387B-45E1-9BFD-DB4A72CB835C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>
            <a:off x="2608833" y="1804004"/>
            <a:ext cx="1" cy="930872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4CAFE5-EC1E-4CC9-AA43-D32915EE9295}"/>
              </a:ext>
            </a:extLst>
          </p:cNvPr>
          <p:cNvCxnSpPr>
            <a:cxnSpLocks/>
            <a:stCxn id="104" idx="4"/>
            <a:endCxn id="32" idx="0"/>
          </p:cNvCxnSpPr>
          <p:nvPr/>
        </p:nvCxnSpPr>
        <p:spPr>
          <a:xfrm rot="5400000" flipH="1">
            <a:off x="690248" y="3358063"/>
            <a:ext cx="1888992" cy="642619"/>
          </a:xfrm>
          <a:prstGeom prst="bentConnector5">
            <a:avLst>
              <a:gd name="adj1" fmla="val -12102"/>
              <a:gd name="adj2" fmla="val 205845"/>
              <a:gd name="adj3" fmla="val 1253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C710C8-F0FD-4965-BD00-BBFBBCAC6086}"/>
              </a:ext>
            </a:extLst>
          </p:cNvPr>
          <p:cNvCxnSpPr>
            <a:cxnSpLocks/>
          </p:cNvCxnSpPr>
          <p:nvPr/>
        </p:nvCxnSpPr>
        <p:spPr>
          <a:xfrm rot="5400000" flipV="1">
            <a:off x="1257213" y="2420319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56837D-8129-480F-95DE-2959D36311CA}"/>
              </a:ext>
            </a:extLst>
          </p:cNvPr>
          <p:cNvCxnSpPr>
            <a:cxnSpLocks/>
          </p:cNvCxnSpPr>
          <p:nvPr/>
        </p:nvCxnSpPr>
        <p:spPr>
          <a:xfrm rot="5400000" flipV="1">
            <a:off x="2552613" y="2420319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BFE65D-89BD-459F-BF19-2464BB1B4D1F}"/>
              </a:ext>
            </a:extLst>
          </p:cNvPr>
          <p:cNvSpPr txBox="1"/>
          <p:nvPr/>
        </p:nvSpPr>
        <p:spPr>
          <a:xfrm>
            <a:off x="2694717" y="230966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BDBBB-2959-4A47-A1A4-27D933AEFFD3}"/>
              </a:ext>
            </a:extLst>
          </p:cNvPr>
          <p:cNvSpPr txBox="1"/>
          <p:nvPr/>
        </p:nvSpPr>
        <p:spPr>
          <a:xfrm>
            <a:off x="1361508" y="230966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DDE7BD-45B4-4FFC-A2DE-D993893623A6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1933194" y="3504495"/>
            <a:ext cx="0" cy="58998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E331C0-827E-44A6-A78F-377063DD4C4A}"/>
              </a:ext>
            </a:extLst>
          </p:cNvPr>
          <p:cNvCxnSpPr>
            <a:cxnSpLocks/>
          </p:cNvCxnSpPr>
          <p:nvPr/>
        </p:nvCxnSpPr>
        <p:spPr>
          <a:xfrm rot="5400000" flipV="1">
            <a:off x="1876973" y="3639819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155B51-0814-4863-B0BF-C858E187DC8A}"/>
              </a:ext>
            </a:extLst>
          </p:cNvPr>
          <p:cNvSpPr txBox="1"/>
          <p:nvPr/>
        </p:nvSpPr>
        <p:spPr>
          <a:xfrm>
            <a:off x="1981268" y="352916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59E0AD-C4D0-4548-B2E9-9526DBA018D9}"/>
              </a:ext>
            </a:extLst>
          </p:cNvPr>
          <p:cNvGrpSpPr/>
          <p:nvPr/>
        </p:nvGrpSpPr>
        <p:grpSpPr>
          <a:xfrm>
            <a:off x="780034" y="2734876"/>
            <a:ext cx="2362200" cy="769619"/>
            <a:chOff x="3390675" y="3500878"/>
            <a:chExt cx="2362200" cy="769619"/>
          </a:xfrm>
        </p:grpSpPr>
        <p:sp>
          <p:nvSpPr>
            <p:cNvPr id="15" name="Flowchart: Manual Operation 5">
              <a:extLst>
                <a:ext uri="{FF2B5EF4-FFF2-40B4-BE49-F238E27FC236}">
                  <a16:creationId xmlns:a16="http://schemas.microsoft.com/office/drawing/2014/main" id="{566C95E4-69C4-4845-8050-EBD8569C9C6F}"/>
                </a:ext>
              </a:extLst>
            </p:cNvPr>
            <p:cNvSpPr/>
            <p:nvPr/>
          </p:nvSpPr>
          <p:spPr>
            <a:xfrm>
              <a:off x="3390675" y="3542575"/>
              <a:ext cx="2362200" cy="6858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45 h 10045"/>
                <a:gd name="connsiteX1" fmla="*/ 4870 w 10000"/>
                <a:gd name="connsiteY1" fmla="*/ 0 h 10045"/>
                <a:gd name="connsiteX2" fmla="*/ 10000 w 10000"/>
                <a:gd name="connsiteY2" fmla="*/ 45 h 10045"/>
                <a:gd name="connsiteX3" fmla="*/ 8000 w 10000"/>
                <a:gd name="connsiteY3" fmla="*/ 10045 h 10045"/>
                <a:gd name="connsiteX4" fmla="*/ 2000 w 10000"/>
                <a:gd name="connsiteY4" fmla="*/ 10045 h 10045"/>
                <a:gd name="connsiteX5" fmla="*/ 0 w 10000"/>
                <a:gd name="connsiteY5" fmla="*/ 45 h 10045"/>
                <a:gd name="connsiteX0" fmla="*/ 0 w 10000"/>
                <a:gd name="connsiteY0" fmla="*/ 0 h 10000"/>
                <a:gd name="connsiteX1" fmla="*/ 4870 w 10000"/>
                <a:gd name="connsiteY1" fmla="*/ 48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200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4870 w 10000"/>
                <a:gd name="connsiteY1" fmla="*/ 48 h 10000"/>
                <a:gd name="connsiteX2" fmla="*/ 5365 w 10000"/>
                <a:gd name="connsiteY2" fmla="*/ 1 h 10000"/>
                <a:gd name="connsiteX3" fmla="*/ 10000 w 10000"/>
                <a:gd name="connsiteY3" fmla="*/ 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0 h 10000"/>
                <a:gd name="connsiteX0" fmla="*/ 0 w 10000"/>
                <a:gd name="connsiteY0" fmla="*/ 0 h 10000"/>
                <a:gd name="connsiteX1" fmla="*/ 4310 w 10000"/>
                <a:gd name="connsiteY1" fmla="*/ 1 h 10000"/>
                <a:gd name="connsiteX2" fmla="*/ 4870 w 10000"/>
                <a:gd name="connsiteY2" fmla="*/ 48 h 10000"/>
                <a:gd name="connsiteX3" fmla="*/ 5365 w 10000"/>
                <a:gd name="connsiteY3" fmla="*/ 1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4310 w 10000"/>
                <a:gd name="connsiteY1" fmla="*/ 1 h 10000"/>
                <a:gd name="connsiteX2" fmla="*/ 4896 w 10000"/>
                <a:gd name="connsiteY2" fmla="*/ 2594 h 10000"/>
                <a:gd name="connsiteX3" fmla="*/ 5365 w 10000"/>
                <a:gd name="connsiteY3" fmla="*/ 1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4310" y="1"/>
                  </a:lnTo>
                  <a:lnTo>
                    <a:pt x="4896" y="2594"/>
                  </a:lnTo>
                  <a:lnTo>
                    <a:pt x="5365" y="1"/>
                  </a:lnTo>
                  <a:lnTo>
                    <a:pt x="10000" y="0"/>
                  </a:lnTo>
                  <a:lnTo>
                    <a:pt x="8000" y="10000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8C2974-6A1A-425E-B67C-C98191D382C1}"/>
                </a:ext>
              </a:extLst>
            </p:cNvPr>
            <p:cNvSpPr/>
            <p:nvPr/>
          </p:nvSpPr>
          <p:spPr>
            <a:xfrm>
              <a:off x="3901215" y="35008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BD27F1C-0B34-4AE5-9761-18DFB13C5CDD}"/>
                </a:ext>
              </a:extLst>
            </p:cNvPr>
            <p:cNvSpPr/>
            <p:nvPr/>
          </p:nvSpPr>
          <p:spPr>
            <a:xfrm>
              <a:off x="5196615" y="35008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BAE21C5-D2B0-489A-BA45-CACBFF2AFDAD}"/>
                </a:ext>
              </a:extLst>
            </p:cNvPr>
            <p:cNvSpPr/>
            <p:nvPr/>
          </p:nvSpPr>
          <p:spPr>
            <a:xfrm>
              <a:off x="4520975" y="42247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2DCE142-F4CF-4479-B76D-8B2E1AFE0FDB}"/>
                </a:ext>
              </a:extLst>
            </p:cNvPr>
            <p:cNvSpPr/>
            <p:nvPr/>
          </p:nvSpPr>
          <p:spPr>
            <a:xfrm>
              <a:off x="5509352" y="3877116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082853E-171E-4CA6-82F5-2F1A11770EEB}"/>
              </a:ext>
            </a:extLst>
          </p:cNvPr>
          <p:cNvSpPr/>
          <p:nvPr/>
        </p:nvSpPr>
        <p:spPr>
          <a:xfrm>
            <a:off x="1219200" y="4094483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0000000000000000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802095-BA82-4035-BB67-ADBA617BBC2B}"/>
              </a:ext>
            </a:extLst>
          </p:cNvPr>
          <p:cNvSpPr/>
          <p:nvPr/>
        </p:nvSpPr>
        <p:spPr>
          <a:xfrm>
            <a:off x="4989737" y="1308704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0100001 0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11ABD2-2E64-4523-AC7B-D914A08529A3}"/>
              </a:ext>
            </a:extLst>
          </p:cNvPr>
          <p:cNvSpPr/>
          <p:nvPr/>
        </p:nvSpPr>
        <p:spPr>
          <a:xfrm>
            <a:off x="4932935" y="3284117"/>
            <a:ext cx="1828798" cy="8989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Control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B361D0-F3E4-4C7E-B752-8AE664A684F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H="1" flipV="1">
            <a:off x="5841908" y="1804004"/>
            <a:ext cx="5426" cy="1480113"/>
          </a:xfrm>
          <a:prstGeom prst="straightConnector1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0">
            <a:extLst>
              <a:ext uri="{FF2B5EF4-FFF2-40B4-BE49-F238E27FC236}">
                <a16:creationId xmlns:a16="http://schemas.microsoft.com/office/drawing/2014/main" id="{A7D7FC7D-F38A-4BDD-B001-AF58E4CF6CC3}"/>
              </a:ext>
            </a:extLst>
          </p:cNvPr>
          <p:cNvCxnSpPr>
            <a:cxnSpLocks/>
            <a:stCxn id="48" idx="4"/>
            <a:endCxn id="134" idx="3"/>
          </p:cNvCxnSpPr>
          <p:nvPr/>
        </p:nvCxnSpPr>
        <p:spPr>
          <a:xfrm rot="5400000">
            <a:off x="4948508" y="3443307"/>
            <a:ext cx="159064" cy="1638589"/>
          </a:xfrm>
          <a:prstGeom prst="bentConnector2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0">
            <a:extLst>
              <a:ext uri="{FF2B5EF4-FFF2-40B4-BE49-F238E27FC236}">
                <a16:creationId xmlns:a16="http://schemas.microsoft.com/office/drawing/2014/main" id="{B6369AED-3EDE-4E7E-A29B-B05A7409AD36}"/>
              </a:ext>
            </a:extLst>
          </p:cNvPr>
          <p:cNvCxnSpPr>
            <a:cxnSpLocks/>
            <a:stCxn id="70" idx="4"/>
            <a:endCxn id="62" idx="6"/>
          </p:cNvCxnSpPr>
          <p:nvPr/>
        </p:nvCxnSpPr>
        <p:spPr>
          <a:xfrm rot="16200000" flipV="1">
            <a:off x="4079055" y="1999349"/>
            <a:ext cx="180584" cy="2449834"/>
          </a:xfrm>
          <a:prstGeom prst="bentConnector2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0">
            <a:extLst>
              <a:ext uri="{FF2B5EF4-FFF2-40B4-BE49-F238E27FC236}">
                <a16:creationId xmlns:a16="http://schemas.microsoft.com/office/drawing/2014/main" id="{B9DE4603-23C4-4C38-A3F1-0ED1ED91997B}"/>
              </a:ext>
            </a:extLst>
          </p:cNvPr>
          <p:cNvCxnSpPr>
            <a:cxnSpLocks/>
            <a:stCxn id="48" idx="2"/>
            <a:endCxn id="139" idx="0"/>
          </p:cNvCxnSpPr>
          <p:nvPr/>
        </p:nvCxnSpPr>
        <p:spPr>
          <a:xfrm rot="10800000" flipV="1">
            <a:off x="2329709" y="3733593"/>
            <a:ext cx="2603226" cy="330152"/>
          </a:xfrm>
          <a:prstGeom prst="bentConnector2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6C842866-12AE-46C9-AF5F-DBFD198BD401}"/>
              </a:ext>
            </a:extLst>
          </p:cNvPr>
          <p:cNvSpPr/>
          <p:nvPr/>
        </p:nvSpPr>
        <p:spPr>
          <a:xfrm flipH="1" flipV="1">
            <a:off x="5371404" y="3314558"/>
            <a:ext cx="45720" cy="4572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78225F-81C6-40AA-90A4-B750DBB5F91E}"/>
              </a:ext>
            </a:extLst>
          </p:cNvPr>
          <p:cNvSpPr txBox="1"/>
          <p:nvPr/>
        </p:nvSpPr>
        <p:spPr>
          <a:xfrm>
            <a:off x="4240775" y="4057305"/>
            <a:ext cx="105439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Shift right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4DFA80-AD11-4D02-A8A0-6AB70BE9E212}"/>
              </a:ext>
            </a:extLst>
          </p:cNvPr>
          <p:cNvSpPr txBox="1"/>
          <p:nvPr/>
        </p:nvSpPr>
        <p:spPr>
          <a:xfrm rot="16200000">
            <a:off x="5468922" y="2292430"/>
            <a:ext cx="105439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Shift right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6B656C-823C-4F9E-838E-E971B27CF6B0}"/>
              </a:ext>
            </a:extLst>
          </p:cNvPr>
          <p:cNvSpPr txBox="1"/>
          <p:nvPr/>
        </p:nvSpPr>
        <p:spPr>
          <a:xfrm>
            <a:off x="6652668" y="1273753"/>
            <a:ext cx="61427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LSBit</a:t>
            </a:r>
            <a:endParaRPr kumimoji="0" lang="en-US" sz="1404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310BE3-F231-42D5-B165-8BFF51B8A460}"/>
              </a:ext>
            </a:extLst>
          </p:cNvPr>
          <p:cNvSpPr txBox="1"/>
          <p:nvPr/>
        </p:nvSpPr>
        <p:spPr>
          <a:xfrm>
            <a:off x="4257082" y="3451632"/>
            <a:ext cx="65755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Write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92F9C4-26DD-46E9-9324-6967364DA084}"/>
              </a:ext>
            </a:extLst>
          </p:cNvPr>
          <p:cNvSpPr txBox="1"/>
          <p:nvPr/>
        </p:nvSpPr>
        <p:spPr>
          <a:xfrm>
            <a:off x="3015962" y="2831012"/>
            <a:ext cx="154241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Operation (add)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739290C-65DD-4D8D-A920-0162BB691CE9}"/>
              </a:ext>
            </a:extLst>
          </p:cNvPr>
          <p:cNvSpPr/>
          <p:nvPr/>
        </p:nvSpPr>
        <p:spPr>
          <a:xfrm>
            <a:off x="8229360" y="1828137"/>
            <a:ext cx="491785" cy="2190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Begin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1063AB41-3761-4448-88DE-9A22BFB5FF22}"/>
              </a:ext>
            </a:extLst>
          </p:cNvPr>
          <p:cNvSpPr/>
          <p:nvPr/>
        </p:nvSpPr>
        <p:spPr>
          <a:xfrm>
            <a:off x="8230166" y="2193227"/>
            <a:ext cx="492948" cy="2558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Init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21F8F034-530C-4293-ACCE-3191A70D8BEC}"/>
              </a:ext>
            </a:extLst>
          </p:cNvPr>
          <p:cNvSpPr/>
          <p:nvPr/>
        </p:nvSpPr>
        <p:spPr>
          <a:xfrm>
            <a:off x="7633968" y="2986994"/>
            <a:ext cx="492948" cy="2558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625E4ABE-7D2F-4829-9C82-8B6D815589AE}"/>
              </a:ext>
            </a:extLst>
          </p:cNvPr>
          <p:cNvSpPr/>
          <p:nvPr/>
        </p:nvSpPr>
        <p:spPr>
          <a:xfrm>
            <a:off x="8228197" y="3487025"/>
            <a:ext cx="492948" cy="2558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Shift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177981C8-809E-4A24-A34D-A609C2789F24}"/>
              </a:ext>
            </a:extLst>
          </p:cNvPr>
          <p:cNvSpPr/>
          <p:nvPr/>
        </p:nvSpPr>
        <p:spPr>
          <a:xfrm>
            <a:off x="8229360" y="4484821"/>
            <a:ext cx="491785" cy="2190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End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45672F-958D-48B3-AD5D-A90A75302FA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475253" y="2047225"/>
            <a:ext cx="1387" cy="146002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16D6987-9594-4C18-B7DD-9632CC5B1AF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474671" y="2449050"/>
            <a:ext cx="1969" cy="145417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A4A4AA-A600-4280-9B12-E883F37CCFBB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8474671" y="2947517"/>
            <a:ext cx="0" cy="53950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015949-CD56-444E-814B-3F651592B5CD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16200000" flipH="1">
            <a:off x="8055452" y="3067806"/>
            <a:ext cx="244208" cy="594229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54">
            <a:extLst>
              <a:ext uri="{FF2B5EF4-FFF2-40B4-BE49-F238E27FC236}">
                <a16:creationId xmlns:a16="http://schemas.microsoft.com/office/drawing/2014/main" id="{5BD2A1FB-2E35-4637-9352-0D33C5693E46}"/>
              </a:ext>
            </a:extLst>
          </p:cNvPr>
          <p:cNvCxnSpPr>
            <a:cxnSpLocks/>
            <a:stCxn id="8" idx="1"/>
            <a:endCxn id="40" idx="0"/>
          </p:cNvCxnSpPr>
          <p:nvPr/>
        </p:nvCxnSpPr>
        <p:spPr>
          <a:xfrm rot="10800000" flipV="1">
            <a:off x="7880442" y="2770992"/>
            <a:ext cx="265659" cy="216001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B4F1F49-C589-4703-B3E9-BCCC827BAB0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8474604" y="3742848"/>
            <a:ext cx="68" cy="17576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61013566-667B-40D8-8CD3-E6D178C46C0D}"/>
              </a:ext>
            </a:extLst>
          </p:cNvPr>
          <p:cNvSpPr/>
          <p:nvPr/>
        </p:nvSpPr>
        <p:spPr>
          <a:xfrm>
            <a:off x="8146101" y="2594467"/>
            <a:ext cx="657142" cy="3530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0D1148-16AA-43A7-BE8C-794930417D1B}"/>
              </a:ext>
            </a:extLst>
          </p:cNvPr>
          <p:cNvSpPr/>
          <p:nvPr/>
        </p:nvSpPr>
        <p:spPr>
          <a:xfrm>
            <a:off x="8267656" y="2659387"/>
            <a:ext cx="4619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Bit 0?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98A3FD5F-4C64-4C3D-AB33-5BFE25CF9E46}"/>
              </a:ext>
            </a:extLst>
          </p:cNvPr>
          <p:cNvSpPr/>
          <p:nvPr/>
        </p:nvSpPr>
        <p:spPr>
          <a:xfrm>
            <a:off x="8144674" y="3918613"/>
            <a:ext cx="659860" cy="3530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52EE277-5291-4690-8819-E1B2D5D12394}"/>
              </a:ext>
            </a:extLst>
          </p:cNvPr>
          <p:cNvSpPr/>
          <p:nvPr/>
        </p:nvSpPr>
        <p:spPr>
          <a:xfrm>
            <a:off x="8242808" y="3973456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N=8?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3" name="Straight Connector 54">
            <a:extLst>
              <a:ext uri="{FF2B5EF4-FFF2-40B4-BE49-F238E27FC236}">
                <a16:creationId xmlns:a16="http://schemas.microsoft.com/office/drawing/2014/main" id="{3184281C-18AB-4CF8-87E2-061BDD33DA61}"/>
              </a:ext>
            </a:extLst>
          </p:cNvPr>
          <p:cNvCxnSpPr>
            <a:cxnSpLocks/>
            <a:stCxn id="43" idx="3"/>
            <a:endCxn id="8" idx="3"/>
          </p:cNvCxnSpPr>
          <p:nvPr/>
        </p:nvCxnSpPr>
        <p:spPr>
          <a:xfrm flipH="1" flipV="1">
            <a:off x="8803242" y="2770992"/>
            <a:ext cx="1292" cy="1324146"/>
          </a:xfrm>
          <a:prstGeom prst="bentConnector3">
            <a:avLst>
              <a:gd name="adj1" fmla="val -1272120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AF4735E-10D2-4D8F-B281-83896501C0B4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8474604" y="4271663"/>
            <a:ext cx="649" cy="21315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lowchart: Process 109">
            <a:extLst>
              <a:ext uri="{FF2B5EF4-FFF2-40B4-BE49-F238E27FC236}">
                <a16:creationId xmlns:a16="http://schemas.microsoft.com/office/drawing/2014/main" id="{5871CAAB-1AE5-4A15-8E49-C1D26C953A4D}"/>
              </a:ext>
            </a:extLst>
          </p:cNvPr>
          <p:cNvSpPr/>
          <p:nvPr/>
        </p:nvSpPr>
        <p:spPr>
          <a:xfrm>
            <a:off x="6757515" y="507065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1" name="Flowchart: Process 110">
            <a:extLst>
              <a:ext uri="{FF2B5EF4-FFF2-40B4-BE49-F238E27FC236}">
                <a16:creationId xmlns:a16="http://schemas.microsoft.com/office/drawing/2014/main" id="{2E35F276-D58F-4ED5-B142-F2F696B72697}"/>
              </a:ext>
            </a:extLst>
          </p:cNvPr>
          <p:cNvSpPr/>
          <p:nvPr/>
        </p:nvSpPr>
        <p:spPr>
          <a:xfrm>
            <a:off x="6988435" y="507065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id="{C3A720B7-B269-4043-8351-91DD86D137C8}"/>
              </a:ext>
            </a:extLst>
          </p:cNvPr>
          <p:cNvSpPr/>
          <p:nvPr/>
        </p:nvSpPr>
        <p:spPr>
          <a:xfrm>
            <a:off x="7221544" y="507065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Flowchart: Process 112">
            <a:extLst>
              <a:ext uri="{FF2B5EF4-FFF2-40B4-BE49-F238E27FC236}">
                <a16:creationId xmlns:a16="http://schemas.microsoft.com/office/drawing/2014/main" id="{749CCC7B-113D-4D39-931A-8538D9587349}"/>
              </a:ext>
            </a:extLst>
          </p:cNvPr>
          <p:cNvSpPr/>
          <p:nvPr/>
        </p:nvSpPr>
        <p:spPr>
          <a:xfrm>
            <a:off x="7455826" y="507065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Flowchart: Process 113">
            <a:extLst>
              <a:ext uri="{FF2B5EF4-FFF2-40B4-BE49-F238E27FC236}">
                <a16:creationId xmlns:a16="http://schemas.microsoft.com/office/drawing/2014/main" id="{F2B6AE72-9698-43C0-95C8-DA6DF92C25B4}"/>
              </a:ext>
            </a:extLst>
          </p:cNvPr>
          <p:cNvSpPr/>
          <p:nvPr/>
        </p:nvSpPr>
        <p:spPr>
          <a:xfrm>
            <a:off x="7684426" y="507065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DC3F59B5-B2A2-4E18-ACB8-89DBE43AA0BB}"/>
              </a:ext>
            </a:extLst>
          </p:cNvPr>
          <p:cNvSpPr/>
          <p:nvPr/>
        </p:nvSpPr>
        <p:spPr>
          <a:xfrm>
            <a:off x="6529243" y="507065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0034D57E-D65A-4D69-B067-D5A583E89970}"/>
              </a:ext>
            </a:extLst>
          </p:cNvPr>
          <p:cNvSpPr/>
          <p:nvPr/>
        </p:nvSpPr>
        <p:spPr>
          <a:xfrm>
            <a:off x="6295754" y="507065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AE0260ED-28F4-4C49-BC1A-E4A238367250}"/>
              </a:ext>
            </a:extLst>
          </p:cNvPr>
          <p:cNvSpPr/>
          <p:nvPr/>
        </p:nvSpPr>
        <p:spPr>
          <a:xfrm>
            <a:off x="6067180" y="507065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D088172-2E5D-4048-B54F-3DA30C556255}"/>
              </a:ext>
            </a:extLst>
          </p:cNvPr>
          <p:cNvSpPr txBox="1"/>
          <p:nvPr/>
        </p:nvSpPr>
        <p:spPr>
          <a:xfrm>
            <a:off x="5973574" y="4813870"/>
            <a:ext cx="919739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Iteration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7CB4377-1352-4F62-BC9E-0DA758AD44F8}"/>
              </a:ext>
            </a:extLst>
          </p:cNvPr>
          <p:cNvSpPr/>
          <p:nvPr/>
        </p:nvSpPr>
        <p:spPr>
          <a:xfrm>
            <a:off x="4981929" y="1312435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010000 1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FD21251-DC5C-4157-90AE-77C0FCEA44A4}"/>
              </a:ext>
            </a:extLst>
          </p:cNvPr>
          <p:cNvSpPr/>
          <p:nvPr/>
        </p:nvSpPr>
        <p:spPr>
          <a:xfrm>
            <a:off x="1211942" y="4089023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A458F34-062B-4D29-9B00-399A28EAF198}"/>
              </a:ext>
            </a:extLst>
          </p:cNvPr>
          <p:cNvSpPr/>
          <p:nvPr/>
        </p:nvSpPr>
        <p:spPr>
          <a:xfrm>
            <a:off x="4989737" y="1309361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01000 0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A153C0-4D69-45E8-B1AB-89810B4A9EF9}"/>
              </a:ext>
            </a:extLst>
          </p:cNvPr>
          <p:cNvCxnSpPr>
            <a:cxnSpLocks/>
            <a:stCxn id="47" idx="3"/>
            <a:endCxn id="48" idx="6"/>
          </p:cNvCxnSpPr>
          <p:nvPr/>
        </p:nvCxnSpPr>
        <p:spPr>
          <a:xfrm>
            <a:off x="6694078" y="1556354"/>
            <a:ext cx="67655" cy="2177239"/>
          </a:xfrm>
          <a:prstGeom prst="bentConnector3">
            <a:avLst>
              <a:gd name="adj1" fmla="val 437891"/>
            </a:avLst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8967BB5-C985-4E97-8190-0DBDE69255EB}"/>
              </a:ext>
            </a:extLst>
          </p:cNvPr>
          <p:cNvSpPr/>
          <p:nvPr/>
        </p:nvSpPr>
        <p:spPr>
          <a:xfrm>
            <a:off x="4981929" y="1313583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0100 0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EDAFF7-B933-4E49-AA68-ED90E2CC5DF0}"/>
              </a:ext>
            </a:extLst>
          </p:cNvPr>
          <p:cNvSpPr/>
          <p:nvPr/>
        </p:nvSpPr>
        <p:spPr>
          <a:xfrm>
            <a:off x="4978351" y="1308703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010 0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31D1690-F2A9-4F54-94FD-5A3536583FB2}"/>
              </a:ext>
            </a:extLst>
          </p:cNvPr>
          <p:cNvSpPr/>
          <p:nvPr/>
        </p:nvSpPr>
        <p:spPr>
          <a:xfrm>
            <a:off x="4978351" y="1312915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01 0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BCB0BF0-33C7-42FB-B8B9-FE77A3B03241}"/>
              </a:ext>
            </a:extLst>
          </p:cNvPr>
          <p:cNvSpPr/>
          <p:nvPr/>
        </p:nvSpPr>
        <p:spPr>
          <a:xfrm>
            <a:off x="4980226" y="1311143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0 1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8134005-1C98-4E20-B377-0768007FDBCB}"/>
              </a:ext>
            </a:extLst>
          </p:cNvPr>
          <p:cNvSpPr/>
          <p:nvPr/>
        </p:nvSpPr>
        <p:spPr>
          <a:xfrm>
            <a:off x="4980582" y="1316168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0000000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3AE1F96-61F4-4A23-BCC9-0C2544DB282B}"/>
              </a:ext>
            </a:extLst>
          </p:cNvPr>
          <p:cNvSpPr/>
          <p:nvPr/>
        </p:nvSpPr>
        <p:spPr>
          <a:xfrm>
            <a:off x="4981929" y="1311143"/>
            <a:ext cx="1704341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0000000 0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9C58E0-EB13-4E87-B33F-4173986A8A0C}"/>
              </a:ext>
            </a:extLst>
          </p:cNvPr>
          <p:cNvSpPr txBox="1"/>
          <p:nvPr/>
        </p:nvSpPr>
        <p:spPr>
          <a:xfrm>
            <a:off x="3552722" y="4612233"/>
            <a:ext cx="70436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6C5B7FE-1B47-4210-9C87-CB737AD7C443}"/>
              </a:ext>
            </a:extLst>
          </p:cNvPr>
          <p:cNvGrpSpPr/>
          <p:nvPr/>
        </p:nvGrpSpPr>
        <p:grpSpPr>
          <a:xfrm>
            <a:off x="6382658" y="1403954"/>
            <a:ext cx="311420" cy="304800"/>
            <a:chOff x="6382658" y="1323269"/>
            <a:chExt cx="311420" cy="304800"/>
          </a:xfrm>
        </p:grpSpPr>
        <p:sp>
          <p:nvSpPr>
            <p:cNvPr id="119" name="Flowchart: Process 118">
              <a:extLst>
                <a:ext uri="{FF2B5EF4-FFF2-40B4-BE49-F238E27FC236}">
                  <a16:creationId xmlns:a16="http://schemas.microsoft.com/office/drawing/2014/main" id="{A3185EAD-1EED-438A-B5AF-F0ECF6DCC3DB}"/>
                </a:ext>
              </a:extLst>
            </p:cNvPr>
            <p:cNvSpPr/>
            <p:nvPr/>
          </p:nvSpPr>
          <p:spPr>
            <a:xfrm>
              <a:off x="6382658" y="1323269"/>
              <a:ext cx="228600" cy="304800"/>
            </a:xfrm>
            <a:prstGeom prst="flowChart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21" name="Straight Arrow Connector 50">
              <a:extLst>
                <a:ext uri="{FF2B5EF4-FFF2-40B4-BE49-F238E27FC236}">
                  <a16:creationId xmlns:a16="http://schemas.microsoft.com/office/drawing/2014/main" id="{89369E4A-B9F5-473F-9C17-B52A10BFB1C2}"/>
                </a:ext>
              </a:extLst>
            </p:cNvPr>
            <p:cNvCxnSpPr>
              <a:cxnSpLocks/>
              <a:stCxn id="119" idx="3"/>
              <a:endCxn id="47" idx="3"/>
            </p:cNvCxnSpPr>
            <p:nvPr/>
          </p:nvCxnSpPr>
          <p:spPr>
            <a:xfrm>
              <a:off x="6611258" y="1475669"/>
              <a:ext cx="82820" cy="6724"/>
            </a:xfrm>
            <a:prstGeom prst="straightConnector1">
              <a:avLst/>
            </a:prstGeom>
            <a:ln w="28575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0EA26C00-2F22-4037-91B6-011336AF6AFD}"/>
              </a:ext>
            </a:extLst>
          </p:cNvPr>
          <p:cNvSpPr/>
          <p:nvPr/>
        </p:nvSpPr>
        <p:spPr>
          <a:xfrm>
            <a:off x="1933193" y="4578149"/>
            <a:ext cx="45719" cy="45719"/>
          </a:xfrm>
          <a:prstGeom prst="ellipse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E68CF3A-2C69-4EE7-A317-3EAE049664C2}"/>
              </a:ext>
            </a:extLst>
          </p:cNvPr>
          <p:cNvSpPr/>
          <p:nvPr/>
        </p:nvSpPr>
        <p:spPr>
          <a:xfrm>
            <a:off x="1219199" y="4094483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9504462-FF67-4B62-A7ED-34E6BD3E7A98}"/>
              </a:ext>
            </a:extLst>
          </p:cNvPr>
          <p:cNvSpPr/>
          <p:nvPr/>
        </p:nvSpPr>
        <p:spPr>
          <a:xfrm>
            <a:off x="1208712" y="4094483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F3FA8ED-04B7-4FDA-892D-C3D2C87240B3}"/>
              </a:ext>
            </a:extLst>
          </p:cNvPr>
          <p:cNvSpPr/>
          <p:nvPr/>
        </p:nvSpPr>
        <p:spPr>
          <a:xfrm>
            <a:off x="1209511" y="4094483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711086B-85E8-4ED5-810A-748FC4EBF9AE}"/>
              </a:ext>
            </a:extLst>
          </p:cNvPr>
          <p:cNvSpPr/>
          <p:nvPr/>
        </p:nvSpPr>
        <p:spPr>
          <a:xfrm>
            <a:off x="1219199" y="4094483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1100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1A4C94F-772D-484A-9A7A-51328056396E}"/>
              </a:ext>
            </a:extLst>
          </p:cNvPr>
          <p:cNvSpPr/>
          <p:nvPr/>
        </p:nvSpPr>
        <p:spPr>
          <a:xfrm>
            <a:off x="1211505" y="4099321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01100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7ECBB02-B18D-4DDC-B7AD-1525BA3DBCD9}"/>
              </a:ext>
            </a:extLst>
          </p:cNvPr>
          <p:cNvSpPr/>
          <p:nvPr/>
        </p:nvSpPr>
        <p:spPr>
          <a:xfrm>
            <a:off x="1219199" y="4096317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101100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9F54F47-F424-4F15-A2E5-B0580860406E}"/>
              </a:ext>
            </a:extLst>
          </p:cNvPr>
          <p:cNvSpPr/>
          <p:nvPr/>
        </p:nvSpPr>
        <p:spPr>
          <a:xfrm>
            <a:off x="1219199" y="4094483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01011000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101100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B1271E1-AD44-4EFA-B5FB-EBBEBE63B51E}"/>
              </a:ext>
            </a:extLst>
          </p:cNvPr>
          <p:cNvSpPr/>
          <p:nvPr/>
        </p:nvSpPr>
        <p:spPr>
          <a:xfrm>
            <a:off x="1219199" y="4104594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0101100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0101100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CA2B626-08DA-4E48-ADCC-C3DEB746518C}"/>
              </a:ext>
            </a:extLst>
          </p:cNvPr>
          <p:cNvSpPr/>
          <p:nvPr/>
        </p:nvSpPr>
        <p:spPr>
          <a:xfrm>
            <a:off x="1219199" y="4094483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00101100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F8AA1B-8F5D-4E6E-9222-E5E27EC8F38B}"/>
              </a:ext>
            </a:extLst>
          </p:cNvPr>
          <p:cNvCxnSpPr>
            <a:cxnSpLocks/>
            <a:stCxn id="42" idx="2"/>
            <a:endCxn id="42" idx="0"/>
          </p:cNvCxnSpPr>
          <p:nvPr/>
        </p:nvCxnSpPr>
        <p:spPr>
          <a:xfrm flipV="1">
            <a:off x="2713973" y="4094483"/>
            <a:ext cx="0" cy="4953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C843B3D8-B362-4B6A-BC90-4F1B79614607}"/>
              </a:ext>
            </a:extLst>
          </p:cNvPr>
          <p:cNvSpPr/>
          <p:nvPr/>
        </p:nvSpPr>
        <p:spPr>
          <a:xfrm>
            <a:off x="2306849" y="4063745"/>
            <a:ext cx="45719" cy="45719"/>
          </a:xfrm>
          <a:prstGeom prst="ellipse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9C0789A-961B-47F8-997B-71A054CBC6BC}"/>
              </a:ext>
            </a:extLst>
          </p:cNvPr>
          <p:cNvSpPr/>
          <p:nvPr/>
        </p:nvSpPr>
        <p:spPr>
          <a:xfrm>
            <a:off x="301915" y="625412"/>
            <a:ext cx="7968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(example with 8 bit registers: 01000010 x 01010110 = 00010110 00101100)</a:t>
            </a:r>
            <a:endParaRPr kumimoji="0" lang="en-GB" sz="140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4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allAtOnce"/>
      <p:bldP spid="127" grpId="0" animBg="1"/>
      <p:bldP spid="128" grpId="0" animBg="1"/>
      <p:bldP spid="135" grpId="0" animBg="1"/>
      <p:bldP spid="142" grpId="0" animBg="1"/>
      <p:bldP spid="145" grpId="0" animBg="1"/>
      <p:bldP spid="146" grpId="0" animBg="1"/>
      <p:bldP spid="149" grpId="0" animBg="1"/>
      <p:bldP spid="152" grpId="0" animBg="1"/>
      <p:bldP spid="154" grpId="0" animBg="1"/>
      <p:bldP spid="120" grpId="0" animBg="1"/>
      <p:bldP spid="122" grpId="0" animBg="1"/>
      <p:bldP spid="123" grpId="0" animBg="1"/>
      <p:bldP spid="124" grpId="0" animBg="1"/>
      <p:bldP spid="129" grpId="0" animBg="1"/>
      <p:bldP spid="130" grpId="0" animBg="1"/>
      <p:bldP spid="131" grpId="0" animBg="1"/>
      <p:bldP spid="133" grpId="0" animBg="1"/>
      <p:bldP spid="1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AA0A-8F09-4EAA-BD40-06235333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think about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23A5-5F1C-46C5-8FCE-F167B84F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Both the Result and the Multiplier register are shifted right identically.</a:t>
            </a:r>
          </a:p>
          <a:p>
            <a:endParaRPr lang="pt-BR" dirty="0"/>
          </a:p>
          <a:p>
            <a:r>
              <a:rPr lang="pt-BR" dirty="0"/>
              <a:t>Every time we add a new bit to the result, we lose a bit in the Multiplier</a:t>
            </a:r>
          </a:p>
          <a:p>
            <a:endParaRPr lang="pt-BR" dirty="0"/>
          </a:p>
          <a:p>
            <a:r>
              <a:rPr lang="pt-BR" dirty="0"/>
              <a:t>What if we store the Multiplier on the less significant part of the Result register?</a:t>
            </a:r>
          </a:p>
          <a:p>
            <a:pPr lvl="1"/>
            <a:r>
              <a:rPr lang="pt-BR" dirty="0"/>
              <a:t>This would reduce the amount of space required by multiplication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942F7-33BD-4687-B2F3-99BD115F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GB" dirty="0"/>
              <a:t>multiplier</a:t>
            </a:r>
            <a:r>
              <a:rPr lang="en-US" dirty="0"/>
              <a:t> – Version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AB79-2FE3-4BC2-977A-29576FA2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989F977A-FAA6-4600-B02E-8E7B2824649B}"/>
              </a:ext>
            </a:extLst>
          </p:cNvPr>
          <p:cNvSpPr/>
          <p:nvPr/>
        </p:nvSpPr>
        <p:spPr>
          <a:xfrm>
            <a:off x="2312623" y="4893410"/>
            <a:ext cx="5867573" cy="53340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 version 3 of the multiplier, the </a:t>
            </a: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Multiplier </a:t>
            </a:r>
            <a:r>
              <a:rPr kumimoji="0" lang="en-US" sz="140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register is removed, its value is stored in the least significant half of the result.</a:t>
            </a:r>
            <a:endParaRPr kumimoji="0" lang="en-GB" sz="140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BC639C5-B230-420E-8A42-E15F871F4A3E}"/>
              </a:ext>
            </a:extLst>
          </p:cNvPr>
          <p:cNvCxnSpPr>
            <a:cxnSpLocks/>
            <a:stCxn id="137" idx="2"/>
            <a:endCxn id="76" idx="0"/>
          </p:cNvCxnSpPr>
          <p:nvPr/>
        </p:nvCxnSpPr>
        <p:spPr>
          <a:xfrm>
            <a:off x="3467099" y="1559072"/>
            <a:ext cx="0" cy="977787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16">
            <a:extLst>
              <a:ext uri="{FF2B5EF4-FFF2-40B4-BE49-F238E27FC236}">
                <a16:creationId xmlns:a16="http://schemas.microsoft.com/office/drawing/2014/main" id="{9C8421E8-5F88-4A45-A5CD-F311CEE55970}"/>
              </a:ext>
            </a:extLst>
          </p:cNvPr>
          <p:cNvCxnSpPr>
            <a:cxnSpLocks/>
            <a:stCxn id="120" idx="4"/>
            <a:endCxn id="75" idx="0"/>
          </p:cNvCxnSpPr>
          <p:nvPr/>
        </p:nvCxnSpPr>
        <p:spPr>
          <a:xfrm rot="5400000" flipH="1">
            <a:off x="1548513" y="3160046"/>
            <a:ext cx="1888992" cy="642619"/>
          </a:xfrm>
          <a:prstGeom prst="bentConnector5">
            <a:avLst>
              <a:gd name="adj1" fmla="val -12102"/>
              <a:gd name="adj2" fmla="val 205845"/>
              <a:gd name="adj3" fmla="val 1253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187E86-CA79-41D3-8AE5-E61324682BFA}"/>
              </a:ext>
            </a:extLst>
          </p:cNvPr>
          <p:cNvCxnSpPr>
            <a:cxnSpLocks/>
          </p:cNvCxnSpPr>
          <p:nvPr/>
        </p:nvCxnSpPr>
        <p:spPr>
          <a:xfrm rot="5400000" flipV="1">
            <a:off x="2115478" y="2222302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AA45F9-17CF-46FD-9BE3-6C0C2E455063}"/>
              </a:ext>
            </a:extLst>
          </p:cNvPr>
          <p:cNvCxnSpPr>
            <a:cxnSpLocks/>
          </p:cNvCxnSpPr>
          <p:nvPr/>
        </p:nvCxnSpPr>
        <p:spPr>
          <a:xfrm rot="5400000" flipV="1">
            <a:off x="3410878" y="2222302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2B1FCBF-EF54-4320-9F61-A89F4A080592}"/>
              </a:ext>
            </a:extLst>
          </p:cNvPr>
          <p:cNvSpPr txBox="1"/>
          <p:nvPr/>
        </p:nvSpPr>
        <p:spPr>
          <a:xfrm>
            <a:off x="3552982" y="2111651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5DD12B-6AD1-4A89-9A7E-9AC8C942298B}"/>
              </a:ext>
            </a:extLst>
          </p:cNvPr>
          <p:cNvSpPr txBox="1"/>
          <p:nvPr/>
        </p:nvSpPr>
        <p:spPr>
          <a:xfrm>
            <a:off x="2219773" y="2111651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60C3C4B-0B1B-4A6C-9B2E-F424E6DFB49C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2791459" y="3306478"/>
            <a:ext cx="0" cy="58998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FE0906-EE12-473E-A8F8-6BE38E8B0BE8}"/>
              </a:ext>
            </a:extLst>
          </p:cNvPr>
          <p:cNvCxnSpPr>
            <a:cxnSpLocks/>
          </p:cNvCxnSpPr>
          <p:nvPr/>
        </p:nvCxnSpPr>
        <p:spPr>
          <a:xfrm rot="5400000" flipV="1">
            <a:off x="2735238" y="3441802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92F1966-2098-4186-9C02-0532C9059768}"/>
              </a:ext>
            </a:extLst>
          </p:cNvPr>
          <p:cNvSpPr txBox="1"/>
          <p:nvPr/>
        </p:nvSpPr>
        <p:spPr>
          <a:xfrm>
            <a:off x="2814155" y="3331151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32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BA9C9C-EA11-40B2-AEB2-AE8A1F4B8902}"/>
              </a:ext>
            </a:extLst>
          </p:cNvPr>
          <p:cNvGrpSpPr/>
          <p:nvPr/>
        </p:nvGrpSpPr>
        <p:grpSpPr>
          <a:xfrm>
            <a:off x="1638299" y="2536859"/>
            <a:ext cx="2362200" cy="769619"/>
            <a:chOff x="3390675" y="3500878"/>
            <a:chExt cx="2362200" cy="769619"/>
          </a:xfrm>
        </p:grpSpPr>
        <p:sp>
          <p:nvSpPr>
            <p:cNvPr id="74" name="Flowchart: Manual Operation 5">
              <a:extLst>
                <a:ext uri="{FF2B5EF4-FFF2-40B4-BE49-F238E27FC236}">
                  <a16:creationId xmlns:a16="http://schemas.microsoft.com/office/drawing/2014/main" id="{AF9DFCA6-8F98-4F75-A7EC-C5E4F4C78174}"/>
                </a:ext>
              </a:extLst>
            </p:cNvPr>
            <p:cNvSpPr/>
            <p:nvPr/>
          </p:nvSpPr>
          <p:spPr>
            <a:xfrm>
              <a:off x="3390675" y="3542575"/>
              <a:ext cx="2362200" cy="6858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45 h 10045"/>
                <a:gd name="connsiteX1" fmla="*/ 4870 w 10000"/>
                <a:gd name="connsiteY1" fmla="*/ 0 h 10045"/>
                <a:gd name="connsiteX2" fmla="*/ 10000 w 10000"/>
                <a:gd name="connsiteY2" fmla="*/ 45 h 10045"/>
                <a:gd name="connsiteX3" fmla="*/ 8000 w 10000"/>
                <a:gd name="connsiteY3" fmla="*/ 10045 h 10045"/>
                <a:gd name="connsiteX4" fmla="*/ 2000 w 10000"/>
                <a:gd name="connsiteY4" fmla="*/ 10045 h 10045"/>
                <a:gd name="connsiteX5" fmla="*/ 0 w 10000"/>
                <a:gd name="connsiteY5" fmla="*/ 45 h 10045"/>
                <a:gd name="connsiteX0" fmla="*/ 0 w 10000"/>
                <a:gd name="connsiteY0" fmla="*/ 0 h 10000"/>
                <a:gd name="connsiteX1" fmla="*/ 4870 w 10000"/>
                <a:gd name="connsiteY1" fmla="*/ 48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200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4870 w 10000"/>
                <a:gd name="connsiteY1" fmla="*/ 48 h 10000"/>
                <a:gd name="connsiteX2" fmla="*/ 5365 w 10000"/>
                <a:gd name="connsiteY2" fmla="*/ 1 h 10000"/>
                <a:gd name="connsiteX3" fmla="*/ 10000 w 10000"/>
                <a:gd name="connsiteY3" fmla="*/ 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0 h 10000"/>
                <a:gd name="connsiteX0" fmla="*/ 0 w 10000"/>
                <a:gd name="connsiteY0" fmla="*/ 0 h 10000"/>
                <a:gd name="connsiteX1" fmla="*/ 4310 w 10000"/>
                <a:gd name="connsiteY1" fmla="*/ 1 h 10000"/>
                <a:gd name="connsiteX2" fmla="*/ 4870 w 10000"/>
                <a:gd name="connsiteY2" fmla="*/ 48 h 10000"/>
                <a:gd name="connsiteX3" fmla="*/ 5365 w 10000"/>
                <a:gd name="connsiteY3" fmla="*/ 1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4310 w 10000"/>
                <a:gd name="connsiteY1" fmla="*/ 1 h 10000"/>
                <a:gd name="connsiteX2" fmla="*/ 4896 w 10000"/>
                <a:gd name="connsiteY2" fmla="*/ 2594 h 10000"/>
                <a:gd name="connsiteX3" fmla="*/ 5365 w 10000"/>
                <a:gd name="connsiteY3" fmla="*/ 1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4310" y="1"/>
                  </a:lnTo>
                  <a:lnTo>
                    <a:pt x="4896" y="2594"/>
                  </a:lnTo>
                  <a:lnTo>
                    <a:pt x="5365" y="1"/>
                  </a:lnTo>
                  <a:lnTo>
                    <a:pt x="10000" y="0"/>
                  </a:lnTo>
                  <a:lnTo>
                    <a:pt x="8000" y="10000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F680B53-915A-40AF-971D-FE64AB5DD5D4}"/>
                </a:ext>
              </a:extLst>
            </p:cNvPr>
            <p:cNvSpPr/>
            <p:nvPr/>
          </p:nvSpPr>
          <p:spPr>
            <a:xfrm>
              <a:off x="3901215" y="35008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FAA25C1-72D8-42B2-A0B8-7A436044F6BD}"/>
                </a:ext>
              </a:extLst>
            </p:cNvPr>
            <p:cNvSpPr/>
            <p:nvPr/>
          </p:nvSpPr>
          <p:spPr>
            <a:xfrm>
              <a:off x="5196615" y="35008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55A9B9E-DEDE-4B32-9EF5-D810903C348B}"/>
                </a:ext>
              </a:extLst>
            </p:cNvPr>
            <p:cNvSpPr/>
            <p:nvPr/>
          </p:nvSpPr>
          <p:spPr>
            <a:xfrm>
              <a:off x="4520975" y="42247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D5DD7CC-1D92-4E08-976E-45425D16C1A2}"/>
                </a:ext>
              </a:extLst>
            </p:cNvPr>
            <p:cNvSpPr/>
            <p:nvPr/>
          </p:nvSpPr>
          <p:spPr>
            <a:xfrm>
              <a:off x="5509352" y="3877116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E222C40B-D7DB-4D57-B44F-3D6315B3ED9D}"/>
              </a:ext>
            </a:extLst>
          </p:cNvPr>
          <p:cNvSpPr/>
          <p:nvPr/>
        </p:nvSpPr>
        <p:spPr>
          <a:xfrm>
            <a:off x="5791200" y="3086100"/>
            <a:ext cx="1828798" cy="8989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Control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4" name="Straight Arrow Connector 50">
            <a:extLst>
              <a:ext uri="{FF2B5EF4-FFF2-40B4-BE49-F238E27FC236}">
                <a16:creationId xmlns:a16="http://schemas.microsoft.com/office/drawing/2014/main" id="{5CF8C063-51C8-4100-81D9-61F53E0F8641}"/>
              </a:ext>
            </a:extLst>
          </p:cNvPr>
          <p:cNvCxnSpPr>
            <a:cxnSpLocks/>
            <a:stCxn id="92" idx="4"/>
          </p:cNvCxnSpPr>
          <p:nvPr/>
        </p:nvCxnSpPr>
        <p:spPr>
          <a:xfrm rot="5400000">
            <a:off x="5716889" y="3344862"/>
            <a:ext cx="348520" cy="1628901"/>
          </a:xfrm>
          <a:prstGeom prst="bentConnector2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50">
            <a:extLst>
              <a:ext uri="{FF2B5EF4-FFF2-40B4-BE49-F238E27FC236}">
                <a16:creationId xmlns:a16="http://schemas.microsoft.com/office/drawing/2014/main" id="{53004638-3BA7-4B9C-BE9D-4F61A31B3498}"/>
              </a:ext>
            </a:extLst>
          </p:cNvPr>
          <p:cNvCxnSpPr>
            <a:cxnSpLocks/>
            <a:stCxn id="97" idx="4"/>
            <a:endCxn id="78" idx="6"/>
          </p:cNvCxnSpPr>
          <p:nvPr/>
        </p:nvCxnSpPr>
        <p:spPr>
          <a:xfrm rot="16200000" flipV="1">
            <a:off x="4937320" y="1801332"/>
            <a:ext cx="180584" cy="2449834"/>
          </a:xfrm>
          <a:prstGeom prst="bentConnector2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50">
            <a:extLst>
              <a:ext uri="{FF2B5EF4-FFF2-40B4-BE49-F238E27FC236}">
                <a16:creationId xmlns:a16="http://schemas.microsoft.com/office/drawing/2014/main" id="{0F083720-7288-46A2-A426-333D4588AA43}"/>
              </a:ext>
            </a:extLst>
          </p:cNvPr>
          <p:cNvCxnSpPr>
            <a:cxnSpLocks/>
            <a:stCxn id="92" idx="2"/>
            <a:endCxn id="131" idx="0"/>
          </p:cNvCxnSpPr>
          <p:nvPr/>
        </p:nvCxnSpPr>
        <p:spPr>
          <a:xfrm rot="10800000" flipV="1">
            <a:off x="3187974" y="3535576"/>
            <a:ext cx="2603226" cy="330152"/>
          </a:xfrm>
          <a:prstGeom prst="bentConnector2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CFE07060-3D1B-4BED-BEEC-6125C2A3528C}"/>
              </a:ext>
            </a:extLst>
          </p:cNvPr>
          <p:cNvSpPr/>
          <p:nvPr/>
        </p:nvSpPr>
        <p:spPr>
          <a:xfrm flipH="1" flipV="1">
            <a:off x="6229669" y="3116541"/>
            <a:ext cx="45720" cy="4572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2BC0B1-F7E6-4D3F-98DE-ECF098D21806}"/>
              </a:ext>
            </a:extLst>
          </p:cNvPr>
          <p:cNvSpPr txBox="1"/>
          <p:nvPr/>
        </p:nvSpPr>
        <p:spPr>
          <a:xfrm>
            <a:off x="5193118" y="4306776"/>
            <a:ext cx="105439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Shift right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4403E7-8647-4C8A-9537-4964F8B02100}"/>
              </a:ext>
            </a:extLst>
          </p:cNvPr>
          <p:cNvSpPr txBox="1"/>
          <p:nvPr/>
        </p:nvSpPr>
        <p:spPr>
          <a:xfrm>
            <a:off x="5122658" y="3871807"/>
            <a:ext cx="61427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LSBit</a:t>
            </a:r>
            <a:endParaRPr kumimoji="0" lang="en-US" sz="1404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DE8E8BF-C9FB-40E3-936E-DEFAE3D154C1}"/>
              </a:ext>
            </a:extLst>
          </p:cNvPr>
          <p:cNvSpPr txBox="1"/>
          <p:nvPr/>
        </p:nvSpPr>
        <p:spPr>
          <a:xfrm>
            <a:off x="5115347" y="3253615"/>
            <a:ext cx="65755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Write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46A376-8C83-4838-9E3B-EFDB5F9FB628}"/>
              </a:ext>
            </a:extLst>
          </p:cNvPr>
          <p:cNvSpPr txBox="1"/>
          <p:nvPr/>
        </p:nvSpPr>
        <p:spPr>
          <a:xfrm>
            <a:off x="3874227" y="2632995"/>
            <a:ext cx="154241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Operation (add)</a:t>
            </a:r>
          </a:p>
        </p:txBody>
      </p:sp>
      <p:cxnSp>
        <p:nvCxnSpPr>
          <p:cNvPr id="118" name="Straight Arrow Connector 50">
            <a:extLst>
              <a:ext uri="{FF2B5EF4-FFF2-40B4-BE49-F238E27FC236}">
                <a16:creationId xmlns:a16="http://schemas.microsoft.com/office/drawing/2014/main" id="{AECBC863-8AAA-4EBC-824F-56431A521270}"/>
              </a:ext>
            </a:extLst>
          </p:cNvPr>
          <p:cNvCxnSpPr>
            <a:cxnSpLocks/>
            <a:endCxn id="135" idx="0"/>
          </p:cNvCxnSpPr>
          <p:nvPr/>
        </p:nvCxnSpPr>
        <p:spPr>
          <a:xfrm flipV="1">
            <a:off x="5011822" y="3948251"/>
            <a:ext cx="1240707" cy="205976"/>
          </a:xfrm>
          <a:prstGeom prst="bentConnector2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3616117-8A83-4643-9C8D-A28D895A4DF0}"/>
              </a:ext>
            </a:extLst>
          </p:cNvPr>
          <p:cNvSpPr txBox="1"/>
          <p:nvPr/>
        </p:nvSpPr>
        <p:spPr>
          <a:xfrm>
            <a:off x="4410987" y="4414216"/>
            <a:ext cx="70436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40D53B1-59DB-4E89-8C76-4D32FF3D5093}"/>
              </a:ext>
            </a:extLst>
          </p:cNvPr>
          <p:cNvSpPr/>
          <p:nvPr/>
        </p:nvSpPr>
        <p:spPr>
          <a:xfrm>
            <a:off x="2791458" y="4380132"/>
            <a:ext cx="45719" cy="45719"/>
          </a:xfrm>
          <a:prstGeom prst="ellipse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355528F-C714-42F8-8B6E-39EE11DFFF8B}"/>
              </a:ext>
            </a:extLst>
          </p:cNvPr>
          <p:cNvSpPr/>
          <p:nvPr/>
        </p:nvSpPr>
        <p:spPr>
          <a:xfrm>
            <a:off x="3165114" y="3865728"/>
            <a:ext cx="45719" cy="45719"/>
          </a:xfrm>
          <a:prstGeom prst="ellipse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87FECD9-6784-4F11-AC74-2CFDD114AAD2}"/>
              </a:ext>
            </a:extLst>
          </p:cNvPr>
          <p:cNvSpPr/>
          <p:nvPr/>
        </p:nvSpPr>
        <p:spPr>
          <a:xfrm flipH="1" flipV="1">
            <a:off x="6229669" y="3902531"/>
            <a:ext cx="45720" cy="4572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D9A7A61-0A6E-436C-B2C4-6B5B8209738E}"/>
              </a:ext>
            </a:extLst>
          </p:cNvPr>
          <p:cNvSpPr/>
          <p:nvPr/>
        </p:nvSpPr>
        <p:spPr>
          <a:xfrm>
            <a:off x="2067776" y="3911163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368D507-9A6A-4572-9EDB-8E75CBCF33CD}"/>
              </a:ext>
            </a:extLst>
          </p:cNvPr>
          <p:cNvCxnSpPr>
            <a:cxnSpLocks/>
          </p:cNvCxnSpPr>
          <p:nvPr/>
        </p:nvCxnSpPr>
        <p:spPr>
          <a:xfrm flipV="1">
            <a:off x="3572238" y="3896466"/>
            <a:ext cx="0" cy="4953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0D44FE0-E6B5-4A0F-88E7-5D17D0F681CF}"/>
              </a:ext>
            </a:extLst>
          </p:cNvPr>
          <p:cNvSpPr/>
          <p:nvPr/>
        </p:nvSpPr>
        <p:spPr>
          <a:xfrm>
            <a:off x="2312623" y="759870"/>
            <a:ext cx="2308951" cy="799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Multiplicand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(32 bits)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9652F-5F15-4D85-915F-3C9C6B5CB1EA}"/>
              </a:ext>
            </a:extLst>
          </p:cNvPr>
          <p:cNvSpPr/>
          <p:nvPr/>
        </p:nvSpPr>
        <p:spPr>
          <a:xfrm>
            <a:off x="2039584" y="3931961"/>
            <a:ext cx="1849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 (64 bits)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F3B2936-CEE2-4478-A92E-529D54DA627B}"/>
              </a:ext>
            </a:extLst>
          </p:cNvPr>
          <p:cNvSpPr/>
          <p:nvPr/>
        </p:nvSpPr>
        <p:spPr>
          <a:xfrm>
            <a:off x="3912723" y="3851557"/>
            <a:ext cx="1135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Multiplier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(32 bits)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02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Multiplication</a:t>
            </a:r>
            <a:endParaRPr lang="en-US" sz="4000" b="1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21ED2-186F-439F-BE6E-450C4FA05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 Ways to Move A Number</a:t>
            </a:r>
          </a:p>
        </p:txBody>
      </p:sp>
    </p:spTree>
    <p:extLst>
      <p:ext uri="{BB962C8B-B14F-4D97-AF65-F5344CB8AC3E}">
        <p14:creationId xmlns:p14="http://schemas.microsoft.com/office/powerpoint/2010/main" val="3612086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GB" dirty="0"/>
              <a:t>multiplier </a:t>
            </a:r>
            <a:r>
              <a:rPr lang="en-US" dirty="0"/>
              <a:t>– Version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4AB0-5BA2-43C4-9BBE-FE984AF0E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F4CD4-7BB1-41B8-A3D5-2B7610419E6D}"/>
              </a:ext>
            </a:extLst>
          </p:cNvPr>
          <p:cNvSpPr/>
          <p:nvPr/>
        </p:nvSpPr>
        <p:spPr>
          <a:xfrm>
            <a:off x="1746485" y="1228019"/>
            <a:ext cx="172469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01010110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B87703-387B-45E1-9BFD-DB4A72CB835C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>
            <a:off x="2608833" y="1723319"/>
            <a:ext cx="1" cy="930872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4CAFE5-EC1E-4CC9-AA43-D32915EE9295}"/>
              </a:ext>
            </a:extLst>
          </p:cNvPr>
          <p:cNvCxnSpPr>
            <a:cxnSpLocks/>
            <a:stCxn id="104" idx="4"/>
            <a:endCxn id="32" idx="0"/>
          </p:cNvCxnSpPr>
          <p:nvPr/>
        </p:nvCxnSpPr>
        <p:spPr>
          <a:xfrm rot="5400000" flipH="1">
            <a:off x="690248" y="3277378"/>
            <a:ext cx="1888992" cy="642619"/>
          </a:xfrm>
          <a:prstGeom prst="bentConnector5">
            <a:avLst>
              <a:gd name="adj1" fmla="val -12102"/>
              <a:gd name="adj2" fmla="val 205845"/>
              <a:gd name="adj3" fmla="val 1253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C710C8-F0FD-4965-BD00-BBFBBCAC6086}"/>
              </a:ext>
            </a:extLst>
          </p:cNvPr>
          <p:cNvCxnSpPr>
            <a:cxnSpLocks/>
          </p:cNvCxnSpPr>
          <p:nvPr/>
        </p:nvCxnSpPr>
        <p:spPr>
          <a:xfrm rot="5400000" flipV="1">
            <a:off x="1257213" y="2339634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56837D-8129-480F-95DE-2959D36311CA}"/>
              </a:ext>
            </a:extLst>
          </p:cNvPr>
          <p:cNvCxnSpPr>
            <a:cxnSpLocks/>
          </p:cNvCxnSpPr>
          <p:nvPr/>
        </p:nvCxnSpPr>
        <p:spPr>
          <a:xfrm rot="5400000" flipV="1">
            <a:off x="2552613" y="2339634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BFE65D-89BD-459F-BF19-2464BB1B4D1F}"/>
              </a:ext>
            </a:extLst>
          </p:cNvPr>
          <p:cNvSpPr txBox="1"/>
          <p:nvPr/>
        </p:nvSpPr>
        <p:spPr>
          <a:xfrm>
            <a:off x="2694717" y="222898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BDBBB-2959-4A47-A1A4-27D933AEFFD3}"/>
              </a:ext>
            </a:extLst>
          </p:cNvPr>
          <p:cNvSpPr txBox="1"/>
          <p:nvPr/>
        </p:nvSpPr>
        <p:spPr>
          <a:xfrm>
            <a:off x="1361508" y="222898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DDE7BD-45B4-4FFC-A2DE-D993893623A6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1933194" y="3423810"/>
            <a:ext cx="0" cy="58998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E331C0-827E-44A6-A78F-377063DD4C4A}"/>
              </a:ext>
            </a:extLst>
          </p:cNvPr>
          <p:cNvCxnSpPr>
            <a:cxnSpLocks/>
          </p:cNvCxnSpPr>
          <p:nvPr/>
        </p:nvCxnSpPr>
        <p:spPr>
          <a:xfrm rot="5400000" flipV="1">
            <a:off x="1876973" y="3559134"/>
            <a:ext cx="112443" cy="128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155B51-0814-4863-B0BF-C858E187DC8A}"/>
              </a:ext>
            </a:extLst>
          </p:cNvPr>
          <p:cNvSpPr txBox="1"/>
          <p:nvPr/>
        </p:nvSpPr>
        <p:spPr>
          <a:xfrm>
            <a:off x="1981268" y="344848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59E0AD-C4D0-4548-B2E9-9526DBA018D9}"/>
              </a:ext>
            </a:extLst>
          </p:cNvPr>
          <p:cNvGrpSpPr/>
          <p:nvPr/>
        </p:nvGrpSpPr>
        <p:grpSpPr>
          <a:xfrm>
            <a:off x="780034" y="2654191"/>
            <a:ext cx="2362200" cy="769619"/>
            <a:chOff x="3390675" y="3500878"/>
            <a:chExt cx="2362200" cy="769619"/>
          </a:xfrm>
        </p:grpSpPr>
        <p:sp>
          <p:nvSpPr>
            <p:cNvPr id="15" name="Flowchart: Manual Operation 5">
              <a:extLst>
                <a:ext uri="{FF2B5EF4-FFF2-40B4-BE49-F238E27FC236}">
                  <a16:creationId xmlns:a16="http://schemas.microsoft.com/office/drawing/2014/main" id="{566C95E4-69C4-4845-8050-EBD8569C9C6F}"/>
                </a:ext>
              </a:extLst>
            </p:cNvPr>
            <p:cNvSpPr/>
            <p:nvPr/>
          </p:nvSpPr>
          <p:spPr>
            <a:xfrm>
              <a:off x="3390675" y="3542575"/>
              <a:ext cx="2362200" cy="6858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45 h 10045"/>
                <a:gd name="connsiteX1" fmla="*/ 4870 w 10000"/>
                <a:gd name="connsiteY1" fmla="*/ 0 h 10045"/>
                <a:gd name="connsiteX2" fmla="*/ 10000 w 10000"/>
                <a:gd name="connsiteY2" fmla="*/ 45 h 10045"/>
                <a:gd name="connsiteX3" fmla="*/ 8000 w 10000"/>
                <a:gd name="connsiteY3" fmla="*/ 10045 h 10045"/>
                <a:gd name="connsiteX4" fmla="*/ 2000 w 10000"/>
                <a:gd name="connsiteY4" fmla="*/ 10045 h 10045"/>
                <a:gd name="connsiteX5" fmla="*/ 0 w 10000"/>
                <a:gd name="connsiteY5" fmla="*/ 45 h 10045"/>
                <a:gd name="connsiteX0" fmla="*/ 0 w 10000"/>
                <a:gd name="connsiteY0" fmla="*/ 0 h 10000"/>
                <a:gd name="connsiteX1" fmla="*/ 4870 w 10000"/>
                <a:gd name="connsiteY1" fmla="*/ 48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200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4870 w 10000"/>
                <a:gd name="connsiteY1" fmla="*/ 48 h 10000"/>
                <a:gd name="connsiteX2" fmla="*/ 5365 w 10000"/>
                <a:gd name="connsiteY2" fmla="*/ 1 h 10000"/>
                <a:gd name="connsiteX3" fmla="*/ 10000 w 10000"/>
                <a:gd name="connsiteY3" fmla="*/ 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0 h 10000"/>
                <a:gd name="connsiteX0" fmla="*/ 0 w 10000"/>
                <a:gd name="connsiteY0" fmla="*/ 0 h 10000"/>
                <a:gd name="connsiteX1" fmla="*/ 4310 w 10000"/>
                <a:gd name="connsiteY1" fmla="*/ 1 h 10000"/>
                <a:gd name="connsiteX2" fmla="*/ 4870 w 10000"/>
                <a:gd name="connsiteY2" fmla="*/ 48 h 10000"/>
                <a:gd name="connsiteX3" fmla="*/ 5365 w 10000"/>
                <a:gd name="connsiteY3" fmla="*/ 1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4310 w 10000"/>
                <a:gd name="connsiteY1" fmla="*/ 1 h 10000"/>
                <a:gd name="connsiteX2" fmla="*/ 4896 w 10000"/>
                <a:gd name="connsiteY2" fmla="*/ 2594 h 10000"/>
                <a:gd name="connsiteX3" fmla="*/ 5365 w 10000"/>
                <a:gd name="connsiteY3" fmla="*/ 1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4310" y="1"/>
                  </a:lnTo>
                  <a:lnTo>
                    <a:pt x="4896" y="2594"/>
                  </a:lnTo>
                  <a:lnTo>
                    <a:pt x="5365" y="1"/>
                  </a:lnTo>
                  <a:lnTo>
                    <a:pt x="10000" y="0"/>
                  </a:lnTo>
                  <a:lnTo>
                    <a:pt x="8000" y="10000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8C2974-6A1A-425E-B67C-C98191D382C1}"/>
                </a:ext>
              </a:extLst>
            </p:cNvPr>
            <p:cNvSpPr/>
            <p:nvPr/>
          </p:nvSpPr>
          <p:spPr>
            <a:xfrm>
              <a:off x="3901215" y="35008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BD27F1C-0B34-4AE5-9761-18DFB13C5CDD}"/>
                </a:ext>
              </a:extLst>
            </p:cNvPr>
            <p:cNvSpPr/>
            <p:nvPr/>
          </p:nvSpPr>
          <p:spPr>
            <a:xfrm>
              <a:off x="5196615" y="35008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BAE21C5-D2B0-489A-BA45-CACBFF2AFDAD}"/>
                </a:ext>
              </a:extLst>
            </p:cNvPr>
            <p:cNvSpPr/>
            <p:nvPr/>
          </p:nvSpPr>
          <p:spPr>
            <a:xfrm>
              <a:off x="4520975" y="4224778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2DCE142-F4CF-4479-B76D-8B2E1AFE0FDB}"/>
                </a:ext>
              </a:extLst>
            </p:cNvPr>
            <p:cNvSpPr/>
            <p:nvPr/>
          </p:nvSpPr>
          <p:spPr>
            <a:xfrm>
              <a:off x="5509352" y="3877116"/>
              <a:ext cx="45719" cy="45719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082853E-171E-4CA6-82F5-2F1A11770EEB}"/>
              </a:ext>
            </a:extLst>
          </p:cNvPr>
          <p:cNvSpPr/>
          <p:nvPr/>
        </p:nvSpPr>
        <p:spPr>
          <a:xfrm>
            <a:off x="1219200" y="4013798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0000000001000010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11ABD2-2E64-4523-AC7B-D914A08529A3}"/>
              </a:ext>
            </a:extLst>
          </p:cNvPr>
          <p:cNvSpPr/>
          <p:nvPr/>
        </p:nvSpPr>
        <p:spPr>
          <a:xfrm>
            <a:off x="4932935" y="3203432"/>
            <a:ext cx="1828798" cy="8989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Control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4" name="Straight Arrow Connector 50">
            <a:extLst>
              <a:ext uri="{FF2B5EF4-FFF2-40B4-BE49-F238E27FC236}">
                <a16:creationId xmlns:a16="http://schemas.microsoft.com/office/drawing/2014/main" id="{A7D7FC7D-F38A-4BDD-B001-AF58E4CF6CC3}"/>
              </a:ext>
            </a:extLst>
          </p:cNvPr>
          <p:cNvCxnSpPr>
            <a:cxnSpLocks/>
            <a:stCxn id="48" idx="4"/>
          </p:cNvCxnSpPr>
          <p:nvPr/>
        </p:nvCxnSpPr>
        <p:spPr>
          <a:xfrm rot="5400000">
            <a:off x="4858624" y="3462194"/>
            <a:ext cx="348520" cy="1628901"/>
          </a:xfrm>
          <a:prstGeom prst="bentConnector2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0">
            <a:extLst>
              <a:ext uri="{FF2B5EF4-FFF2-40B4-BE49-F238E27FC236}">
                <a16:creationId xmlns:a16="http://schemas.microsoft.com/office/drawing/2014/main" id="{B6369AED-3EDE-4E7E-A29B-B05A7409AD36}"/>
              </a:ext>
            </a:extLst>
          </p:cNvPr>
          <p:cNvCxnSpPr>
            <a:cxnSpLocks/>
            <a:stCxn id="70" idx="4"/>
            <a:endCxn id="62" idx="6"/>
          </p:cNvCxnSpPr>
          <p:nvPr/>
        </p:nvCxnSpPr>
        <p:spPr>
          <a:xfrm rot="16200000" flipV="1">
            <a:off x="4079055" y="1918664"/>
            <a:ext cx="180584" cy="2449834"/>
          </a:xfrm>
          <a:prstGeom prst="bentConnector2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0">
            <a:extLst>
              <a:ext uri="{FF2B5EF4-FFF2-40B4-BE49-F238E27FC236}">
                <a16:creationId xmlns:a16="http://schemas.microsoft.com/office/drawing/2014/main" id="{B9DE4603-23C4-4C38-A3F1-0ED1ED91997B}"/>
              </a:ext>
            </a:extLst>
          </p:cNvPr>
          <p:cNvCxnSpPr>
            <a:cxnSpLocks/>
            <a:stCxn id="48" idx="2"/>
            <a:endCxn id="139" idx="0"/>
          </p:cNvCxnSpPr>
          <p:nvPr/>
        </p:nvCxnSpPr>
        <p:spPr>
          <a:xfrm rot="10800000" flipV="1">
            <a:off x="2329709" y="3652908"/>
            <a:ext cx="2603226" cy="330152"/>
          </a:xfrm>
          <a:prstGeom prst="bentConnector2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6C842866-12AE-46C9-AF5F-DBFD198BD401}"/>
              </a:ext>
            </a:extLst>
          </p:cNvPr>
          <p:cNvSpPr/>
          <p:nvPr/>
        </p:nvSpPr>
        <p:spPr>
          <a:xfrm flipH="1" flipV="1">
            <a:off x="5371404" y="3233873"/>
            <a:ext cx="45720" cy="4572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78225F-81C6-40AA-90A4-B750DBB5F91E}"/>
              </a:ext>
            </a:extLst>
          </p:cNvPr>
          <p:cNvSpPr txBox="1"/>
          <p:nvPr/>
        </p:nvSpPr>
        <p:spPr>
          <a:xfrm>
            <a:off x="4334853" y="4424108"/>
            <a:ext cx="105439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Shift right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6B656C-823C-4F9E-838E-E971B27CF6B0}"/>
              </a:ext>
            </a:extLst>
          </p:cNvPr>
          <p:cNvSpPr txBox="1"/>
          <p:nvPr/>
        </p:nvSpPr>
        <p:spPr>
          <a:xfrm>
            <a:off x="4264393" y="3989139"/>
            <a:ext cx="61427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LSBit</a:t>
            </a:r>
            <a:endParaRPr kumimoji="0" lang="en-US" sz="1404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310BE3-F231-42D5-B165-8BFF51B8A460}"/>
              </a:ext>
            </a:extLst>
          </p:cNvPr>
          <p:cNvSpPr txBox="1"/>
          <p:nvPr/>
        </p:nvSpPr>
        <p:spPr>
          <a:xfrm>
            <a:off x="4257082" y="3370947"/>
            <a:ext cx="65755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Write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92F9C4-26DD-46E9-9324-6967364DA084}"/>
              </a:ext>
            </a:extLst>
          </p:cNvPr>
          <p:cNvSpPr txBox="1"/>
          <p:nvPr/>
        </p:nvSpPr>
        <p:spPr>
          <a:xfrm>
            <a:off x="3015962" y="2750327"/>
            <a:ext cx="154241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Operation (add)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739290C-65DD-4D8D-A920-0162BB691CE9}"/>
              </a:ext>
            </a:extLst>
          </p:cNvPr>
          <p:cNvSpPr/>
          <p:nvPr/>
        </p:nvSpPr>
        <p:spPr>
          <a:xfrm>
            <a:off x="8229360" y="1747452"/>
            <a:ext cx="491785" cy="2190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Begin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1063AB41-3761-4448-88DE-9A22BFB5FF22}"/>
              </a:ext>
            </a:extLst>
          </p:cNvPr>
          <p:cNvSpPr/>
          <p:nvPr/>
        </p:nvSpPr>
        <p:spPr>
          <a:xfrm>
            <a:off x="8230166" y="2112542"/>
            <a:ext cx="492948" cy="2558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Init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21F8F034-530C-4293-ACCE-3191A70D8BEC}"/>
              </a:ext>
            </a:extLst>
          </p:cNvPr>
          <p:cNvSpPr/>
          <p:nvPr/>
        </p:nvSpPr>
        <p:spPr>
          <a:xfrm>
            <a:off x="7633968" y="2906309"/>
            <a:ext cx="492948" cy="2558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625E4ABE-7D2F-4829-9C82-8B6D815589AE}"/>
              </a:ext>
            </a:extLst>
          </p:cNvPr>
          <p:cNvSpPr/>
          <p:nvPr/>
        </p:nvSpPr>
        <p:spPr>
          <a:xfrm>
            <a:off x="8228197" y="3406340"/>
            <a:ext cx="492948" cy="2558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Shift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177981C8-809E-4A24-A34D-A609C2789F24}"/>
              </a:ext>
            </a:extLst>
          </p:cNvPr>
          <p:cNvSpPr/>
          <p:nvPr/>
        </p:nvSpPr>
        <p:spPr>
          <a:xfrm>
            <a:off x="8229360" y="4404136"/>
            <a:ext cx="491785" cy="2190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End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45672F-958D-48B3-AD5D-A90A75302FA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475253" y="1966540"/>
            <a:ext cx="1387" cy="146002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16D6987-9594-4C18-B7DD-9632CC5B1AF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474671" y="2368365"/>
            <a:ext cx="1969" cy="145417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A4A4AA-A600-4280-9B12-E883F37CCFBB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8474671" y="2866832"/>
            <a:ext cx="0" cy="53950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015949-CD56-444E-814B-3F651592B5CD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16200000" flipH="1">
            <a:off x="8055452" y="2987121"/>
            <a:ext cx="244208" cy="594229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54">
            <a:extLst>
              <a:ext uri="{FF2B5EF4-FFF2-40B4-BE49-F238E27FC236}">
                <a16:creationId xmlns:a16="http://schemas.microsoft.com/office/drawing/2014/main" id="{5BD2A1FB-2E35-4637-9352-0D33C5693E46}"/>
              </a:ext>
            </a:extLst>
          </p:cNvPr>
          <p:cNvCxnSpPr>
            <a:cxnSpLocks/>
            <a:stCxn id="8" idx="1"/>
            <a:endCxn id="40" idx="0"/>
          </p:cNvCxnSpPr>
          <p:nvPr/>
        </p:nvCxnSpPr>
        <p:spPr>
          <a:xfrm rot="10800000" flipV="1">
            <a:off x="7880442" y="2690307"/>
            <a:ext cx="265659" cy="216001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B4F1F49-C589-4703-B3E9-BCCC827BAB0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8474604" y="3662163"/>
            <a:ext cx="68" cy="17576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61013566-667B-40D8-8CD3-E6D178C46C0D}"/>
              </a:ext>
            </a:extLst>
          </p:cNvPr>
          <p:cNvSpPr/>
          <p:nvPr/>
        </p:nvSpPr>
        <p:spPr>
          <a:xfrm>
            <a:off x="8146101" y="2513782"/>
            <a:ext cx="657142" cy="3530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0D1148-16AA-43A7-BE8C-794930417D1B}"/>
              </a:ext>
            </a:extLst>
          </p:cNvPr>
          <p:cNvSpPr/>
          <p:nvPr/>
        </p:nvSpPr>
        <p:spPr>
          <a:xfrm>
            <a:off x="8267656" y="2578702"/>
            <a:ext cx="4619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Bit 0?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98A3FD5F-4C64-4C3D-AB33-5BFE25CF9E46}"/>
              </a:ext>
            </a:extLst>
          </p:cNvPr>
          <p:cNvSpPr/>
          <p:nvPr/>
        </p:nvSpPr>
        <p:spPr>
          <a:xfrm>
            <a:off x="8144674" y="3837928"/>
            <a:ext cx="659860" cy="3530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52EE277-5291-4690-8819-E1B2D5D12394}"/>
              </a:ext>
            </a:extLst>
          </p:cNvPr>
          <p:cNvSpPr/>
          <p:nvPr/>
        </p:nvSpPr>
        <p:spPr>
          <a:xfrm>
            <a:off x="8242808" y="3892771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N=8?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3" name="Straight Connector 54">
            <a:extLst>
              <a:ext uri="{FF2B5EF4-FFF2-40B4-BE49-F238E27FC236}">
                <a16:creationId xmlns:a16="http://schemas.microsoft.com/office/drawing/2014/main" id="{3184281C-18AB-4CF8-87E2-061BDD33DA61}"/>
              </a:ext>
            </a:extLst>
          </p:cNvPr>
          <p:cNvCxnSpPr>
            <a:cxnSpLocks/>
            <a:stCxn id="43" idx="3"/>
            <a:endCxn id="8" idx="3"/>
          </p:cNvCxnSpPr>
          <p:nvPr/>
        </p:nvCxnSpPr>
        <p:spPr>
          <a:xfrm flipH="1" flipV="1">
            <a:off x="8803242" y="2690307"/>
            <a:ext cx="1292" cy="1324146"/>
          </a:xfrm>
          <a:prstGeom prst="bentConnector3">
            <a:avLst>
              <a:gd name="adj1" fmla="val -1272120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AF4735E-10D2-4D8F-B281-83896501C0B4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8474604" y="4190978"/>
            <a:ext cx="649" cy="21315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lowchart: Process 109">
            <a:extLst>
              <a:ext uri="{FF2B5EF4-FFF2-40B4-BE49-F238E27FC236}">
                <a16:creationId xmlns:a16="http://schemas.microsoft.com/office/drawing/2014/main" id="{5871CAAB-1AE5-4A15-8E49-C1D26C953A4D}"/>
              </a:ext>
            </a:extLst>
          </p:cNvPr>
          <p:cNvSpPr/>
          <p:nvPr/>
        </p:nvSpPr>
        <p:spPr>
          <a:xfrm>
            <a:off x="7470211" y="509082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1" name="Flowchart: Process 110">
            <a:extLst>
              <a:ext uri="{FF2B5EF4-FFF2-40B4-BE49-F238E27FC236}">
                <a16:creationId xmlns:a16="http://schemas.microsoft.com/office/drawing/2014/main" id="{2E35F276-D58F-4ED5-B142-F2F696B72697}"/>
              </a:ext>
            </a:extLst>
          </p:cNvPr>
          <p:cNvSpPr/>
          <p:nvPr/>
        </p:nvSpPr>
        <p:spPr>
          <a:xfrm>
            <a:off x="7701131" y="509082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id="{C3A720B7-B269-4043-8351-91DD86D137C8}"/>
              </a:ext>
            </a:extLst>
          </p:cNvPr>
          <p:cNvSpPr/>
          <p:nvPr/>
        </p:nvSpPr>
        <p:spPr>
          <a:xfrm>
            <a:off x="7934240" y="509082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Flowchart: Process 112">
            <a:extLst>
              <a:ext uri="{FF2B5EF4-FFF2-40B4-BE49-F238E27FC236}">
                <a16:creationId xmlns:a16="http://schemas.microsoft.com/office/drawing/2014/main" id="{749CCC7B-113D-4D39-931A-8538D9587349}"/>
              </a:ext>
            </a:extLst>
          </p:cNvPr>
          <p:cNvSpPr/>
          <p:nvPr/>
        </p:nvSpPr>
        <p:spPr>
          <a:xfrm>
            <a:off x="8168522" y="509082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Flowchart: Process 113">
            <a:extLst>
              <a:ext uri="{FF2B5EF4-FFF2-40B4-BE49-F238E27FC236}">
                <a16:creationId xmlns:a16="http://schemas.microsoft.com/office/drawing/2014/main" id="{F2B6AE72-9698-43C0-95C8-DA6DF92C25B4}"/>
              </a:ext>
            </a:extLst>
          </p:cNvPr>
          <p:cNvSpPr/>
          <p:nvPr/>
        </p:nvSpPr>
        <p:spPr>
          <a:xfrm>
            <a:off x="8397122" y="509082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DC3F59B5-B2A2-4E18-ACB8-89DBE43AA0BB}"/>
              </a:ext>
            </a:extLst>
          </p:cNvPr>
          <p:cNvSpPr/>
          <p:nvPr/>
        </p:nvSpPr>
        <p:spPr>
          <a:xfrm>
            <a:off x="7241939" y="509082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0034D57E-D65A-4D69-B067-D5A583E89970}"/>
              </a:ext>
            </a:extLst>
          </p:cNvPr>
          <p:cNvSpPr/>
          <p:nvPr/>
        </p:nvSpPr>
        <p:spPr>
          <a:xfrm>
            <a:off x="7008450" y="509082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AE0260ED-28F4-4C49-BC1A-E4A238367250}"/>
              </a:ext>
            </a:extLst>
          </p:cNvPr>
          <p:cNvSpPr/>
          <p:nvPr/>
        </p:nvSpPr>
        <p:spPr>
          <a:xfrm>
            <a:off x="6779876" y="5090824"/>
            <a:ext cx="228600" cy="228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D088172-2E5D-4048-B54F-3DA30C556255}"/>
              </a:ext>
            </a:extLst>
          </p:cNvPr>
          <p:cNvSpPr txBox="1"/>
          <p:nvPr/>
        </p:nvSpPr>
        <p:spPr>
          <a:xfrm>
            <a:off x="6686270" y="4834040"/>
            <a:ext cx="919739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Iteration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FD21251-DC5C-4157-90AE-77C0FCEA44A4}"/>
              </a:ext>
            </a:extLst>
          </p:cNvPr>
          <p:cNvSpPr/>
          <p:nvPr/>
        </p:nvSpPr>
        <p:spPr>
          <a:xfrm>
            <a:off x="1211942" y="4017937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0100001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A153C0-4D69-45E8-B1AB-89810B4A9EF9}"/>
              </a:ext>
            </a:extLst>
          </p:cNvPr>
          <p:cNvCxnSpPr>
            <a:cxnSpLocks/>
            <a:stCxn id="119" idx="3"/>
            <a:endCxn id="88" idx="0"/>
          </p:cNvCxnSpPr>
          <p:nvPr/>
        </p:nvCxnSpPr>
        <p:spPr>
          <a:xfrm flipV="1">
            <a:off x="4153557" y="4065583"/>
            <a:ext cx="1240707" cy="205976"/>
          </a:xfrm>
          <a:prstGeom prst="bentConnector2">
            <a:avLst/>
          </a:prstGeom>
          <a:ln w="28575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9C58E0-EB13-4E87-B33F-4173986A8A0C}"/>
              </a:ext>
            </a:extLst>
          </p:cNvPr>
          <p:cNvSpPr txBox="1"/>
          <p:nvPr/>
        </p:nvSpPr>
        <p:spPr>
          <a:xfrm>
            <a:off x="3552722" y="4531548"/>
            <a:ext cx="70436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EA26C00-2F22-4037-91B6-011336AF6AFD}"/>
              </a:ext>
            </a:extLst>
          </p:cNvPr>
          <p:cNvSpPr/>
          <p:nvPr/>
        </p:nvSpPr>
        <p:spPr>
          <a:xfrm>
            <a:off x="1933193" y="4497464"/>
            <a:ext cx="45719" cy="45719"/>
          </a:xfrm>
          <a:prstGeom prst="ellipse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E68CF3A-2C69-4EE7-A317-3EAE049664C2}"/>
              </a:ext>
            </a:extLst>
          </p:cNvPr>
          <p:cNvSpPr/>
          <p:nvPr/>
        </p:nvSpPr>
        <p:spPr>
          <a:xfrm>
            <a:off x="1219199" y="4020106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0100001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9504462-FF67-4B62-A7ED-34E6BD3E7A98}"/>
              </a:ext>
            </a:extLst>
          </p:cNvPr>
          <p:cNvSpPr/>
          <p:nvPr/>
        </p:nvSpPr>
        <p:spPr>
          <a:xfrm>
            <a:off x="1208712" y="4023314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010000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F3FA8ED-04B7-4FDA-892D-C3D2C87240B3}"/>
              </a:ext>
            </a:extLst>
          </p:cNvPr>
          <p:cNvSpPr/>
          <p:nvPr/>
        </p:nvSpPr>
        <p:spPr>
          <a:xfrm>
            <a:off x="1209511" y="4028495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711086B-85E8-4ED5-810A-748FC4EBF9AE}"/>
              </a:ext>
            </a:extLst>
          </p:cNvPr>
          <p:cNvSpPr/>
          <p:nvPr/>
        </p:nvSpPr>
        <p:spPr>
          <a:xfrm>
            <a:off x="1219199" y="4025971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1100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1A4C94F-772D-484A-9A7A-51328056396E}"/>
              </a:ext>
            </a:extLst>
          </p:cNvPr>
          <p:cNvSpPr/>
          <p:nvPr/>
        </p:nvSpPr>
        <p:spPr>
          <a:xfrm>
            <a:off x="1211505" y="4025971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01100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7ECBB02-B18D-4DDC-B7AD-1525BA3DBCD9}"/>
              </a:ext>
            </a:extLst>
          </p:cNvPr>
          <p:cNvSpPr/>
          <p:nvPr/>
        </p:nvSpPr>
        <p:spPr>
          <a:xfrm>
            <a:off x="1219199" y="4025971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101100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9F54F47-F424-4F15-A2E5-B0580860406E}"/>
              </a:ext>
            </a:extLst>
          </p:cNvPr>
          <p:cNvSpPr/>
          <p:nvPr/>
        </p:nvSpPr>
        <p:spPr>
          <a:xfrm>
            <a:off x="1219199" y="4025971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01011000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101100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B1271E1-AD44-4EFA-B5FB-EBBEBE63B51E}"/>
              </a:ext>
            </a:extLst>
          </p:cNvPr>
          <p:cNvSpPr/>
          <p:nvPr/>
        </p:nvSpPr>
        <p:spPr>
          <a:xfrm>
            <a:off x="1219199" y="4025971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0101100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0101100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CA2B626-08DA-4E48-ADCC-C3DEB746518C}"/>
              </a:ext>
            </a:extLst>
          </p:cNvPr>
          <p:cNvSpPr/>
          <p:nvPr/>
        </p:nvSpPr>
        <p:spPr>
          <a:xfrm>
            <a:off x="1219199" y="4025971"/>
            <a:ext cx="2989546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010110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00101100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F8AA1B-8F5D-4E6E-9222-E5E27EC8F38B}"/>
              </a:ext>
            </a:extLst>
          </p:cNvPr>
          <p:cNvCxnSpPr>
            <a:cxnSpLocks/>
            <a:stCxn id="42" idx="2"/>
            <a:endCxn id="42" idx="0"/>
          </p:cNvCxnSpPr>
          <p:nvPr/>
        </p:nvCxnSpPr>
        <p:spPr>
          <a:xfrm flipV="1">
            <a:off x="2713973" y="4013798"/>
            <a:ext cx="0" cy="4953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C843B3D8-B362-4B6A-BC90-4F1B79614607}"/>
              </a:ext>
            </a:extLst>
          </p:cNvPr>
          <p:cNvSpPr/>
          <p:nvPr/>
        </p:nvSpPr>
        <p:spPr>
          <a:xfrm>
            <a:off x="2306849" y="3983060"/>
            <a:ext cx="45719" cy="45719"/>
          </a:xfrm>
          <a:prstGeom prst="ellipse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6C5B7FE-1B47-4210-9C87-CB737AD7C443}"/>
              </a:ext>
            </a:extLst>
          </p:cNvPr>
          <p:cNvGrpSpPr/>
          <p:nvPr/>
        </p:nvGrpSpPr>
        <p:grpSpPr>
          <a:xfrm>
            <a:off x="3924957" y="4119159"/>
            <a:ext cx="311420" cy="304800"/>
            <a:chOff x="6382658" y="1323269"/>
            <a:chExt cx="311420" cy="304800"/>
          </a:xfrm>
        </p:grpSpPr>
        <p:sp>
          <p:nvSpPr>
            <p:cNvPr id="119" name="Flowchart: Process 118">
              <a:extLst>
                <a:ext uri="{FF2B5EF4-FFF2-40B4-BE49-F238E27FC236}">
                  <a16:creationId xmlns:a16="http://schemas.microsoft.com/office/drawing/2014/main" id="{A3185EAD-1EED-438A-B5AF-F0ECF6DCC3DB}"/>
                </a:ext>
              </a:extLst>
            </p:cNvPr>
            <p:cNvSpPr/>
            <p:nvPr/>
          </p:nvSpPr>
          <p:spPr>
            <a:xfrm>
              <a:off x="6382658" y="1323269"/>
              <a:ext cx="228600" cy="304800"/>
            </a:xfrm>
            <a:prstGeom prst="flowChart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21" name="Straight Arrow Connector 50">
              <a:extLst>
                <a:ext uri="{FF2B5EF4-FFF2-40B4-BE49-F238E27FC236}">
                  <a16:creationId xmlns:a16="http://schemas.microsoft.com/office/drawing/2014/main" id="{89369E4A-B9F5-473F-9C17-B52A10BFB1C2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>
              <a:off x="6611258" y="1475669"/>
              <a:ext cx="82820" cy="0"/>
            </a:xfrm>
            <a:prstGeom prst="straightConnector1">
              <a:avLst/>
            </a:prstGeom>
            <a:ln w="28575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02443C41-3D7D-44E5-AA6D-A173D7196A41}"/>
              </a:ext>
            </a:extLst>
          </p:cNvPr>
          <p:cNvSpPr/>
          <p:nvPr/>
        </p:nvSpPr>
        <p:spPr>
          <a:xfrm flipH="1" flipV="1">
            <a:off x="5371404" y="4019863"/>
            <a:ext cx="45720" cy="4572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34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allAtOnce"/>
      <p:bldP spid="128" grpId="0" animBg="1"/>
      <p:bldP spid="120" grpId="0" animBg="1"/>
      <p:bldP spid="122" grpId="0" animBg="1"/>
      <p:bldP spid="123" grpId="0" animBg="1"/>
      <p:bldP spid="124" grpId="0" animBg="1"/>
      <p:bldP spid="129" grpId="0" animBg="1"/>
      <p:bldP spid="130" grpId="0" animBg="1"/>
      <p:bldP spid="131" grpId="0" animBg="1"/>
      <p:bldP spid="133" grpId="0" animBg="1"/>
      <p:bldP spid="1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(and why) MIPS does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MIPS has </a:t>
            </a:r>
            <a:r>
              <a:rPr lang="en-US" b="1" dirty="0"/>
              <a:t>two more 32-bit registers, HI</a:t>
            </a:r>
            <a:r>
              <a:rPr lang="en-US" dirty="0"/>
              <a:t> and </a:t>
            </a:r>
            <a:r>
              <a:rPr lang="en-US" b="1" dirty="0"/>
              <a:t>LO. </a:t>
            </a:r>
            <a:r>
              <a:rPr lang="en-US" dirty="0"/>
              <a:t>if you do this:</a:t>
            </a:r>
            <a:endParaRPr lang="en-US" b="1" dirty="0"/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mult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t0, a0</a:t>
            </a:r>
          </a:p>
          <a:p>
            <a:r>
              <a:rPr lang="en-US" dirty="0"/>
              <a:t>then HI = </a:t>
            </a:r>
            <a:r>
              <a:rPr lang="en-US" b="1" dirty="0"/>
              <a:t>upper 32 bits </a:t>
            </a:r>
            <a:r>
              <a:rPr lang="en-US" dirty="0"/>
              <a:t>of the product and LO = </a:t>
            </a:r>
            <a:r>
              <a:rPr lang="en-US" b="1" dirty="0"/>
              <a:t>lower 32 bits</a:t>
            </a:r>
          </a:p>
          <a:p>
            <a:r>
              <a:rPr lang="en-US" dirty="0"/>
              <a:t>to actually get the product, we use these: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mfhi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t0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move From HI (t0 = HI)</a:t>
            </a:r>
            <a:endParaRPr lang="en-US" sz="28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mflo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t1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move From LO (t1 = LO)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/>
              <a:t>the </a:t>
            </a:r>
            <a:r>
              <a:rPr lang="en-US" b="1" dirty="0" err="1"/>
              <a:t>mul</a:t>
            </a:r>
            <a:r>
              <a:rPr lang="en-US" dirty="0"/>
              <a:t> pseudo-op does a </a:t>
            </a:r>
            <a:r>
              <a:rPr lang="en-US" b="1" dirty="0" err="1"/>
              <a:t>mult</a:t>
            </a:r>
            <a:r>
              <a:rPr lang="en-US" dirty="0"/>
              <a:t> followed by an </a:t>
            </a:r>
            <a:r>
              <a:rPr lang="en-US" b="1" dirty="0" err="1"/>
              <a:t>mflo</a:t>
            </a:r>
            <a:endParaRPr lang="en-US" b="1" dirty="0"/>
          </a:p>
          <a:p>
            <a:r>
              <a:rPr lang="en-US" dirty="0"/>
              <a:t>MIPS does this for 2 reasons:</a:t>
            </a:r>
          </a:p>
          <a:p>
            <a:pPr lvl="1"/>
            <a:r>
              <a:rPr lang="en-US" dirty="0"/>
              <a:t>multiplication can </a:t>
            </a:r>
            <a:r>
              <a:rPr lang="en-US" i="1" dirty="0"/>
              <a:t>take longer than addition</a:t>
            </a:r>
          </a:p>
          <a:p>
            <a:pPr lvl="1"/>
            <a:r>
              <a:rPr lang="en-US" dirty="0"/>
              <a:t>we'd otherwise have to </a:t>
            </a:r>
            <a:r>
              <a:rPr lang="en-US" i="1" dirty="0"/>
              <a:t>change two different registers at once</a:t>
            </a:r>
          </a:p>
          <a:p>
            <a:r>
              <a:rPr lang="en-US" dirty="0"/>
              <a:t>if you wanted to check for 32-bit multiplication overflow, how could you do it?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685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Signed multiplication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08E86-6BBE-4BA1-B0B8-AFB82EFCA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Multiplication can be mean and negative,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228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Grade school (but like, 5</a:t>
            </a:r>
            <a:r>
              <a:rPr lang="en-US" sz="2400" baseline="30000" dirty="0"/>
              <a:t>th</a:t>
            </a:r>
            <a:r>
              <a:rPr lang="en-US" sz="2400" dirty="0"/>
              <a:t>, instead of 3</a:t>
            </a:r>
            <a:r>
              <a:rPr lang="en-US" sz="2400" baseline="30000" dirty="0"/>
              <a:t>rd</a:t>
            </a:r>
            <a:r>
              <a:rPr lang="en-US" sz="24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E931C-5ADF-466E-927A-1C6635AA7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0500" y="952713"/>
            <a:ext cx="87630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822960" rtl="0" eaLnBrk="1" latinLnBrk="0" hangingPunct="1">
              <a:spcBef>
                <a:spcPts val="0"/>
              </a:spcBef>
              <a:buSzPct val="100000"/>
              <a:buFont typeface="Trebuchet MS" pitchFamily="34" charset="0"/>
              <a:buChar char="●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5780" indent="-257175" algn="l" defTabSz="822960" rtl="0" eaLnBrk="1" latinLnBrk="0" hangingPunct="1">
              <a:spcBef>
                <a:spcPts val="0"/>
              </a:spcBef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772955" indent="-250032" algn="l" defTabSz="822960" rtl="0" eaLnBrk="1" latinLnBrk="0" hangingPunct="1">
              <a:spcBef>
                <a:spcPts val="0"/>
              </a:spcBef>
              <a:buFont typeface="Wingdings" pitchFamily="2" charset="2"/>
              <a:buChar char="§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031558" indent="-257175" algn="l" defTabSz="822960" rtl="0" eaLnBrk="1" latinLnBrk="0" hangingPunct="1">
              <a:spcBef>
                <a:spcPts val="0"/>
              </a:spcBef>
              <a:buFont typeface="Arial" pitchFamily="34" charset="0"/>
              <a:buChar char="–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285875" indent="-254318" algn="l" defTabSz="82296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itchFamily="34" charset="0"/>
              <a:buChar char="●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if you multiply two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signed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numbers, what's the rule?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4B69AECA-FEC9-4A35-81E9-A14E71F88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172476"/>
              </p:ext>
            </p:extLst>
          </p:nvPr>
        </p:nvGraphicFramePr>
        <p:xfrm>
          <a:off x="914400" y="2098262"/>
          <a:ext cx="2308542" cy="2590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347675721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445719950"/>
                    </a:ext>
                  </a:extLst>
                </a:gridCol>
                <a:gridCol w="835342">
                  <a:extLst>
                    <a:ext uri="{9D8B030D-6E8A-4147-A177-3AD203B41FA5}">
                      <a16:colId xmlns:a16="http://schemas.microsoft.com/office/drawing/2014/main" val="282740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9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3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3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91136"/>
                  </a:ext>
                </a:extLst>
              </a:tr>
            </a:tbl>
          </a:graphicData>
        </a:graphic>
      </p:graphicFrame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B56B1260-19B0-4454-A27D-1473A14FB5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224428"/>
              </p:ext>
            </p:extLst>
          </p:nvPr>
        </p:nvGraphicFramePr>
        <p:xfrm>
          <a:off x="3579564" y="2098262"/>
          <a:ext cx="1828800" cy="2590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767572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57199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740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4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9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3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3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9113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34E740E-E82F-469C-B352-BEF8A18A9AFE}"/>
              </a:ext>
            </a:extLst>
          </p:cNvPr>
          <p:cNvSpPr txBox="1"/>
          <p:nvPr/>
        </p:nvSpPr>
        <p:spPr>
          <a:xfrm>
            <a:off x="1219200" y="163659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Product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E9EA1-CA6E-4D71-84D8-F78E3FC0DDAD}"/>
              </a:ext>
            </a:extLst>
          </p:cNvPr>
          <p:cNvSpPr txBox="1"/>
          <p:nvPr/>
        </p:nvSpPr>
        <p:spPr>
          <a:xfrm>
            <a:off x="3693864" y="163659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3D4534-1672-41AF-AD4F-6928EE2F6B33}"/>
              </a:ext>
            </a:extLst>
          </p:cNvPr>
          <p:cNvSpPr txBox="1"/>
          <p:nvPr/>
        </p:nvSpPr>
        <p:spPr>
          <a:xfrm>
            <a:off x="5731119" y="2326862"/>
            <a:ext cx="30233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if the signs of the operands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differ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the output is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negative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3B481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repeat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already have an algorithm to multiply </a:t>
            </a:r>
            <a:r>
              <a:rPr lang="en-US" b="1" dirty="0"/>
              <a:t>unsigned</a:t>
            </a:r>
            <a:r>
              <a:rPr lang="en-US" dirty="0"/>
              <a:t> numbers</a:t>
            </a:r>
          </a:p>
          <a:p>
            <a:r>
              <a:rPr lang="en-US" dirty="0"/>
              <a:t>Multiplying signed numbers is exactly the same </a:t>
            </a:r>
            <a:r>
              <a:rPr lang="en-US" sz="1400" dirty="0"/>
              <a:t>(except for the signs)</a:t>
            </a:r>
          </a:p>
          <a:p>
            <a:r>
              <a:rPr lang="en-US" dirty="0"/>
              <a:t>So why not use what we already made?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prod =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unsigned_mult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(abs(A), abs(B));</a:t>
            </a:r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sgn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(A) ==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sgn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(B))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prod;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mr-I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prod;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0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Negative Re-enforcement?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Here's where most people would teach you </a:t>
            </a:r>
            <a:r>
              <a:rPr lang="en-US" b="1" dirty="0"/>
              <a:t>Booth's Algorithm</a:t>
            </a:r>
            <a:endParaRPr lang="en-US" dirty="0"/>
          </a:p>
          <a:p>
            <a:r>
              <a:rPr lang="en-US" dirty="0"/>
              <a:t>There are a few problems with it:</a:t>
            </a:r>
          </a:p>
          <a:p>
            <a:pPr lvl="1"/>
            <a:r>
              <a:rPr lang="en-US" dirty="0"/>
              <a:t>it's really complicated</a:t>
            </a:r>
          </a:p>
          <a:p>
            <a:pPr lvl="1"/>
            <a:r>
              <a:rPr lang="en-US" dirty="0"/>
              <a:t>it's really confusing</a:t>
            </a:r>
          </a:p>
          <a:p>
            <a:pPr lvl="1"/>
            <a:r>
              <a:rPr lang="en-US" dirty="0"/>
              <a:t>most importantly, </a:t>
            </a:r>
            <a:r>
              <a:rPr lang="en-US" b="1" i="1" dirty="0"/>
              <a:t>literally no one uses it anymore</a:t>
            </a:r>
          </a:p>
          <a:p>
            <a:pPr lvl="2"/>
            <a:r>
              <a:rPr lang="en-US" b="1" i="1" dirty="0"/>
              <a:t>and we haven't for decades</a:t>
            </a:r>
          </a:p>
          <a:p>
            <a:r>
              <a:rPr lang="en-US" dirty="0"/>
              <a:t>As far as I can tell, Booth's Algorithm is a waste of time used to torture architecture students and </a:t>
            </a:r>
            <a:r>
              <a:rPr lang="en-US" i="1" dirty="0"/>
              <a:t>nothing more</a:t>
            </a:r>
          </a:p>
          <a:p>
            <a:pPr lvl="1"/>
            <a:r>
              <a:rPr lang="en-US" i="1" dirty="0"/>
              <a:t>Although Booth’s Encoding can sometimes be useful</a:t>
            </a:r>
          </a:p>
          <a:p>
            <a:pPr lvl="2"/>
            <a:r>
              <a:rPr lang="en-US" dirty="0"/>
              <a:t>Don’t ask me how though because I don’t know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84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Multiplication by repeated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× B, the </a:t>
            </a:r>
            <a:r>
              <a:rPr lang="en-US" b="1" dirty="0"/>
              <a:t>product </a:t>
            </a:r>
            <a:r>
              <a:rPr lang="en-US" dirty="0"/>
              <a:t>(answer) is "A copies of B, added together"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0641" y="1468147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×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 =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17416"/>
              </p:ext>
            </p:extLst>
          </p:nvPr>
        </p:nvGraphicFramePr>
        <p:xfrm>
          <a:off x="2499360" y="2129122"/>
          <a:ext cx="1920240" cy="64008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24400" y="146814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00200" y="4217465"/>
            <a:ext cx="5892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how many additions would it take to calculate</a:t>
            </a:r>
          </a:p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500,000,000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×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2?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37768"/>
              </p:ext>
            </p:extLst>
          </p:nvPr>
        </p:nvGraphicFramePr>
        <p:xfrm>
          <a:off x="4419600" y="2129122"/>
          <a:ext cx="1920240" cy="64008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72195"/>
              </p:ext>
            </p:extLst>
          </p:nvPr>
        </p:nvGraphicFramePr>
        <p:xfrm>
          <a:off x="2499360" y="2769202"/>
          <a:ext cx="1920240" cy="64008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73670"/>
              </p:ext>
            </p:extLst>
          </p:nvPr>
        </p:nvGraphicFramePr>
        <p:xfrm>
          <a:off x="4419600" y="2769202"/>
          <a:ext cx="1920240" cy="64008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05807"/>
              </p:ext>
            </p:extLst>
          </p:nvPr>
        </p:nvGraphicFramePr>
        <p:xfrm>
          <a:off x="2499360" y="3409282"/>
          <a:ext cx="1920240" cy="64008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61183"/>
              </p:ext>
            </p:extLst>
          </p:nvPr>
        </p:nvGraphicFramePr>
        <p:xfrm>
          <a:off x="4419600" y="3409282"/>
          <a:ext cx="1920240" cy="64008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2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grade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your multiplication tables?</a:t>
            </a:r>
          </a:p>
          <a:p>
            <a:r>
              <a:rPr lang="en-US" dirty="0"/>
              <a:t>Binary is </a:t>
            </a:r>
            <a:r>
              <a:rPr lang="en-US" i="1" dirty="0"/>
              <a:t>so much easier</a:t>
            </a:r>
          </a:p>
          <a:p>
            <a:r>
              <a:rPr lang="en-US" dirty="0"/>
              <a:t>If we list 0 too, the product logic looks awfully familiar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44010"/>
              </p:ext>
            </p:extLst>
          </p:nvPr>
        </p:nvGraphicFramePr>
        <p:xfrm>
          <a:off x="364067" y="2180698"/>
          <a:ext cx="3505200" cy="34036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✕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48345"/>
              </p:ext>
            </p:extLst>
          </p:nvPr>
        </p:nvGraphicFramePr>
        <p:xfrm>
          <a:off x="4080934" y="2180698"/>
          <a:ext cx="1491018" cy="14478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4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/>
                        <a:t>✕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03263"/>
              </p:ext>
            </p:extLst>
          </p:nvPr>
        </p:nvGraphicFramePr>
        <p:xfrm>
          <a:off x="5783619" y="2176465"/>
          <a:ext cx="2217381" cy="33909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73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60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12015" y="1303740"/>
            <a:ext cx="2466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0101 =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× 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3B481E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0000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B481E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0101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0101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0000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___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2014" y="2942627"/>
            <a:ext cx="246645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B481E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00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noProof="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like you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how to multiply, </a:t>
            </a:r>
            <a:r>
              <a:rPr lang="en-US" dirty="0" err="1"/>
              <a:t>riiiight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5465" y="1303740"/>
            <a:ext cx="1146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5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×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6703" y="4525398"/>
            <a:ext cx="206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0011110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6501" y="2389220"/>
            <a:ext cx="89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1974" y="2409877"/>
            <a:ext cx="2617864" cy="2159285"/>
            <a:chOff x="-623092" y="2174545"/>
            <a:chExt cx="2617864" cy="2159285"/>
          </a:xfrm>
        </p:grpSpPr>
        <p:sp>
          <p:nvSpPr>
            <p:cNvPr id="11" name="Left Brace 10"/>
            <p:cNvSpPr/>
            <p:nvPr/>
          </p:nvSpPr>
          <p:spPr>
            <a:xfrm>
              <a:off x="1703335" y="2174545"/>
              <a:ext cx="291437" cy="2159285"/>
            </a:xfrm>
            <a:prstGeom prst="leftBrace">
              <a:avLst>
                <a:gd name="adj1" fmla="val 51934"/>
                <a:gd name="adj2" fmla="val 50000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623092" y="2502939"/>
              <a:ext cx="24384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these are </a:t>
              </a: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partial products</a:t>
              </a:r>
              <a:r>
                <a:rPr kumimoji="0" lang="en-US" sz="2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.</a:t>
              </a:r>
              <a:r>
                <a:rPr kumimoji="0" lang="en-US" sz="2200" b="1" i="1" u="none" strike="noStrike" kern="1200" cap="none" spc="0" normalizeH="0" baseline="0" noProof="0" dirty="0">
                  <a:ln>
                    <a:noFill/>
                  </a:ln>
                  <a:solidFill>
                    <a:srgbClr val="3B481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how many </a:t>
              </a: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additions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are we doing?</a:t>
              </a:r>
              <a:endPara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B481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45067" y="3308538"/>
            <a:ext cx="4464235" cy="769441"/>
            <a:chOff x="3810001" y="3073206"/>
            <a:chExt cx="4464235" cy="769441"/>
          </a:xfrm>
        </p:grpSpPr>
        <p:sp>
          <p:nvSpPr>
            <p:cNvPr id="13" name="TextBox 12"/>
            <p:cNvSpPr txBox="1"/>
            <p:nvPr/>
          </p:nvSpPr>
          <p:spPr>
            <a:xfrm>
              <a:off x="5250867" y="3073206"/>
              <a:ext cx="30233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wait, what operation are we doing here...?</a:t>
              </a:r>
              <a:endPara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B481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3810001" y="3454727"/>
              <a:ext cx="1499365" cy="1237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225365" y="1346792"/>
            <a:ext cx="1973401" cy="104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Multiplicand</a:t>
            </a:r>
          </a:p>
          <a:p>
            <a:pPr marL="0" marR="0" lvl="0" indent="0" algn="l" defTabSz="713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Multiplier</a:t>
            </a:r>
          </a:p>
        </p:txBody>
      </p:sp>
    </p:spTree>
    <p:extLst>
      <p:ext uri="{BB962C8B-B14F-4D97-AF65-F5344CB8AC3E}">
        <p14:creationId xmlns:p14="http://schemas.microsoft.com/office/powerpoint/2010/main" val="19740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/>
      <p:bldP spid="10" grpId="0" bldLvl="5"/>
      <p:bldP spid="6" grpId="0" build="p" bldLvl="5"/>
      <p:bldP spid="8" grpId="0"/>
      <p:bldP spid="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why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we </a:t>
            </a:r>
            <a:r>
              <a:rPr lang="en-US" i="1" dirty="0"/>
              <a:t>actually doing</a:t>
            </a:r>
            <a:r>
              <a:rPr lang="en-US" dirty="0"/>
              <a:t> with this technique?</a:t>
            </a:r>
          </a:p>
          <a:p>
            <a:r>
              <a:rPr lang="en-US" dirty="0"/>
              <a:t>remember how positional numbers are really polynomials?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147147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8×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68519" y="2147147"/>
            <a:ext cx="7023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×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50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×4 + 8×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50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+ 8×4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936" y="1828807"/>
            <a:ext cx="11591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FOIL</a:t>
            </a:r>
            <a:r>
              <a:rPr kumimoji="0" lang="mr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3B481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2743207"/>
            <a:ext cx="4578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we're eliminating many addition steps by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grouping them together.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3B481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13131" y="4453347"/>
            <a:ext cx="4578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 group them together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by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powers of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base.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3B481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2CDB0-EFF4-491A-9ED3-1430B666D2CC}"/>
              </a:ext>
            </a:extLst>
          </p:cNvPr>
          <p:cNvSpPr txBox="1"/>
          <p:nvPr/>
        </p:nvSpPr>
        <p:spPr>
          <a:xfrm>
            <a:off x="1868519" y="3704517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8×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50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8×4</a:t>
            </a:r>
          </a:p>
        </p:txBody>
      </p:sp>
    </p:spTree>
    <p:extLst>
      <p:ext uri="{BB962C8B-B14F-4D97-AF65-F5344CB8AC3E}">
        <p14:creationId xmlns:p14="http://schemas.microsoft.com/office/powerpoint/2010/main" val="940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5695950" cy="4252119"/>
          </a:xfrm>
        </p:spPr>
        <p:txBody>
          <a:bodyPr/>
          <a:lstStyle/>
          <a:p>
            <a:r>
              <a:rPr lang="en-US" dirty="0"/>
              <a:t>When we </a:t>
            </a:r>
            <a:r>
              <a:rPr lang="en-US" i="1" dirty="0"/>
              <a:t>added</a:t>
            </a:r>
            <a:r>
              <a:rPr lang="en-US" dirty="0"/>
              <a:t> two n-digit/bit numbers, at most how many digits/bits was the sum?</a:t>
            </a:r>
          </a:p>
          <a:p>
            <a:r>
              <a:rPr lang="en-US" dirty="0"/>
              <a:t>How about for multiplication?</a:t>
            </a:r>
          </a:p>
          <a:p>
            <a:r>
              <a:rPr lang="en-US" dirty="0"/>
              <a:t>When you </a:t>
            </a:r>
            <a:r>
              <a:rPr lang="en-US" b="1" dirty="0"/>
              <a:t>multiply</a:t>
            </a:r>
            <a:r>
              <a:rPr lang="en-US" dirty="0"/>
              <a:t> two n-digit/bit numbers, the product will be at most </a:t>
            </a:r>
            <a:r>
              <a:rPr lang="en-US" b="1" dirty="0"/>
              <a:t>2n</a:t>
            </a:r>
            <a:r>
              <a:rPr lang="en-US" dirty="0"/>
              <a:t> digits/bits</a:t>
            </a:r>
          </a:p>
          <a:p>
            <a:r>
              <a:rPr lang="en-US" dirty="0"/>
              <a:t>So if we multiply two 32-bit numbers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we could get a </a:t>
            </a:r>
            <a:r>
              <a:rPr lang="en-US" b="1" dirty="0"/>
              <a:t>64-bit result!</a:t>
            </a:r>
            <a:r>
              <a:rPr lang="en-US" dirty="0"/>
              <a:t> AAAA!</a:t>
            </a:r>
          </a:p>
          <a:p>
            <a:pPr lvl="1"/>
            <a:r>
              <a:rPr lang="en-US" dirty="0"/>
              <a:t>if we just ignored those extra 32 bits, or crashed, we'd be losing a lot of info.</a:t>
            </a:r>
          </a:p>
          <a:p>
            <a:pPr lvl="1"/>
            <a:r>
              <a:rPr lang="en-US" dirty="0"/>
              <a:t>so we have to </a:t>
            </a:r>
            <a:r>
              <a:rPr lang="en-US" b="1" dirty="0"/>
              <a:t>store 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1667" y="647480"/>
            <a:ext cx="1404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99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× 99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9801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7784" y="1799906"/>
            <a:ext cx="2237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9999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×   9999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99980001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0" y="3506283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1111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×   1111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11100001</a:t>
            </a:r>
          </a:p>
        </p:txBody>
      </p:sp>
    </p:spTree>
    <p:extLst>
      <p:ext uri="{BB962C8B-B14F-4D97-AF65-F5344CB8AC3E}">
        <p14:creationId xmlns:p14="http://schemas.microsoft.com/office/powerpoint/2010/main" val="1636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multiplier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6D61-A575-4F68-9395-E5BE48D5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the first algorithm.</a:t>
            </a:r>
          </a:p>
          <a:p>
            <a:pPr lvl="1"/>
            <a:r>
              <a:rPr lang="en-US" dirty="0"/>
              <a:t>It’s the Elementary School 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each bit in</a:t>
            </a:r>
            <a:br>
              <a:rPr lang="en-US" dirty="0"/>
            </a:br>
            <a:r>
              <a:rPr lang="en-US" dirty="0"/>
              <a:t>our multiplier,</a:t>
            </a:r>
          </a:p>
          <a:p>
            <a:pPr lvl="1"/>
            <a:r>
              <a:rPr lang="en-US" dirty="0"/>
              <a:t>Look at the current first</a:t>
            </a:r>
            <a:br>
              <a:rPr lang="en-US" dirty="0"/>
            </a:br>
            <a:r>
              <a:rPr lang="en-US" dirty="0"/>
              <a:t>bit of the multiplier</a:t>
            </a:r>
          </a:p>
          <a:p>
            <a:pPr lvl="1"/>
            <a:r>
              <a:rPr lang="en-US" dirty="0"/>
              <a:t>If it is a “1”, add</a:t>
            </a:r>
            <a:br>
              <a:rPr lang="en-US" dirty="0"/>
            </a:br>
            <a:r>
              <a:rPr lang="en-US" dirty="0"/>
              <a:t>the multiplicand to</a:t>
            </a:r>
            <a:br>
              <a:rPr lang="en-US" dirty="0"/>
            </a:br>
            <a:r>
              <a:rPr lang="en-US" dirty="0"/>
              <a:t>the result</a:t>
            </a:r>
          </a:p>
          <a:p>
            <a:pPr lvl="1"/>
            <a:r>
              <a:rPr lang="en-US" dirty="0"/>
              <a:t>Shift left our result by 1</a:t>
            </a:r>
          </a:p>
          <a:p>
            <a:pPr lvl="1"/>
            <a:r>
              <a:rPr lang="en-US" dirty="0"/>
              <a:t>Shift right multiplier by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20F1E9E-4A14-463E-BB25-09BFC27F928D}"/>
              </a:ext>
            </a:extLst>
          </p:cNvPr>
          <p:cNvGrpSpPr/>
          <p:nvPr/>
        </p:nvGrpSpPr>
        <p:grpSpPr>
          <a:xfrm>
            <a:off x="3124200" y="445624"/>
            <a:ext cx="3926469" cy="5159840"/>
            <a:chOff x="2873102" y="247650"/>
            <a:chExt cx="3926469" cy="5159840"/>
          </a:xfrm>
        </p:grpSpPr>
        <p:sp>
          <p:nvSpPr>
            <p:cNvPr id="194" name="Flowchart: Alternate Process 193">
              <a:extLst>
                <a:ext uri="{FF2B5EF4-FFF2-40B4-BE49-F238E27FC236}">
                  <a16:creationId xmlns:a16="http://schemas.microsoft.com/office/drawing/2014/main" id="{83530825-D12A-46A9-8182-13D910E03CAC}"/>
                </a:ext>
              </a:extLst>
            </p:cNvPr>
            <p:cNvSpPr/>
            <p:nvPr/>
          </p:nvSpPr>
          <p:spPr>
            <a:xfrm>
              <a:off x="4908378" y="247650"/>
              <a:ext cx="864367" cy="38507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Begin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lowchart: Process 194">
              <a:extLst>
                <a:ext uri="{FF2B5EF4-FFF2-40B4-BE49-F238E27FC236}">
                  <a16:creationId xmlns:a16="http://schemas.microsoft.com/office/drawing/2014/main" id="{EF0FC807-2E7E-47AE-ADCF-3CBD1CDF1D45}"/>
                </a:ext>
              </a:extLst>
            </p:cNvPr>
            <p:cNvSpPr/>
            <p:nvPr/>
          </p:nvSpPr>
          <p:spPr>
            <a:xfrm>
              <a:off x="4909794" y="889336"/>
              <a:ext cx="866411" cy="44963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Result =0;</a:t>
              </a:r>
            </a:p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N=0;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lowchart: Alternate Process 195">
              <a:extLst>
                <a:ext uri="{FF2B5EF4-FFF2-40B4-BE49-F238E27FC236}">
                  <a16:creationId xmlns:a16="http://schemas.microsoft.com/office/drawing/2014/main" id="{8C98BD5D-3F93-4104-905A-70FBC54CE178}"/>
                </a:ext>
              </a:extLst>
            </p:cNvPr>
            <p:cNvSpPr/>
            <p:nvPr/>
          </p:nvSpPr>
          <p:spPr>
            <a:xfrm>
              <a:off x="4908378" y="5022418"/>
              <a:ext cx="864367" cy="38507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End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6607CC9-3DED-4E3D-A083-1F307A95CA02}"/>
                </a:ext>
              </a:extLst>
            </p:cNvPr>
            <p:cNvCxnSpPr>
              <a:cxnSpLocks/>
              <a:stCxn id="194" idx="2"/>
              <a:endCxn id="195" idx="0"/>
            </p:cNvCxnSpPr>
            <p:nvPr/>
          </p:nvCxnSpPr>
          <p:spPr>
            <a:xfrm>
              <a:off x="5340562" y="632722"/>
              <a:ext cx="2438" cy="256615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A76CE71-6E64-4D2D-AB1D-8E37DD0EF40C}"/>
                </a:ext>
              </a:extLst>
            </p:cNvPr>
            <p:cNvCxnSpPr>
              <a:cxnSpLocks/>
              <a:stCxn id="195" idx="2"/>
              <a:endCxn id="203" idx="0"/>
            </p:cNvCxnSpPr>
            <p:nvPr/>
          </p:nvCxnSpPr>
          <p:spPr>
            <a:xfrm flipH="1">
              <a:off x="5339539" y="1338974"/>
              <a:ext cx="3461" cy="255587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27">
              <a:extLst>
                <a:ext uri="{FF2B5EF4-FFF2-40B4-BE49-F238E27FC236}">
                  <a16:creationId xmlns:a16="http://schemas.microsoft.com/office/drawing/2014/main" id="{35855723-D6E3-4FED-921B-988DB58F528A}"/>
                </a:ext>
              </a:extLst>
            </p:cNvPr>
            <p:cNvCxnSpPr>
              <a:cxnSpLocks/>
              <a:stCxn id="203" idx="3"/>
              <a:endCxn id="218" idx="0"/>
            </p:cNvCxnSpPr>
            <p:nvPr/>
          </p:nvCxnSpPr>
          <p:spPr>
            <a:xfrm flipH="1">
              <a:off x="5339539" y="1904823"/>
              <a:ext cx="577503" cy="971101"/>
            </a:xfrm>
            <a:prstGeom prst="bentConnector4">
              <a:avLst>
                <a:gd name="adj1" fmla="val -153938"/>
                <a:gd name="adj2" fmla="val 7338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54">
              <a:extLst>
                <a:ext uri="{FF2B5EF4-FFF2-40B4-BE49-F238E27FC236}">
                  <a16:creationId xmlns:a16="http://schemas.microsoft.com/office/drawing/2014/main" id="{B8E6DC76-6A53-4AA2-B066-4B4AD4F1E422}"/>
                </a:ext>
              </a:extLst>
            </p:cNvPr>
            <p:cNvCxnSpPr>
              <a:cxnSpLocks/>
              <a:stCxn id="217" idx="2"/>
              <a:endCxn id="218" idx="0"/>
            </p:cNvCxnSpPr>
            <p:nvPr/>
          </p:nvCxnSpPr>
          <p:spPr>
            <a:xfrm rot="16200000" flipH="1">
              <a:off x="4324033" y="1860417"/>
              <a:ext cx="521845" cy="1509168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54">
              <a:extLst>
                <a:ext uri="{FF2B5EF4-FFF2-40B4-BE49-F238E27FC236}">
                  <a16:creationId xmlns:a16="http://schemas.microsoft.com/office/drawing/2014/main" id="{910EE5E3-FCCA-46A5-9C09-70E6A9A03779}"/>
                </a:ext>
              </a:extLst>
            </p:cNvPr>
            <p:cNvCxnSpPr>
              <a:cxnSpLocks/>
              <a:stCxn id="203" idx="1"/>
              <a:endCxn id="217" idx="0"/>
            </p:cNvCxnSpPr>
            <p:nvPr/>
          </p:nvCxnSpPr>
          <p:spPr>
            <a:xfrm rot="10800000" flipV="1">
              <a:off x="3830371" y="1904823"/>
              <a:ext cx="931670" cy="226814"/>
            </a:xfrm>
            <a:prstGeom prst="bentConnector2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D5B856-1DE6-402C-AE95-21C14EAD5BAE}"/>
                </a:ext>
              </a:extLst>
            </p:cNvPr>
            <p:cNvCxnSpPr>
              <a:cxnSpLocks/>
              <a:stCxn id="216" idx="2"/>
              <a:endCxn id="205" idx="0"/>
            </p:cNvCxnSpPr>
            <p:nvPr/>
          </p:nvCxnSpPr>
          <p:spPr>
            <a:xfrm>
              <a:off x="5338286" y="3929430"/>
              <a:ext cx="1136" cy="221206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Flowchart: Decision 202">
              <a:extLst>
                <a:ext uri="{FF2B5EF4-FFF2-40B4-BE49-F238E27FC236}">
                  <a16:creationId xmlns:a16="http://schemas.microsoft.com/office/drawing/2014/main" id="{39AEF6F1-A8A0-4AD8-9296-D46CDDDE998F}"/>
                </a:ext>
              </a:extLst>
            </p:cNvPr>
            <p:cNvSpPr/>
            <p:nvPr/>
          </p:nvSpPr>
          <p:spPr>
            <a:xfrm>
              <a:off x="4762041" y="1594560"/>
              <a:ext cx="1155001" cy="6205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E6A014D-D61C-4EAE-ABE6-04D7ADD1AE3F}"/>
                </a:ext>
              </a:extLst>
            </p:cNvPr>
            <p:cNvSpPr/>
            <p:nvPr/>
          </p:nvSpPr>
          <p:spPr>
            <a:xfrm>
              <a:off x="4910124" y="1741138"/>
              <a:ext cx="856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Test bit 0 of</a:t>
              </a:r>
              <a:b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multiplier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lowchart: Decision 204">
              <a:extLst>
                <a:ext uri="{FF2B5EF4-FFF2-40B4-BE49-F238E27FC236}">
                  <a16:creationId xmlns:a16="http://schemas.microsoft.com/office/drawing/2014/main" id="{EABB2F31-360B-4138-B106-8F207E88DD0C}"/>
                </a:ext>
              </a:extLst>
            </p:cNvPr>
            <p:cNvSpPr/>
            <p:nvPr/>
          </p:nvSpPr>
          <p:spPr>
            <a:xfrm>
              <a:off x="4759533" y="4150636"/>
              <a:ext cx="1159778" cy="6205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15B583B8-8856-4EE2-983B-C0634EE145B0}"/>
                </a:ext>
              </a:extLst>
            </p:cNvPr>
            <p:cNvSpPr/>
            <p:nvPr/>
          </p:nvSpPr>
          <p:spPr>
            <a:xfrm>
              <a:off x="5057127" y="4355695"/>
              <a:ext cx="5645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N&lt;32?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07" name="Straight Connector 54">
              <a:extLst>
                <a:ext uri="{FF2B5EF4-FFF2-40B4-BE49-F238E27FC236}">
                  <a16:creationId xmlns:a16="http://schemas.microsoft.com/office/drawing/2014/main" id="{7CCF91B1-BD54-4D43-8367-1BCDDB5F9634}"/>
                </a:ext>
              </a:extLst>
            </p:cNvPr>
            <p:cNvCxnSpPr>
              <a:cxnSpLocks/>
              <a:stCxn id="205" idx="3"/>
              <a:endCxn id="203" idx="0"/>
            </p:cNvCxnSpPr>
            <p:nvPr/>
          </p:nvCxnSpPr>
          <p:spPr>
            <a:xfrm flipH="1" flipV="1">
              <a:off x="5339541" y="1594560"/>
              <a:ext cx="579769" cy="2866339"/>
            </a:xfrm>
            <a:prstGeom prst="bentConnector4">
              <a:avLst>
                <a:gd name="adj1" fmla="val -276006"/>
                <a:gd name="adj2" fmla="val 106055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F546AF7-AE3C-40D6-B1C4-8449681FF1E6}"/>
                </a:ext>
              </a:extLst>
            </p:cNvPr>
            <p:cNvCxnSpPr>
              <a:cxnSpLocks/>
              <a:stCxn id="205" idx="2"/>
              <a:endCxn id="196" idx="0"/>
            </p:cNvCxnSpPr>
            <p:nvPr/>
          </p:nvCxnSpPr>
          <p:spPr>
            <a:xfrm>
              <a:off x="5339422" y="4771161"/>
              <a:ext cx="1141" cy="251258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B8A1731B-F95F-40F5-838F-1B7EE1E37631}"/>
                </a:ext>
              </a:extLst>
            </p:cNvPr>
            <p:cNvSpPr/>
            <p:nvPr/>
          </p:nvSpPr>
          <p:spPr>
            <a:xfrm>
              <a:off x="3787976" y="1638391"/>
              <a:ext cx="95090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Multiplier</a:t>
              </a:r>
              <a:r>
                <a:rPr kumimoji="0" lang="en-US" sz="1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=1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2A26FDA-161D-41E3-AB98-634428B8A7E1}"/>
                </a:ext>
              </a:extLst>
            </p:cNvPr>
            <p:cNvSpPr/>
            <p:nvPr/>
          </p:nvSpPr>
          <p:spPr>
            <a:xfrm>
              <a:off x="5804635" y="1645258"/>
              <a:ext cx="95090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Multiplier</a:t>
              </a:r>
              <a:r>
                <a:rPr kumimoji="0" lang="en-US" sz="1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=0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D0424AD-C74B-4F4C-8474-0DD2468AA9FB}"/>
                </a:ext>
              </a:extLst>
            </p:cNvPr>
            <p:cNvCxnSpPr>
              <a:cxnSpLocks/>
              <a:stCxn id="218" idx="2"/>
              <a:endCxn id="214" idx="0"/>
            </p:cNvCxnSpPr>
            <p:nvPr/>
          </p:nvCxnSpPr>
          <p:spPr>
            <a:xfrm>
              <a:off x="5339539" y="3062749"/>
              <a:ext cx="0" cy="253869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885056B-C6C9-4478-858D-06686276995A}"/>
                </a:ext>
              </a:extLst>
            </p:cNvPr>
            <p:cNvSpPr/>
            <p:nvPr/>
          </p:nvSpPr>
          <p:spPr>
            <a:xfrm>
              <a:off x="5959276" y="4150636"/>
              <a:ext cx="8402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Yes, repeat!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864ACCD1-3596-49EB-BD09-987831F26C37}"/>
                </a:ext>
              </a:extLst>
            </p:cNvPr>
            <p:cNvSpPr/>
            <p:nvPr/>
          </p:nvSpPr>
          <p:spPr>
            <a:xfrm>
              <a:off x="5326710" y="4759499"/>
              <a:ext cx="9877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No, Terminate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lowchart: Process 213">
              <a:extLst>
                <a:ext uri="{FF2B5EF4-FFF2-40B4-BE49-F238E27FC236}">
                  <a16:creationId xmlns:a16="http://schemas.microsoft.com/office/drawing/2014/main" id="{6BBB6C93-5A78-4200-A9BD-432A019FB9A3}"/>
                </a:ext>
              </a:extLst>
            </p:cNvPr>
            <p:cNvSpPr/>
            <p:nvPr/>
          </p:nvSpPr>
          <p:spPr>
            <a:xfrm>
              <a:off x="4338031" y="3316618"/>
              <a:ext cx="2003015" cy="18682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Multiplier = Multiplier &gt;&gt; 1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F71E619-A204-4590-95E4-C7CCF16F1322}"/>
                </a:ext>
              </a:extLst>
            </p:cNvPr>
            <p:cNvCxnSpPr>
              <a:cxnSpLocks/>
              <a:stCxn id="214" idx="2"/>
              <a:endCxn id="216" idx="0"/>
            </p:cNvCxnSpPr>
            <p:nvPr/>
          </p:nvCxnSpPr>
          <p:spPr>
            <a:xfrm flipH="1">
              <a:off x="5338286" y="3503443"/>
              <a:ext cx="1253" cy="239162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Flowchart: Process 215">
              <a:extLst>
                <a:ext uri="{FF2B5EF4-FFF2-40B4-BE49-F238E27FC236}">
                  <a16:creationId xmlns:a16="http://schemas.microsoft.com/office/drawing/2014/main" id="{1F684C07-33FF-439F-A39A-2DF8F095763B}"/>
                </a:ext>
              </a:extLst>
            </p:cNvPr>
            <p:cNvSpPr/>
            <p:nvPr/>
          </p:nvSpPr>
          <p:spPr>
            <a:xfrm>
              <a:off x="4787639" y="3742605"/>
              <a:ext cx="1101294" cy="18682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 = N + 1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lowchart: Process 216">
              <a:extLst>
                <a:ext uri="{FF2B5EF4-FFF2-40B4-BE49-F238E27FC236}">
                  <a16:creationId xmlns:a16="http://schemas.microsoft.com/office/drawing/2014/main" id="{0D968355-4DA8-4E7F-89D2-2D4E76F2A7DE}"/>
                </a:ext>
              </a:extLst>
            </p:cNvPr>
            <p:cNvSpPr/>
            <p:nvPr/>
          </p:nvSpPr>
          <p:spPr>
            <a:xfrm>
              <a:off x="2873102" y="2131637"/>
              <a:ext cx="1914538" cy="2224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Result = Result + Multiplicand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lowchart: Process 217">
              <a:extLst>
                <a:ext uri="{FF2B5EF4-FFF2-40B4-BE49-F238E27FC236}">
                  <a16:creationId xmlns:a16="http://schemas.microsoft.com/office/drawing/2014/main" id="{FECF82E9-110C-403A-9315-76877F05BADA}"/>
                </a:ext>
              </a:extLst>
            </p:cNvPr>
            <p:cNvSpPr/>
            <p:nvPr/>
          </p:nvSpPr>
          <p:spPr>
            <a:xfrm>
              <a:off x="4202077" y="2875924"/>
              <a:ext cx="2274924" cy="18682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Multiplicand = Multiplicand &lt;&lt; 1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885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02 - C - Basics">
  <a:themeElements>
    <a:clrScheme name="Custom 2">
      <a:dk1>
        <a:srgbClr val="000000"/>
      </a:dk1>
      <a:lt1>
        <a:srgbClr val="FFFFFF"/>
      </a:lt1>
      <a:dk2>
        <a:srgbClr val="3B481E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Segoe WP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fall_2017" id="{93D034CE-FEB5-4D4D-96F7-6B7F8A5EB99A}" vid="{194AE869-5029-ED49-81EA-C574BDDBE67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1928</Words>
  <Application>Microsoft Office PowerPoint</Application>
  <PresentationFormat>On-screen Show (16:10)</PresentationFormat>
  <Paragraphs>585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41" baseType="lpstr">
      <vt:lpstr>GulimChe</vt:lpstr>
      <vt:lpstr>Arial</vt:lpstr>
      <vt:lpstr>Calibri</vt:lpstr>
      <vt:lpstr>Consolas</vt:lpstr>
      <vt:lpstr>Courier New</vt:lpstr>
      <vt:lpstr>Lato Heavy</vt:lpstr>
      <vt:lpstr>Mangal</vt:lpstr>
      <vt:lpstr>MoolBoran</vt:lpstr>
      <vt:lpstr>Open Sans</vt:lpstr>
      <vt:lpstr>Segoe UI</vt:lpstr>
      <vt:lpstr>Segoe WP Semibold</vt:lpstr>
      <vt:lpstr>Trebuchet MS</vt:lpstr>
      <vt:lpstr>Wingdings</vt:lpstr>
      <vt:lpstr>Wingdings 3</vt:lpstr>
      <vt:lpstr>Facet</vt:lpstr>
      <vt:lpstr>Office Theme</vt:lpstr>
      <vt:lpstr>1_02 - C - Basics</vt:lpstr>
      <vt:lpstr>CS/COE 0447</vt:lpstr>
      <vt:lpstr>Multiplication</vt:lpstr>
      <vt:lpstr>Negative Re-enforcement?</vt:lpstr>
      <vt:lpstr>Multiplication by repeated addition</vt:lpstr>
      <vt:lpstr>Back to grade school</vt:lpstr>
      <vt:lpstr>Just like you remember</vt:lpstr>
      <vt:lpstr>Wait, why does this work?</vt:lpstr>
      <vt:lpstr>How many bits?</vt:lpstr>
      <vt:lpstr>32-bit multiplier</vt:lpstr>
      <vt:lpstr>What is this O.o</vt:lpstr>
      <vt:lpstr>Hardware multiplier – Version 1</vt:lpstr>
      <vt:lpstr>Example 1</vt:lpstr>
      <vt:lpstr>Hardware multiplier – Version 1</vt:lpstr>
      <vt:lpstr>Let’s think about this</vt:lpstr>
      <vt:lpstr>Let’s think about this</vt:lpstr>
      <vt:lpstr>Hardware multiplier – Version 2</vt:lpstr>
      <vt:lpstr>Hardware multiplier – Version 2</vt:lpstr>
      <vt:lpstr>Let’s think about this</vt:lpstr>
      <vt:lpstr>Hardware multiplier – Version 3</vt:lpstr>
      <vt:lpstr>Hardware multiplier – Version 3</vt:lpstr>
      <vt:lpstr>How (and why) MIPS does it</vt:lpstr>
      <vt:lpstr>Signed multiplication</vt:lpstr>
      <vt:lpstr>Grade school (but like, 5th, instead of 3rd)</vt:lpstr>
      <vt:lpstr>Don't repeat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32</cp:revision>
  <dcterms:created xsi:type="dcterms:W3CDTF">2018-08-24T23:21:45Z</dcterms:created>
  <dcterms:modified xsi:type="dcterms:W3CDTF">2018-10-30T04:59:09Z</dcterms:modified>
</cp:coreProperties>
</file>